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42.svg" ContentType="image/svg+xml"/>
  <Override PartName="/ppt/media/image44.svg" ContentType="image/svg+xml"/>
  <Override PartName="/ppt/media/image46.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handoutMasterIdLst>
    <p:handoutMasterId r:id="rId46"/>
  </p:handoutMasterIdLst>
  <p:sldIdLst>
    <p:sldId id="256" r:id="rId3"/>
    <p:sldId id="11090943" r:id="rId4"/>
    <p:sldId id="258" r:id="rId5"/>
    <p:sldId id="11090815" r:id="rId6"/>
    <p:sldId id="259" r:id="rId7"/>
    <p:sldId id="11090921" r:id="rId8"/>
    <p:sldId id="11090925" r:id="rId9"/>
    <p:sldId id="780" r:id="rId10"/>
    <p:sldId id="11090918" r:id="rId11"/>
    <p:sldId id="803" r:id="rId12"/>
    <p:sldId id="11090948" r:id="rId13"/>
    <p:sldId id="11090949" r:id="rId14"/>
    <p:sldId id="11090950" r:id="rId15"/>
    <p:sldId id="11090951" r:id="rId16"/>
    <p:sldId id="11090952" r:id="rId17"/>
    <p:sldId id="11090953" r:id="rId18"/>
    <p:sldId id="11090926" r:id="rId19"/>
    <p:sldId id="11090927" r:id="rId20"/>
    <p:sldId id="11090928" r:id="rId21"/>
    <p:sldId id="11090905" r:id="rId22"/>
    <p:sldId id="11090929" r:id="rId23"/>
    <p:sldId id="11090930" r:id="rId24"/>
    <p:sldId id="11090931" r:id="rId25"/>
    <p:sldId id="11090932" r:id="rId26"/>
    <p:sldId id="11090933" r:id="rId27"/>
    <p:sldId id="11090899" r:id="rId28"/>
    <p:sldId id="11090940" r:id="rId29"/>
    <p:sldId id="11090898" r:id="rId30"/>
    <p:sldId id="11090903" r:id="rId31"/>
    <p:sldId id="11090934" r:id="rId32"/>
    <p:sldId id="11090944" r:id="rId33"/>
    <p:sldId id="11090945" r:id="rId34"/>
    <p:sldId id="11090946" r:id="rId35"/>
    <p:sldId id="11090947" r:id="rId36"/>
    <p:sldId id="11090935" r:id="rId37"/>
    <p:sldId id="11090936" r:id="rId38"/>
    <p:sldId id="11090838" r:id="rId39"/>
    <p:sldId id="11090941" r:id="rId40"/>
    <p:sldId id="11090937" r:id="rId41"/>
    <p:sldId id="11090938" r:id="rId42"/>
    <p:sldId id="11090874" r:id="rId44"/>
    <p:sldId id="262" r:id="rId45"/>
  </p:sldIdLst>
  <p:sldSz cx="12192000" cy="6858000"/>
  <p:notesSz cx="6858000" cy="9144000"/>
  <p:embeddedFontLst>
    <p:embeddedFont>
      <p:font typeface="MiSans Normal" panose="00000500000000000000" pitchFamily="2" charset="-122"/>
      <p:regular r:id="rId51"/>
    </p:embeddedFont>
    <p:embeddedFont>
      <p:font typeface="MiSans Bold" panose="00000800000000000000" pitchFamily="2" charset="-122"/>
      <p:bold r:id="rId52"/>
    </p:embeddedFont>
    <p:embeddedFont>
      <p:font typeface="微软雅黑" panose="020B0503020204020204" charset="-122"/>
      <p:regular r:id="rId53"/>
    </p:embeddedFont>
    <p:embeddedFont>
      <p:font typeface="仿宋" panose="02010609060101010101" charset="-122"/>
      <p:regular r:id="rId54"/>
    </p:embeddedFont>
    <p:embeddedFont>
      <p:font typeface="黑体" panose="02010609060101010101" charset="-122"/>
      <p:regular r:id="rId55"/>
    </p:embeddedFont>
    <p:embeddedFont>
      <p:font typeface="Calibri" panose="020F0502020204030204" charset="0"/>
      <p:regular r:id="rId56"/>
      <p:bold r:id="rId57"/>
      <p:italic r:id="rId58"/>
      <p:boldItalic r:id="rId59"/>
    </p:embeddedFont>
    <p:embeddedFont>
      <p:font typeface="楷体" panose="02010609060101010101" charset="-122"/>
      <p:regular r:id="rId60"/>
    </p:embeddedFont>
    <p:embeddedFont>
      <p:font typeface="等线" panose="02010600030101010101" charset="-122"/>
      <p:regular r:id="rId61"/>
    </p:embeddedFont>
  </p:embeddedFontLst>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7" userDrawn="1">
          <p15:clr>
            <a:srgbClr val="A4A3A4"/>
          </p15:clr>
        </p15:guide>
        <p15:guide id="2" pos="3819" userDrawn="1">
          <p15:clr>
            <a:srgbClr val="A4A3A4"/>
          </p15:clr>
        </p15:guide>
        <p15:guide id="3" orient="horz" pos="3967" userDrawn="1">
          <p15:clr>
            <a:srgbClr val="A4A3A4"/>
          </p15:clr>
        </p15:guide>
        <p15:guide id="4" orient="horz" pos="330" userDrawn="1">
          <p15:clr>
            <a:srgbClr val="A4A3A4"/>
          </p15:clr>
        </p15:guide>
        <p15:guide id="5" orient="horz" pos="669" userDrawn="1">
          <p15:clr>
            <a:srgbClr val="A4A3A4"/>
          </p15:clr>
        </p15:guide>
        <p15:guide id="6" pos="7490" userDrawn="1">
          <p15:clr>
            <a:srgbClr val="A4A3A4"/>
          </p15:clr>
        </p15:guide>
        <p15:guide id="7" pos="16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2" name="hp" initials="h" lastIdx="29" clrIdx="2"/>
  <p:cmAuthor id="393687373" name="李宏骋" initials="李" lastIdx="4" clrIdx="2"/>
  <p:cmAuthor id="0" name="Saku Uchikawa" initials="SU" lastIdx="11" clrIdx="0"/>
  <p:cmAuthor id="7" name="sherry" initials="s" lastIdx="1" clrIdx="6"/>
  <p:cmAuthor id="9" name="lenovo" initials="l" lastIdx="1" clrIdx="8"/>
  <p:cmAuthor id="4" name="Mitchell Derrey" initials="MD" lastIdx="28" clrIdx="4"/>
  <p:cmAuthor id="5" name="钱坤" initials="钱坤" lastIdx="1" clrIdx="5"/>
  <p:cmAuthor id="6" name="yangxiaochun" initials="y" lastIdx="1" clrIdx="6"/>
  <p:cmAuthor id="8" name="姜伟光" initials="姜" lastIdx="1" clrIdx="0"/>
  <p:cmAuthor id="11" name="Administrator" initials="A" lastIdx="3" clrIdx="10"/>
  <p:cmAuthor id="226640510" name="吴鑫梅" initials="吴" lastIdx="1" clrIdx="0"/>
  <p:cmAuthor id="13" name="幸全" initials="幸全" lastIdx="0" clrIdx="12"/>
  <p:cmAuthor id="14" name="WPS_1679281038" initials="W" lastIdx="0" clrIdx="13"/>
  <p:cmAuthor id="15" name="liu jing" initials="lj" lastIdx="0" clrIdx="14"/>
  <p:cmAuthor id="16" name="wh_sh" initials="w" lastIdx="0" clrIdx="15"/>
  <p:cmAuthor id="17" name="骆倩怡_Znauj26B" initials="authorId_382814100" lastIdx="0" clrIdx="16"/>
  <p:cmAuthor id="18" name="yang yinghua" initials="yy" lastIdx="0" clrIdx="17"/>
  <p:cmAuthor id="19" name="wengetech" initials="w" lastIdx="0" clrIdx="18"/>
  <p:cmAuthor id="20" name="zhang" initials="z" lastIdx="0" clrIdx="19"/>
  <p:cmAuthor id="21" name="fafa" initials="f" lastIdx="0" clrIdx="20"/>
  <p:cmAuthor id="22" name="胡锦熠" initials="胡" lastIdx="0" clrIdx="21"/>
  <p:cmAuthor id="23" name="夕 小" initials="夕" lastIdx="0" clrIdx="22"/>
  <p:cmAuthor id="24" name="刘鹏" initials="LP" lastIdx="0" clrIdx="23"/>
  <p:cmAuthor id="25" name="图灵" initials="图灵" lastIdx="0" clrIdx="24"/>
  <p:cmAuthor id="26" name="WF" initials="W" lastIdx="0" clrIdx="25"/>
  <p:cmAuthor id="27" name="我是超人" initials="我" lastIdx="0" clrIdx="26"/>
  <p:cmAuthor id="28" name="hua huang" initials="hh" lastIdx="0" clrIdx="27"/>
  <p:cmAuthor id="29" name="鹏" initials="authorId_1392031452" lastIdx="0" clrIdx="28"/>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6CC6"/>
    <a:srgbClr val="E38D4D"/>
    <a:srgbClr val="537285"/>
    <a:srgbClr val="E09E3F"/>
    <a:srgbClr val="F3F8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33" d="100"/>
          <a:sy n="33" d="100"/>
        </p:scale>
        <p:origin x="2190" y="1776"/>
      </p:cViewPr>
      <p:guideLst>
        <p:guide orient="horz" pos="2077"/>
        <p:guide pos="3819"/>
        <p:guide orient="horz" pos="3967"/>
        <p:guide orient="horz" pos="330"/>
        <p:guide orient="horz" pos="669"/>
        <p:guide pos="7490"/>
        <p:guide pos="166"/>
      </p:guideLst>
    </p:cSldViewPr>
  </p:slideViewPr>
  <p:notesTextViewPr>
    <p:cViewPr>
      <p:scale>
        <a:sx n="1" d="1"/>
        <a:sy n="1" d="1"/>
      </p:scale>
      <p:origin x="0" y="0"/>
    </p:cViewPr>
  </p:notesTextViewPr>
  <p:sorterViewPr>
    <p:cViewPr>
      <p:scale>
        <a:sx n="100" d="100"/>
        <a:sy n="100" d="100"/>
      </p:scale>
      <p:origin x="0" y="-217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2" Type="http://schemas.openxmlformats.org/officeDocument/2006/relationships/tags" Target="tags/tag169.xml"/><Relationship Id="rId61" Type="http://schemas.openxmlformats.org/officeDocument/2006/relationships/font" Target="fonts/font11.fntdata"/><Relationship Id="rId60" Type="http://schemas.openxmlformats.org/officeDocument/2006/relationships/font" Target="fonts/font10.fntdata"/><Relationship Id="rId6" Type="http://schemas.openxmlformats.org/officeDocument/2006/relationships/slide" Target="slides/slide4.xml"/><Relationship Id="rId59" Type="http://schemas.openxmlformats.org/officeDocument/2006/relationships/font" Target="fonts/font9.fntdata"/><Relationship Id="rId58" Type="http://schemas.openxmlformats.org/officeDocument/2006/relationships/font" Target="fonts/font8.fntdata"/><Relationship Id="rId57" Type="http://schemas.openxmlformats.org/officeDocument/2006/relationships/font" Target="fonts/font7.fntdata"/><Relationship Id="rId56" Type="http://schemas.openxmlformats.org/officeDocument/2006/relationships/font" Target="fonts/font6.fntdata"/><Relationship Id="rId55" Type="http://schemas.openxmlformats.org/officeDocument/2006/relationships/font" Target="fonts/font5.fntdata"/><Relationship Id="rId54" Type="http://schemas.openxmlformats.org/officeDocument/2006/relationships/font" Target="fonts/font4.fntdata"/><Relationship Id="rId53" Type="http://schemas.openxmlformats.org/officeDocument/2006/relationships/font" Target="fonts/font3.fntdata"/><Relationship Id="rId52" Type="http://schemas.openxmlformats.org/officeDocument/2006/relationships/font" Target="fonts/font2.fntdata"/><Relationship Id="rId51" Type="http://schemas.openxmlformats.org/officeDocument/2006/relationships/font" Target="fonts/font1.fntdata"/><Relationship Id="rId50" Type="http://schemas.openxmlformats.org/officeDocument/2006/relationships/commentAuthors" Target="commentAuthors.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handoutMaster" Target="handoutMasters/handoutMaster1.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393687373" dt="2025-03-05T17:09:12.610" idx="2">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393687373" dt="2025-03-05T17:09:12.610" idx="3">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393687373" dt="2025-03-05T17:09:12.610" idx="4">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3F8FE"/>
        </a:solidFill>
        <a:effectLst/>
      </p:bgPr>
    </p:bg>
    <p:spTree>
      <p:nvGrpSpPr>
        <p:cNvPr id="1" name=""/>
        <p:cNvGrpSpPr/>
        <p:nvPr/>
      </p:nvGrpSpPr>
      <p:grpSpPr>
        <a:xfrm>
          <a:off x="0" y="0"/>
          <a:ext cx="0" cy="0"/>
          <a:chOff x="0" y="0"/>
          <a:chExt cx="0" cy="0"/>
        </a:xfrm>
      </p:grpSpPr>
      <p:grpSp>
        <p:nvGrpSpPr>
          <p:cNvPr id="7" name="组合 6"/>
          <p:cNvGrpSpPr/>
          <p:nvPr userDrawn="1"/>
        </p:nvGrpSpPr>
        <p:grpSpPr>
          <a:xfrm>
            <a:off x="6225567" y="1548149"/>
            <a:ext cx="5538685" cy="4662153"/>
            <a:chOff x="6152997" y="1548149"/>
            <a:chExt cx="5538685" cy="4662153"/>
          </a:xfrm>
        </p:grpSpPr>
        <p:sp>
          <p:nvSpPr>
            <p:cNvPr id="8" name="Freeform 5"/>
            <p:cNvSpPr/>
            <p:nvPr/>
          </p:nvSpPr>
          <p:spPr bwMode="auto">
            <a:xfrm>
              <a:off x="7986543" y="2715882"/>
              <a:ext cx="294129" cy="465337"/>
            </a:xfrm>
            <a:custGeom>
              <a:avLst/>
              <a:gdLst>
                <a:gd name="T0" fmla="*/ 102 w 190"/>
                <a:gd name="T1" fmla="*/ 0 h 301"/>
                <a:gd name="T2" fmla="*/ 0 w 190"/>
                <a:gd name="T3" fmla="*/ 247 h 301"/>
                <a:gd name="T4" fmla="*/ 127 w 190"/>
                <a:gd name="T5" fmla="*/ 296 h 301"/>
                <a:gd name="T6" fmla="*/ 160 w 190"/>
                <a:gd name="T7" fmla="*/ 171 h 301"/>
                <a:gd name="T8" fmla="*/ 154 w 190"/>
                <a:gd name="T9" fmla="*/ 137 h 301"/>
                <a:gd name="T10" fmla="*/ 102 w 190"/>
                <a:gd name="T11" fmla="*/ 0 h 301"/>
              </a:gdLst>
              <a:ahLst/>
              <a:cxnLst>
                <a:cxn ang="0">
                  <a:pos x="T0" y="T1"/>
                </a:cxn>
                <a:cxn ang="0">
                  <a:pos x="T2" y="T3"/>
                </a:cxn>
                <a:cxn ang="0">
                  <a:pos x="T4" y="T5"/>
                </a:cxn>
                <a:cxn ang="0">
                  <a:pos x="T6" y="T7"/>
                </a:cxn>
                <a:cxn ang="0">
                  <a:pos x="T8" y="T9"/>
                </a:cxn>
                <a:cxn ang="0">
                  <a:pos x="T10" y="T11"/>
                </a:cxn>
              </a:cxnLst>
              <a:rect l="0" t="0" r="r" b="b"/>
              <a:pathLst>
                <a:path w="190" h="301">
                  <a:moveTo>
                    <a:pt x="102" y="0"/>
                  </a:moveTo>
                  <a:cubicBezTo>
                    <a:pt x="102" y="0"/>
                    <a:pt x="20" y="128"/>
                    <a:pt x="0" y="247"/>
                  </a:cubicBezTo>
                  <a:cubicBezTo>
                    <a:pt x="0" y="247"/>
                    <a:pt x="127" y="301"/>
                    <a:pt x="127" y="296"/>
                  </a:cubicBezTo>
                  <a:cubicBezTo>
                    <a:pt x="127" y="291"/>
                    <a:pt x="159" y="182"/>
                    <a:pt x="160" y="171"/>
                  </a:cubicBezTo>
                  <a:cubicBezTo>
                    <a:pt x="160" y="159"/>
                    <a:pt x="190" y="143"/>
                    <a:pt x="154" y="137"/>
                  </a:cubicBezTo>
                  <a:cubicBezTo>
                    <a:pt x="118" y="130"/>
                    <a:pt x="102" y="0"/>
                    <a:pt x="102" y="0"/>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6"/>
            <p:cNvSpPr/>
            <p:nvPr/>
          </p:nvSpPr>
          <p:spPr bwMode="auto">
            <a:xfrm>
              <a:off x="8011420" y="2276885"/>
              <a:ext cx="417048" cy="766782"/>
            </a:xfrm>
            <a:custGeom>
              <a:avLst/>
              <a:gdLst>
                <a:gd name="T0" fmla="*/ 217 w 270"/>
                <a:gd name="T1" fmla="*/ 473 h 496"/>
                <a:gd name="T2" fmla="*/ 270 w 270"/>
                <a:gd name="T3" fmla="*/ 0 h 496"/>
                <a:gd name="T4" fmla="*/ 22 w 270"/>
                <a:gd name="T5" fmla="*/ 367 h 496"/>
                <a:gd name="T6" fmla="*/ 217 w 270"/>
                <a:gd name="T7" fmla="*/ 473 h 496"/>
              </a:gdLst>
              <a:ahLst/>
              <a:cxnLst>
                <a:cxn ang="0">
                  <a:pos x="T0" y="T1"/>
                </a:cxn>
                <a:cxn ang="0">
                  <a:pos x="T2" y="T3"/>
                </a:cxn>
                <a:cxn ang="0">
                  <a:pos x="T4" y="T5"/>
                </a:cxn>
                <a:cxn ang="0">
                  <a:pos x="T6" y="T7"/>
                </a:cxn>
              </a:cxnLst>
              <a:rect l="0" t="0" r="r" b="b"/>
              <a:pathLst>
                <a:path w="270" h="496">
                  <a:moveTo>
                    <a:pt x="217" y="473"/>
                  </a:moveTo>
                  <a:cubicBezTo>
                    <a:pt x="270" y="0"/>
                    <a:pt x="270" y="0"/>
                    <a:pt x="270" y="0"/>
                  </a:cubicBezTo>
                  <a:cubicBezTo>
                    <a:pt x="270" y="0"/>
                    <a:pt x="118" y="86"/>
                    <a:pt x="22" y="367"/>
                  </a:cubicBezTo>
                  <a:cubicBezTo>
                    <a:pt x="0" y="432"/>
                    <a:pt x="217" y="496"/>
                    <a:pt x="217" y="473"/>
                  </a:cubicBez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nvSpPr>
          <p:spPr bwMode="auto">
            <a:xfrm>
              <a:off x="8055319" y="2819778"/>
              <a:ext cx="206329" cy="124383"/>
            </a:xfrm>
            <a:custGeom>
              <a:avLst/>
              <a:gdLst>
                <a:gd name="T0" fmla="*/ 0 w 134"/>
                <a:gd name="T1" fmla="*/ 0 h 81"/>
                <a:gd name="T2" fmla="*/ 134 w 134"/>
                <a:gd name="T3" fmla="*/ 81 h 81"/>
              </a:gdLst>
              <a:ahLst/>
              <a:cxnLst>
                <a:cxn ang="0">
                  <a:pos x="T0" y="T1"/>
                </a:cxn>
                <a:cxn ang="0">
                  <a:pos x="T2" y="T3"/>
                </a:cxn>
              </a:cxnLst>
              <a:rect l="0" t="0" r="r" b="b"/>
              <a:pathLst>
                <a:path w="134" h="81">
                  <a:moveTo>
                    <a:pt x="0" y="0"/>
                  </a:moveTo>
                  <a:cubicBezTo>
                    <a:pt x="0" y="0"/>
                    <a:pt x="57" y="57"/>
                    <a:pt x="134" y="81"/>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Freeform 8"/>
            <p:cNvSpPr/>
            <p:nvPr/>
          </p:nvSpPr>
          <p:spPr bwMode="auto">
            <a:xfrm>
              <a:off x="9376702" y="2715882"/>
              <a:ext cx="330711" cy="465337"/>
            </a:xfrm>
            <a:custGeom>
              <a:avLst/>
              <a:gdLst>
                <a:gd name="T0" fmla="*/ 88 w 214"/>
                <a:gd name="T1" fmla="*/ 0 h 301"/>
                <a:gd name="T2" fmla="*/ 189 w 214"/>
                <a:gd name="T3" fmla="*/ 271 h 301"/>
                <a:gd name="T4" fmla="*/ 63 w 214"/>
                <a:gd name="T5" fmla="*/ 296 h 301"/>
                <a:gd name="T6" fmla="*/ 31 w 214"/>
                <a:gd name="T7" fmla="*/ 171 h 301"/>
                <a:gd name="T8" fmla="*/ 37 w 214"/>
                <a:gd name="T9" fmla="*/ 137 h 301"/>
                <a:gd name="T10" fmla="*/ 88 w 214"/>
                <a:gd name="T11" fmla="*/ 0 h 301"/>
              </a:gdLst>
              <a:ahLst/>
              <a:cxnLst>
                <a:cxn ang="0">
                  <a:pos x="T0" y="T1"/>
                </a:cxn>
                <a:cxn ang="0">
                  <a:pos x="T2" y="T3"/>
                </a:cxn>
                <a:cxn ang="0">
                  <a:pos x="T4" y="T5"/>
                </a:cxn>
                <a:cxn ang="0">
                  <a:pos x="T6" y="T7"/>
                </a:cxn>
                <a:cxn ang="0">
                  <a:pos x="T8" y="T9"/>
                </a:cxn>
                <a:cxn ang="0">
                  <a:pos x="T10" y="T11"/>
                </a:cxn>
              </a:cxnLst>
              <a:rect l="0" t="0" r="r" b="b"/>
              <a:pathLst>
                <a:path w="214" h="301">
                  <a:moveTo>
                    <a:pt x="88" y="0"/>
                  </a:moveTo>
                  <a:cubicBezTo>
                    <a:pt x="88" y="0"/>
                    <a:pt x="214" y="173"/>
                    <a:pt x="189" y="271"/>
                  </a:cubicBezTo>
                  <a:cubicBezTo>
                    <a:pt x="189" y="271"/>
                    <a:pt x="63" y="301"/>
                    <a:pt x="63" y="296"/>
                  </a:cubicBezTo>
                  <a:cubicBezTo>
                    <a:pt x="63" y="291"/>
                    <a:pt x="31" y="182"/>
                    <a:pt x="31" y="171"/>
                  </a:cubicBezTo>
                  <a:cubicBezTo>
                    <a:pt x="31" y="159"/>
                    <a:pt x="0" y="143"/>
                    <a:pt x="37" y="137"/>
                  </a:cubicBezTo>
                  <a:cubicBezTo>
                    <a:pt x="73" y="130"/>
                    <a:pt x="88" y="0"/>
                    <a:pt x="88" y="0"/>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
            <p:cNvSpPr/>
            <p:nvPr/>
          </p:nvSpPr>
          <p:spPr bwMode="auto">
            <a:xfrm>
              <a:off x="9230370" y="2276885"/>
              <a:ext cx="415584" cy="766782"/>
            </a:xfrm>
            <a:custGeom>
              <a:avLst/>
              <a:gdLst>
                <a:gd name="T0" fmla="*/ 52 w 269"/>
                <a:gd name="T1" fmla="*/ 473 h 496"/>
                <a:gd name="T2" fmla="*/ 0 w 269"/>
                <a:gd name="T3" fmla="*/ 0 h 496"/>
                <a:gd name="T4" fmla="*/ 247 w 269"/>
                <a:gd name="T5" fmla="*/ 367 h 496"/>
                <a:gd name="T6" fmla="*/ 52 w 269"/>
                <a:gd name="T7" fmla="*/ 473 h 496"/>
              </a:gdLst>
              <a:ahLst/>
              <a:cxnLst>
                <a:cxn ang="0">
                  <a:pos x="T0" y="T1"/>
                </a:cxn>
                <a:cxn ang="0">
                  <a:pos x="T2" y="T3"/>
                </a:cxn>
                <a:cxn ang="0">
                  <a:pos x="T4" y="T5"/>
                </a:cxn>
                <a:cxn ang="0">
                  <a:pos x="T6" y="T7"/>
                </a:cxn>
              </a:cxnLst>
              <a:rect l="0" t="0" r="r" b="b"/>
              <a:pathLst>
                <a:path w="269" h="496">
                  <a:moveTo>
                    <a:pt x="52" y="473"/>
                  </a:moveTo>
                  <a:cubicBezTo>
                    <a:pt x="0" y="0"/>
                    <a:pt x="0" y="0"/>
                    <a:pt x="0" y="0"/>
                  </a:cubicBezTo>
                  <a:cubicBezTo>
                    <a:pt x="0" y="0"/>
                    <a:pt x="152" y="86"/>
                    <a:pt x="247" y="367"/>
                  </a:cubicBezTo>
                  <a:cubicBezTo>
                    <a:pt x="269" y="432"/>
                    <a:pt x="52" y="496"/>
                    <a:pt x="52" y="473"/>
                  </a:cubicBez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0"/>
            <p:cNvSpPr/>
            <p:nvPr/>
          </p:nvSpPr>
          <p:spPr bwMode="auto">
            <a:xfrm>
              <a:off x="9397189" y="2819778"/>
              <a:ext cx="206329" cy="124383"/>
            </a:xfrm>
            <a:custGeom>
              <a:avLst/>
              <a:gdLst>
                <a:gd name="T0" fmla="*/ 134 w 134"/>
                <a:gd name="T1" fmla="*/ 0 h 81"/>
                <a:gd name="T2" fmla="*/ 0 w 134"/>
                <a:gd name="T3" fmla="*/ 81 h 81"/>
              </a:gdLst>
              <a:ahLst/>
              <a:cxnLst>
                <a:cxn ang="0">
                  <a:pos x="T0" y="T1"/>
                </a:cxn>
                <a:cxn ang="0">
                  <a:pos x="T2" y="T3"/>
                </a:cxn>
              </a:cxnLst>
              <a:rect l="0" t="0" r="r" b="b"/>
              <a:pathLst>
                <a:path w="134" h="81">
                  <a:moveTo>
                    <a:pt x="134" y="0"/>
                  </a:moveTo>
                  <a:cubicBezTo>
                    <a:pt x="134" y="0"/>
                    <a:pt x="76" y="57"/>
                    <a:pt x="0" y="81"/>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 name="Freeform 11"/>
            <p:cNvSpPr/>
            <p:nvPr/>
          </p:nvSpPr>
          <p:spPr bwMode="auto">
            <a:xfrm>
              <a:off x="8877708" y="1587658"/>
              <a:ext cx="248765" cy="340955"/>
            </a:xfrm>
            <a:custGeom>
              <a:avLst/>
              <a:gdLst>
                <a:gd name="T0" fmla="*/ 22 w 161"/>
                <a:gd name="T1" fmla="*/ 28 h 220"/>
                <a:gd name="T2" fmla="*/ 111 w 161"/>
                <a:gd name="T3" fmla="*/ 196 h 220"/>
                <a:gd name="T4" fmla="*/ 87 w 161"/>
                <a:gd name="T5" fmla="*/ 220 h 220"/>
                <a:gd name="T6" fmla="*/ 0 w 161"/>
                <a:gd name="T7" fmla="*/ 68 h 220"/>
                <a:gd name="T8" fmla="*/ 22 w 161"/>
                <a:gd name="T9" fmla="*/ 28 h 220"/>
              </a:gdLst>
              <a:ahLst/>
              <a:cxnLst>
                <a:cxn ang="0">
                  <a:pos x="T0" y="T1"/>
                </a:cxn>
                <a:cxn ang="0">
                  <a:pos x="T2" y="T3"/>
                </a:cxn>
                <a:cxn ang="0">
                  <a:pos x="T4" y="T5"/>
                </a:cxn>
                <a:cxn ang="0">
                  <a:pos x="T6" y="T7"/>
                </a:cxn>
                <a:cxn ang="0">
                  <a:pos x="T8" y="T9"/>
                </a:cxn>
              </a:cxnLst>
              <a:rect l="0" t="0" r="r" b="b"/>
              <a:pathLst>
                <a:path w="161" h="220">
                  <a:moveTo>
                    <a:pt x="22" y="28"/>
                  </a:moveTo>
                  <a:cubicBezTo>
                    <a:pt x="22" y="28"/>
                    <a:pt x="161" y="0"/>
                    <a:pt x="111" y="196"/>
                  </a:cubicBezTo>
                  <a:cubicBezTo>
                    <a:pt x="87" y="220"/>
                    <a:pt x="87" y="220"/>
                    <a:pt x="87" y="220"/>
                  </a:cubicBezTo>
                  <a:cubicBezTo>
                    <a:pt x="0" y="68"/>
                    <a:pt x="0" y="68"/>
                    <a:pt x="0" y="68"/>
                  </a:cubicBezTo>
                  <a:lnTo>
                    <a:pt x="22" y="28"/>
                  </a:lnTo>
                  <a:close/>
                </a:path>
              </a:pathLst>
            </a:custGeom>
            <a:solidFill>
              <a:srgbClr val="93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2"/>
            <p:cNvSpPr/>
            <p:nvPr/>
          </p:nvSpPr>
          <p:spPr bwMode="auto">
            <a:xfrm>
              <a:off x="8494317" y="1548149"/>
              <a:ext cx="422901" cy="370222"/>
            </a:xfrm>
            <a:custGeom>
              <a:avLst/>
              <a:gdLst>
                <a:gd name="T0" fmla="*/ 167 w 274"/>
                <a:gd name="T1" fmla="*/ 23 h 239"/>
                <a:gd name="T2" fmla="*/ 69 w 274"/>
                <a:gd name="T3" fmla="*/ 239 h 239"/>
                <a:gd name="T4" fmla="*/ 93 w 274"/>
                <a:gd name="T5" fmla="*/ 235 h 239"/>
                <a:gd name="T6" fmla="*/ 101 w 274"/>
                <a:gd name="T7" fmla="*/ 186 h 239"/>
                <a:gd name="T8" fmla="*/ 175 w 274"/>
                <a:gd name="T9" fmla="*/ 145 h 239"/>
                <a:gd name="T10" fmla="*/ 227 w 274"/>
                <a:gd name="T11" fmla="*/ 125 h 239"/>
                <a:gd name="T12" fmla="*/ 274 w 274"/>
                <a:gd name="T13" fmla="*/ 69 h 239"/>
                <a:gd name="T14" fmla="*/ 167 w 274"/>
                <a:gd name="T15" fmla="*/ 23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239">
                  <a:moveTo>
                    <a:pt x="167" y="23"/>
                  </a:moveTo>
                  <a:cubicBezTo>
                    <a:pt x="64" y="46"/>
                    <a:pt x="0" y="126"/>
                    <a:pt x="69" y="239"/>
                  </a:cubicBezTo>
                  <a:cubicBezTo>
                    <a:pt x="93" y="235"/>
                    <a:pt x="93" y="235"/>
                    <a:pt x="93" y="235"/>
                  </a:cubicBezTo>
                  <a:cubicBezTo>
                    <a:pt x="101" y="186"/>
                    <a:pt x="101" y="186"/>
                    <a:pt x="101" y="186"/>
                  </a:cubicBezTo>
                  <a:cubicBezTo>
                    <a:pt x="175" y="145"/>
                    <a:pt x="175" y="145"/>
                    <a:pt x="175" y="145"/>
                  </a:cubicBezTo>
                  <a:cubicBezTo>
                    <a:pt x="227" y="125"/>
                    <a:pt x="227" y="125"/>
                    <a:pt x="227" y="125"/>
                  </a:cubicBezTo>
                  <a:cubicBezTo>
                    <a:pt x="274" y="69"/>
                    <a:pt x="274" y="69"/>
                    <a:pt x="274" y="69"/>
                  </a:cubicBezTo>
                  <a:cubicBezTo>
                    <a:pt x="274" y="69"/>
                    <a:pt x="270" y="0"/>
                    <a:pt x="167" y="23"/>
                  </a:cubicBezTo>
                  <a:close/>
                </a:path>
              </a:pathLst>
            </a:custGeom>
            <a:solidFill>
              <a:srgbClr val="93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3"/>
            <p:cNvSpPr/>
            <p:nvPr/>
          </p:nvSpPr>
          <p:spPr bwMode="auto">
            <a:xfrm>
              <a:off x="8252869" y="2199328"/>
              <a:ext cx="1151637" cy="1368209"/>
            </a:xfrm>
            <a:custGeom>
              <a:avLst/>
              <a:gdLst>
                <a:gd name="T0" fmla="*/ 632 w 745"/>
                <a:gd name="T1" fmla="*/ 50 h 885"/>
                <a:gd name="T2" fmla="*/ 373 w 745"/>
                <a:gd name="T3" fmla="*/ 0 h 885"/>
                <a:gd name="T4" fmla="*/ 114 w 745"/>
                <a:gd name="T5" fmla="*/ 50 h 885"/>
                <a:gd name="T6" fmla="*/ 0 w 745"/>
                <a:gd name="T7" fmla="*/ 885 h 885"/>
                <a:gd name="T8" fmla="*/ 745 w 745"/>
                <a:gd name="T9" fmla="*/ 885 h 885"/>
                <a:gd name="T10" fmla="*/ 632 w 745"/>
                <a:gd name="T11" fmla="*/ 50 h 885"/>
              </a:gdLst>
              <a:ahLst/>
              <a:cxnLst>
                <a:cxn ang="0">
                  <a:pos x="T0" y="T1"/>
                </a:cxn>
                <a:cxn ang="0">
                  <a:pos x="T2" y="T3"/>
                </a:cxn>
                <a:cxn ang="0">
                  <a:pos x="T4" y="T5"/>
                </a:cxn>
                <a:cxn ang="0">
                  <a:pos x="T6" y="T7"/>
                </a:cxn>
                <a:cxn ang="0">
                  <a:pos x="T8" y="T9"/>
                </a:cxn>
                <a:cxn ang="0">
                  <a:pos x="T10" y="T11"/>
                </a:cxn>
              </a:cxnLst>
              <a:rect l="0" t="0" r="r" b="b"/>
              <a:pathLst>
                <a:path w="745" h="885">
                  <a:moveTo>
                    <a:pt x="632" y="50"/>
                  </a:moveTo>
                  <a:cubicBezTo>
                    <a:pt x="578" y="11"/>
                    <a:pt x="373" y="0"/>
                    <a:pt x="373" y="0"/>
                  </a:cubicBezTo>
                  <a:cubicBezTo>
                    <a:pt x="373" y="0"/>
                    <a:pt x="167" y="11"/>
                    <a:pt x="114" y="50"/>
                  </a:cubicBezTo>
                  <a:cubicBezTo>
                    <a:pt x="0" y="885"/>
                    <a:pt x="0" y="885"/>
                    <a:pt x="0" y="885"/>
                  </a:cubicBezTo>
                  <a:cubicBezTo>
                    <a:pt x="745" y="885"/>
                    <a:pt x="745" y="885"/>
                    <a:pt x="745" y="885"/>
                  </a:cubicBezTo>
                  <a:lnTo>
                    <a:pt x="632" y="50"/>
                  </a:ln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8280671" y="2900261"/>
              <a:ext cx="1096031" cy="468264"/>
            </a:xfrm>
            <a:custGeom>
              <a:avLst/>
              <a:gdLst>
                <a:gd name="T0" fmla="*/ 726 w 749"/>
                <a:gd name="T1" fmla="*/ 138 h 320"/>
                <a:gd name="T2" fmla="*/ 375 w 749"/>
                <a:gd name="T3" fmla="*/ 0 h 320"/>
                <a:gd name="T4" fmla="*/ 23 w 749"/>
                <a:gd name="T5" fmla="*/ 137 h 320"/>
                <a:gd name="T6" fmla="*/ 0 w 749"/>
                <a:gd name="T7" fmla="*/ 320 h 320"/>
                <a:gd name="T8" fmla="*/ 72 w 749"/>
                <a:gd name="T9" fmla="*/ 235 h 320"/>
                <a:gd name="T10" fmla="*/ 375 w 749"/>
                <a:gd name="T11" fmla="*/ 315 h 320"/>
                <a:gd name="T12" fmla="*/ 677 w 749"/>
                <a:gd name="T13" fmla="*/ 235 h 320"/>
                <a:gd name="T14" fmla="*/ 749 w 749"/>
                <a:gd name="T15" fmla="*/ 315 h 320"/>
                <a:gd name="T16" fmla="*/ 726 w 749"/>
                <a:gd name="T17"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9" h="320">
                  <a:moveTo>
                    <a:pt x="726" y="138"/>
                  </a:moveTo>
                  <a:lnTo>
                    <a:pt x="375" y="0"/>
                  </a:lnTo>
                  <a:lnTo>
                    <a:pt x="23" y="137"/>
                  </a:lnTo>
                  <a:lnTo>
                    <a:pt x="0" y="320"/>
                  </a:lnTo>
                  <a:lnTo>
                    <a:pt x="72" y="235"/>
                  </a:lnTo>
                  <a:lnTo>
                    <a:pt x="375" y="315"/>
                  </a:lnTo>
                  <a:lnTo>
                    <a:pt x="677" y="235"/>
                  </a:lnTo>
                  <a:lnTo>
                    <a:pt x="749" y="315"/>
                  </a:lnTo>
                  <a:lnTo>
                    <a:pt x="726" y="138"/>
                  </a:lnTo>
                  <a:close/>
                </a:path>
              </a:pathLst>
            </a:custGeom>
            <a:solidFill>
              <a:srgbClr val="CC84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5"/>
            <p:cNvSpPr/>
            <p:nvPr/>
          </p:nvSpPr>
          <p:spPr bwMode="auto">
            <a:xfrm>
              <a:off x="8716742" y="2064702"/>
              <a:ext cx="223889" cy="292665"/>
            </a:xfrm>
            <a:custGeom>
              <a:avLst/>
              <a:gdLst>
                <a:gd name="T0" fmla="*/ 127 w 145"/>
                <a:gd name="T1" fmla="*/ 0 h 189"/>
                <a:gd name="T2" fmla="*/ 73 w 145"/>
                <a:gd name="T3" fmla="*/ 0 h 189"/>
                <a:gd name="T4" fmla="*/ 18 w 145"/>
                <a:gd name="T5" fmla="*/ 0 h 189"/>
                <a:gd name="T6" fmla="*/ 7 w 145"/>
                <a:gd name="T7" fmla="*/ 107 h 189"/>
                <a:gd name="T8" fmla="*/ 73 w 145"/>
                <a:gd name="T9" fmla="*/ 189 h 189"/>
                <a:gd name="T10" fmla="*/ 73 w 145"/>
                <a:gd name="T11" fmla="*/ 189 h 189"/>
                <a:gd name="T12" fmla="*/ 73 w 145"/>
                <a:gd name="T13" fmla="*/ 189 h 189"/>
                <a:gd name="T14" fmla="*/ 138 w 145"/>
                <a:gd name="T15" fmla="*/ 107 h 189"/>
                <a:gd name="T16" fmla="*/ 127 w 14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89">
                  <a:moveTo>
                    <a:pt x="127" y="0"/>
                  </a:moveTo>
                  <a:cubicBezTo>
                    <a:pt x="73" y="0"/>
                    <a:pt x="73" y="0"/>
                    <a:pt x="73" y="0"/>
                  </a:cubicBezTo>
                  <a:cubicBezTo>
                    <a:pt x="18" y="0"/>
                    <a:pt x="18" y="0"/>
                    <a:pt x="18" y="0"/>
                  </a:cubicBezTo>
                  <a:cubicBezTo>
                    <a:pt x="18" y="0"/>
                    <a:pt x="17" y="48"/>
                    <a:pt x="7" y="107"/>
                  </a:cubicBezTo>
                  <a:cubicBezTo>
                    <a:pt x="0" y="150"/>
                    <a:pt x="31" y="189"/>
                    <a:pt x="73" y="189"/>
                  </a:cubicBezTo>
                  <a:cubicBezTo>
                    <a:pt x="73" y="189"/>
                    <a:pt x="73" y="189"/>
                    <a:pt x="73" y="189"/>
                  </a:cubicBezTo>
                  <a:cubicBezTo>
                    <a:pt x="73" y="189"/>
                    <a:pt x="73" y="189"/>
                    <a:pt x="73" y="189"/>
                  </a:cubicBezTo>
                  <a:cubicBezTo>
                    <a:pt x="114" y="189"/>
                    <a:pt x="145" y="150"/>
                    <a:pt x="138" y="107"/>
                  </a:cubicBezTo>
                  <a:cubicBezTo>
                    <a:pt x="129" y="48"/>
                    <a:pt x="127" y="0"/>
                    <a:pt x="127" y="0"/>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6"/>
            <p:cNvSpPr/>
            <p:nvPr/>
          </p:nvSpPr>
          <p:spPr bwMode="auto">
            <a:xfrm>
              <a:off x="8737229" y="2130552"/>
              <a:ext cx="194623" cy="114139"/>
            </a:xfrm>
            <a:custGeom>
              <a:avLst/>
              <a:gdLst>
                <a:gd name="T0" fmla="*/ 64 w 126"/>
                <a:gd name="T1" fmla="*/ 0 h 73"/>
                <a:gd name="T2" fmla="*/ 51 w 126"/>
                <a:gd name="T3" fmla="*/ 0 h 73"/>
                <a:gd name="T4" fmla="*/ 37 w 126"/>
                <a:gd name="T5" fmla="*/ 7 h 73"/>
                <a:gd name="T6" fmla="*/ 8 w 126"/>
                <a:gd name="T7" fmla="*/ 17 h 73"/>
                <a:gd name="T8" fmla="*/ 0 w 126"/>
                <a:gd name="T9" fmla="*/ 21 h 73"/>
                <a:gd name="T10" fmla="*/ 126 w 126"/>
                <a:gd name="T11" fmla="*/ 72 h 73"/>
                <a:gd name="T12" fmla="*/ 118 w 126"/>
                <a:gd name="T13" fmla="*/ 0 h 73"/>
                <a:gd name="T14" fmla="*/ 64 w 126"/>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73">
                  <a:moveTo>
                    <a:pt x="64" y="0"/>
                  </a:moveTo>
                  <a:cubicBezTo>
                    <a:pt x="51" y="0"/>
                    <a:pt x="51" y="0"/>
                    <a:pt x="51" y="0"/>
                  </a:cubicBezTo>
                  <a:cubicBezTo>
                    <a:pt x="37" y="7"/>
                    <a:pt x="37" y="7"/>
                    <a:pt x="37" y="7"/>
                  </a:cubicBezTo>
                  <a:cubicBezTo>
                    <a:pt x="8" y="17"/>
                    <a:pt x="8" y="17"/>
                    <a:pt x="8" y="17"/>
                  </a:cubicBezTo>
                  <a:cubicBezTo>
                    <a:pt x="8" y="17"/>
                    <a:pt x="0" y="20"/>
                    <a:pt x="0" y="21"/>
                  </a:cubicBezTo>
                  <a:cubicBezTo>
                    <a:pt x="6" y="31"/>
                    <a:pt x="46" y="73"/>
                    <a:pt x="126" y="72"/>
                  </a:cubicBezTo>
                  <a:cubicBezTo>
                    <a:pt x="121" y="29"/>
                    <a:pt x="118" y="0"/>
                    <a:pt x="118" y="0"/>
                  </a:cubicBezTo>
                  <a:lnTo>
                    <a:pt x="64" y="0"/>
                  </a:ln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7"/>
            <p:cNvSpPr/>
            <p:nvPr/>
          </p:nvSpPr>
          <p:spPr bwMode="auto">
            <a:xfrm>
              <a:off x="8535290" y="1653508"/>
              <a:ext cx="586794" cy="539967"/>
            </a:xfrm>
            <a:custGeom>
              <a:avLst/>
              <a:gdLst>
                <a:gd name="T0" fmla="*/ 352 w 379"/>
                <a:gd name="T1" fmla="*/ 151 h 349"/>
                <a:gd name="T2" fmla="*/ 314 w 379"/>
                <a:gd name="T3" fmla="*/ 167 h 349"/>
                <a:gd name="T4" fmla="*/ 190 w 379"/>
                <a:gd name="T5" fmla="*/ 6 h 349"/>
                <a:gd name="T6" fmla="*/ 66 w 379"/>
                <a:gd name="T7" fmla="*/ 167 h 349"/>
                <a:gd name="T8" fmla="*/ 28 w 379"/>
                <a:gd name="T9" fmla="*/ 151 h 349"/>
                <a:gd name="T10" fmla="*/ 74 w 379"/>
                <a:gd name="T11" fmla="*/ 239 h 349"/>
                <a:gd name="T12" fmla="*/ 190 w 379"/>
                <a:gd name="T13" fmla="*/ 349 h 349"/>
                <a:gd name="T14" fmla="*/ 305 w 379"/>
                <a:gd name="T15" fmla="*/ 239 h 349"/>
                <a:gd name="T16" fmla="*/ 352 w 379"/>
                <a:gd name="T17" fmla="*/ 15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349">
                  <a:moveTo>
                    <a:pt x="352" y="151"/>
                  </a:moveTo>
                  <a:cubicBezTo>
                    <a:pt x="328" y="140"/>
                    <a:pt x="314" y="167"/>
                    <a:pt x="314" y="167"/>
                  </a:cubicBezTo>
                  <a:cubicBezTo>
                    <a:pt x="314" y="0"/>
                    <a:pt x="190" y="6"/>
                    <a:pt x="190" y="6"/>
                  </a:cubicBezTo>
                  <a:cubicBezTo>
                    <a:pt x="190" y="6"/>
                    <a:pt x="66" y="0"/>
                    <a:pt x="66" y="167"/>
                  </a:cubicBezTo>
                  <a:cubicBezTo>
                    <a:pt x="66" y="167"/>
                    <a:pt x="52" y="140"/>
                    <a:pt x="28" y="151"/>
                  </a:cubicBezTo>
                  <a:cubicBezTo>
                    <a:pt x="0" y="163"/>
                    <a:pt x="7" y="246"/>
                    <a:pt x="74" y="239"/>
                  </a:cubicBezTo>
                  <a:cubicBezTo>
                    <a:pt x="74" y="239"/>
                    <a:pt x="99" y="349"/>
                    <a:pt x="190" y="349"/>
                  </a:cubicBezTo>
                  <a:cubicBezTo>
                    <a:pt x="281" y="349"/>
                    <a:pt x="305" y="239"/>
                    <a:pt x="305" y="239"/>
                  </a:cubicBezTo>
                  <a:cubicBezTo>
                    <a:pt x="373" y="246"/>
                    <a:pt x="379" y="163"/>
                    <a:pt x="352" y="151"/>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8"/>
            <p:cNvSpPr/>
            <p:nvPr/>
          </p:nvSpPr>
          <p:spPr bwMode="auto">
            <a:xfrm>
              <a:off x="8287988" y="2661739"/>
              <a:ext cx="98043" cy="355588"/>
            </a:xfrm>
            <a:custGeom>
              <a:avLst/>
              <a:gdLst>
                <a:gd name="T0" fmla="*/ 0 w 63"/>
                <a:gd name="T1" fmla="*/ 225 h 230"/>
                <a:gd name="T2" fmla="*/ 38 w 63"/>
                <a:gd name="T3" fmla="*/ 224 h 230"/>
                <a:gd name="T4" fmla="*/ 63 w 63"/>
                <a:gd name="T5" fmla="*/ 0 h 230"/>
                <a:gd name="T6" fmla="*/ 0 w 63"/>
                <a:gd name="T7" fmla="*/ 225 h 230"/>
              </a:gdLst>
              <a:ahLst/>
              <a:cxnLst>
                <a:cxn ang="0">
                  <a:pos x="T0" y="T1"/>
                </a:cxn>
                <a:cxn ang="0">
                  <a:pos x="T2" y="T3"/>
                </a:cxn>
                <a:cxn ang="0">
                  <a:pos x="T4" y="T5"/>
                </a:cxn>
                <a:cxn ang="0">
                  <a:pos x="T6" y="T7"/>
                </a:cxn>
              </a:cxnLst>
              <a:rect l="0" t="0" r="r" b="b"/>
              <a:pathLst>
                <a:path w="63" h="230">
                  <a:moveTo>
                    <a:pt x="0" y="225"/>
                  </a:moveTo>
                  <a:cubicBezTo>
                    <a:pt x="22" y="230"/>
                    <a:pt x="38" y="230"/>
                    <a:pt x="38" y="224"/>
                  </a:cubicBezTo>
                  <a:cubicBezTo>
                    <a:pt x="63" y="0"/>
                    <a:pt x="63" y="0"/>
                    <a:pt x="63" y="0"/>
                  </a:cubicBezTo>
                  <a:lnTo>
                    <a:pt x="0" y="225"/>
                  </a:lnTo>
                  <a:close/>
                </a:path>
              </a:pathLst>
            </a:custGeom>
            <a:solidFill>
              <a:srgbClr val="CC84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8662600" y="2243228"/>
              <a:ext cx="332175" cy="187306"/>
            </a:xfrm>
            <a:custGeom>
              <a:avLst/>
              <a:gdLst>
                <a:gd name="T0" fmla="*/ 11 w 215"/>
                <a:gd name="T1" fmla="*/ 0 h 122"/>
                <a:gd name="T2" fmla="*/ 108 w 215"/>
                <a:gd name="T3" fmla="*/ 122 h 122"/>
                <a:gd name="T4" fmla="*/ 108 w 215"/>
                <a:gd name="T5" fmla="*/ 122 h 122"/>
                <a:gd name="T6" fmla="*/ 108 w 215"/>
                <a:gd name="T7" fmla="*/ 122 h 122"/>
                <a:gd name="T8" fmla="*/ 205 w 215"/>
                <a:gd name="T9" fmla="*/ 0 h 122"/>
              </a:gdLst>
              <a:ahLst/>
              <a:cxnLst>
                <a:cxn ang="0">
                  <a:pos x="T0" y="T1"/>
                </a:cxn>
                <a:cxn ang="0">
                  <a:pos x="T2" y="T3"/>
                </a:cxn>
                <a:cxn ang="0">
                  <a:pos x="T4" y="T5"/>
                </a:cxn>
                <a:cxn ang="0">
                  <a:pos x="T6" y="T7"/>
                </a:cxn>
                <a:cxn ang="0">
                  <a:pos x="T8" y="T9"/>
                </a:cxn>
              </a:cxnLst>
              <a:rect l="0" t="0" r="r" b="b"/>
              <a:pathLst>
                <a:path w="215" h="122">
                  <a:moveTo>
                    <a:pt x="11" y="0"/>
                  </a:moveTo>
                  <a:cubicBezTo>
                    <a:pt x="0" y="63"/>
                    <a:pt x="47" y="122"/>
                    <a:pt x="108" y="122"/>
                  </a:cubicBezTo>
                  <a:cubicBezTo>
                    <a:pt x="108" y="122"/>
                    <a:pt x="108" y="122"/>
                    <a:pt x="108" y="122"/>
                  </a:cubicBezTo>
                  <a:cubicBezTo>
                    <a:pt x="108" y="122"/>
                    <a:pt x="108" y="122"/>
                    <a:pt x="108" y="122"/>
                  </a:cubicBezTo>
                  <a:cubicBezTo>
                    <a:pt x="169" y="122"/>
                    <a:pt x="215" y="63"/>
                    <a:pt x="205" y="0"/>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8412371" y="2851971"/>
              <a:ext cx="152186" cy="98043"/>
            </a:xfrm>
            <a:custGeom>
              <a:avLst/>
              <a:gdLst>
                <a:gd name="T0" fmla="*/ 0 w 99"/>
                <a:gd name="T1" fmla="*/ 38 h 63"/>
                <a:gd name="T2" fmla="*/ 57 w 99"/>
                <a:gd name="T3" fmla="*/ 1 h 63"/>
                <a:gd name="T4" fmla="*/ 66 w 99"/>
                <a:gd name="T5" fmla="*/ 63 h 63"/>
                <a:gd name="T6" fmla="*/ 34 w 99"/>
                <a:gd name="T7" fmla="*/ 57 h 63"/>
                <a:gd name="T8" fmla="*/ 0 w 99"/>
                <a:gd name="T9" fmla="*/ 38 h 63"/>
              </a:gdLst>
              <a:ahLst/>
              <a:cxnLst>
                <a:cxn ang="0">
                  <a:pos x="T0" y="T1"/>
                </a:cxn>
                <a:cxn ang="0">
                  <a:pos x="T2" y="T3"/>
                </a:cxn>
                <a:cxn ang="0">
                  <a:pos x="T4" y="T5"/>
                </a:cxn>
                <a:cxn ang="0">
                  <a:pos x="T6" y="T7"/>
                </a:cxn>
                <a:cxn ang="0">
                  <a:pos x="T8" y="T9"/>
                </a:cxn>
              </a:cxnLst>
              <a:rect l="0" t="0" r="r" b="b"/>
              <a:pathLst>
                <a:path w="99" h="63">
                  <a:moveTo>
                    <a:pt x="0" y="38"/>
                  </a:moveTo>
                  <a:cubicBezTo>
                    <a:pt x="0" y="38"/>
                    <a:pt x="15" y="0"/>
                    <a:pt x="57" y="1"/>
                  </a:cubicBezTo>
                  <a:cubicBezTo>
                    <a:pt x="99" y="3"/>
                    <a:pt x="66" y="63"/>
                    <a:pt x="66" y="63"/>
                  </a:cubicBezTo>
                  <a:cubicBezTo>
                    <a:pt x="34" y="57"/>
                    <a:pt x="34" y="57"/>
                    <a:pt x="34" y="57"/>
                  </a:cubicBezTo>
                  <a:lnTo>
                    <a:pt x="0" y="38"/>
                  </a:ln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
            <p:cNvSpPr/>
            <p:nvPr/>
          </p:nvSpPr>
          <p:spPr bwMode="auto">
            <a:xfrm>
              <a:off x="9094280" y="2851971"/>
              <a:ext cx="152186" cy="98043"/>
            </a:xfrm>
            <a:custGeom>
              <a:avLst/>
              <a:gdLst>
                <a:gd name="T0" fmla="*/ 99 w 99"/>
                <a:gd name="T1" fmla="*/ 38 h 63"/>
                <a:gd name="T2" fmla="*/ 42 w 99"/>
                <a:gd name="T3" fmla="*/ 1 h 63"/>
                <a:gd name="T4" fmla="*/ 32 w 99"/>
                <a:gd name="T5" fmla="*/ 63 h 63"/>
                <a:gd name="T6" fmla="*/ 65 w 99"/>
                <a:gd name="T7" fmla="*/ 57 h 63"/>
                <a:gd name="T8" fmla="*/ 99 w 99"/>
                <a:gd name="T9" fmla="*/ 38 h 63"/>
              </a:gdLst>
              <a:ahLst/>
              <a:cxnLst>
                <a:cxn ang="0">
                  <a:pos x="T0" y="T1"/>
                </a:cxn>
                <a:cxn ang="0">
                  <a:pos x="T2" y="T3"/>
                </a:cxn>
                <a:cxn ang="0">
                  <a:pos x="T4" y="T5"/>
                </a:cxn>
                <a:cxn ang="0">
                  <a:pos x="T6" y="T7"/>
                </a:cxn>
                <a:cxn ang="0">
                  <a:pos x="T8" y="T9"/>
                </a:cxn>
              </a:cxnLst>
              <a:rect l="0" t="0" r="r" b="b"/>
              <a:pathLst>
                <a:path w="99" h="63">
                  <a:moveTo>
                    <a:pt x="99" y="38"/>
                  </a:moveTo>
                  <a:cubicBezTo>
                    <a:pt x="99" y="38"/>
                    <a:pt x="83" y="0"/>
                    <a:pt x="42" y="1"/>
                  </a:cubicBezTo>
                  <a:cubicBezTo>
                    <a:pt x="0" y="3"/>
                    <a:pt x="32" y="63"/>
                    <a:pt x="32" y="63"/>
                  </a:cubicBezTo>
                  <a:cubicBezTo>
                    <a:pt x="65" y="57"/>
                    <a:pt x="65" y="57"/>
                    <a:pt x="65" y="57"/>
                  </a:cubicBezTo>
                  <a:lnTo>
                    <a:pt x="99" y="38"/>
                  </a:ln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2"/>
            <p:cNvSpPr/>
            <p:nvPr/>
          </p:nvSpPr>
          <p:spPr bwMode="auto">
            <a:xfrm>
              <a:off x="8503097" y="2512480"/>
              <a:ext cx="310225" cy="99506"/>
            </a:xfrm>
            <a:custGeom>
              <a:avLst/>
              <a:gdLst>
                <a:gd name="T0" fmla="*/ 0 w 212"/>
                <a:gd name="T1" fmla="*/ 25 h 68"/>
                <a:gd name="T2" fmla="*/ 0 w 212"/>
                <a:gd name="T3" fmla="*/ 0 h 68"/>
                <a:gd name="T4" fmla="*/ 212 w 212"/>
                <a:gd name="T5" fmla="*/ 68 h 68"/>
                <a:gd name="T6" fmla="*/ 0 w 212"/>
                <a:gd name="T7" fmla="*/ 25 h 68"/>
              </a:gdLst>
              <a:ahLst/>
              <a:cxnLst>
                <a:cxn ang="0">
                  <a:pos x="T0" y="T1"/>
                </a:cxn>
                <a:cxn ang="0">
                  <a:pos x="T2" y="T3"/>
                </a:cxn>
                <a:cxn ang="0">
                  <a:pos x="T4" y="T5"/>
                </a:cxn>
                <a:cxn ang="0">
                  <a:pos x="T6" y="T7"/>
                </a:cxn>
              </a:cxnLst>
              <a:rect l="0" t="0" r="r" b="b"/>
              <a:pathLst>
                <a:path w="212" h="68">
                  <a:moveTo>
                    <a:pt x="0" y="25"/>
                  </a:moveTo>
                  <a:lnTo>
                    <a:pt x="0" y="0"/>
                  </a:lnTo>
                  <a:lnTo>
                    <a:pt x="212" y="68"/>
                  </a:lnTo>
                  <a:lnTo>
                    <a:pt x="0" y="25"/>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3"/>
            <p:cNvSpPr/>
            <p:nvPr/>
          </p:nvSpPr>
          <p:spPr bwMode="auto">
            <a:xfrm>
              <a:off x="8488463" y="2531503"/>
              <a:ext cx="346808" cy="98043"/>
            </a:xfrm>
            <a:custGeom>
              <a:avLst/>
              <a:gdLst>
                <a:gd name="T0" fmla="*/ 0 w 237"/>
                <a:gd name="T1" fmla="*/ 15 h 67"/>
                <a:gd name="T2" fmla="*/ 0 w 237"/>
                <a:gd name="T3" fmla="*/ 0 h 67"/>
                <a:gd name="T4" fmla="*/ 237 w 237"/>
                <a:gd name="T5" fmla="*/ 67 h 67"/>
                <a:gd name="T6" fmla="*/ 3 w 237"/>
                <a:gd name="T7" fmla="*/ 21 h 67"/>
                <a:gd name="T8" fmla="*/ 0 w 237"/>
                <a:gd name="T9" fmla="*/ 15 h 67"/>
              </a:gdLst>
              <a:ahLst/>
              <a:cxnLst>
                <a:cxn ang="0">
                  <a:pos x="T0" y="T1"/>
                </a:cxn>
                <a:cxn ang="0">
                  <a:pos x="T2" y="T3"/>
                </a:cxn>
                <a:cxn ang="0">
                  <a:pos x="T4" y="T5"/>
                </a:cxn>
                <a:cxn ang="0">
                  <a:pos x="T6" y="T7"/>
                </a:cxn>
                <a:cxn ang="0">
                  <a:pos x="T8" y="T9"/>
                </a:cxn>
              </a:cxnLst>
              <a:rect l="0" t="0" r="r" b="b"/>
              <a:pathLst>
                <a:path w="237" h="67">
                  <a:moveTo>
                    <a:pt x="0" y="15"/>
                  </a:moveTo>
                  <a:lnTo>
                    <a:pt x="0" y="0"/>
                  </a:lnTo>
                  <a:lnTo>
                    <a:pt x="237" y="67"/>
                  </a:lnTo>
                  <a:lnTo>
                    <a:pt x="3" y="21"/>
                  </a:lnTo>
                  <a:lnTo>
                    <a:pt x="0" y="15"/>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4"/>
            <p:cNvSpPr/>
            <p:nvPr/>
          </p:nvSpPr>
          <p:spPr bwMode="auto">
            <a:xfrm>
              <a:off x="8516267" y="2494920"/>
              <a:ext cx="620450" cy="169746"/>
            </a:xfrm>
            <a:custGeom>
              <a:avLst/>
              <a:gdLst>
                <a:gd name="T0" fmla="*/ 213 w 424"/>
                <a:gd name="T1" fmla="*/ 72 h 116"/>
                <a:gd name="T2" fmla="*/ 0 w 424"/>
                <a:gd name="T3" fmla="*/ 0 h 116"/>
                <a:gd name="T4" fmla="*/ 0 w 424"/>
                <a:gd name="T5" fmla="*/ 44 h 116"/>
                <a:gd name="T6" fmla="*/ 213 w 424"/>
                <a:gd name="T7" fmla="*/ 116 h 116"/>
                <a:gd name="T8" fmla="*/ 424 w 424"/>
                <a:gd name="T9" fmla="*/ 44 h 116"/>
                <a:gd name="T10" fmla="*/ 424 w 424"/>
                <a:gd name="T11" fmla="*/ 0 h 116"/>
                <a:gd name="T12" fmla="*/ 213 w 424"/>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424" h="116">
                  <a:moveTo>
                    <a:pt x="213" y="72"/>
                  </a:moveTo>
                  <a:lnTo>
                    <a:pt x="0" y="0"/>
                  </a:lnTo>
                  <a:lnTo>
                    <a:pt x="0" y="44"/>
                  </a:lnTo>
                  <a:lnTo>
                    <a:pt x="213" y="116"/>
                  </a:lnTo>
                  <a:lnTo>
                    <a:pt x="424" y="44"/>
                  </a:lnTo>
                  <a:lnTo>
                    <a:pt x="424" y="0"/>
                  </a:lnTo>
                  <a:lnTo>
                    <a:pt x="213" y="72"/>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p:nvPr/>
          </p:nvSpPr>
          <p:spPr bwMode="auto">
            <a:xfrm>
              <a:off x="8503097" y="2508090"/>
              <a:ext cx="648253" cy="177063"/>
            </a:xfrm>
            <a:custGeom>
              <a:avLst/>
              <a:gdLst>
                <a:gd name="T0" fmla="*/ 222 w 443"/>
                <a:gd name="T1" fmla="*/ 75 h 121"/>
                <a:gd name="T2" fmla="*/ 0 w 443"/>
                <a:gd name="T3" fmla="*/ 0 h 121"/>
                <a:gd name="T4" fmla="*/ 0 w 443"/>
                <a:gd name="T5" fmla="*/ 46 h 121"/>
                <a:gd name="T6" fmla="*/ 222 w 443"/>
                <a:gd name="T7" fmla="*/ 121 h 121"/>
                <a:gd name="T8" fmla="*/ 443 w 443"/>
                <a:gd name="T9" fmla="*/ 46 h 121"/>
                <a:gd name="T10" fmla="*/ 443 w 443"/>
                <a:gd name="T11" fmla="*/ 0 h 121"/>
                <a:gd name="T12" fmla="*/ 222 w 443"/>
                <a:gd name="T13" fmla="*/ 75 h 121"/>
              </a:gdLst>
              <a:ahLst/>
              <a:cxnLst>
                <a:cxn ang="0">
                  <a:pos x="T0" y="T1"/>
                </a:cxn>
                <a:cxn ang="0">
                  <a:pos x="T2" y="T3"/>
                </a:cxn>
                <a:cxn ang="0">
                  <a:pos x="T4" y="T5"/>
                </a:cxn>
                <a:cxn ang="0">
                  <a:pos x="T6" y="T7"/>
                </a:cxn>
                <a:cxn ang="0">
                  <a:pos x="T8" y="T9"/>
                </a:cxn>
                <a:cxn ang="0">
                  <a:pos x="T10" y="T11"/>
                </a:cxn>
                <a:cxn ang="0">
                  <a:pos x="T12" y="T13"/>
                </a:cxn>
              </a:cxnLst>
              <a:rect l="0" t="0" r="r" b="b"/>
              <a:pathLst>
                <a:path w="443" h="121">
                  <a:moveTo>
                    <a:pt x="222" y="75"/>
                  </a:moveTo>
                  <a:lnTo>
                    <a:pt x="0" y="0"/>
                  </a:lnTo>
                  <a:lnTo>
                    <a:pt x="0" y="46"/>
                  </a:lnTo>
                  <a:lnTo>
                    <a:pt x="222" y="121"/>
                  </a:lnTo>
                  <a:lnTo>
                    <a:pt x="443" y="46"/>
                  </a:lnTo>
                  <a:lnTo>
                    <a:pt x="443" y="0"/>
                  </a:lnTo>
                  <a:lnTo>
                    <a:pt x="222" y="75"/>
                  </a:ln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6"/>
            <p:cNvSpPr/>
            <p:nvPr/>
          </p:nvSpPr>
          <p:spPr bwMode="auto">
            <a:xfrm>
              <a:off x="8488463" y="2522723"/>
              <a:ext cx="676056" cy="184379"/>
            </a:xfrm>
            <a:custGeom>
              <a:avLst/>
              <a:gdLst>
                <a:gd name="T0" fmla="*/ 232 w 462"/>
                <a:gd name="T1" fmla="*/ 78 h 126"/>
                <a:gd name="T2" fmla="*/ 0 w 462"/>
                <a:gd name="T3" fmla="*/ 0 h 126"/>
                <a:gd name="T4" fmla="*/ 0 w 462"/>
                <a:gd name="T5" fmla="*/ 47 h 126"/>
                <a:gd name="T6" fmla="*/ 232 w 462"/>
                <a:gd name="T7" fmla="*/ 126 h 126"/>
                <a:gd name="T8" fmla="*/ 462 w 462"/>
                <a:gd name="T9" fmla="*/ 47 h 126"/>
                <a:gd name="T10" fmla="*/ 462 w 462"/>
                <a:gd name="T11" fmla="*/ 0 h 126"/>
                <a:gd name="T12" fmla="*/ 232 w 462"/>
                <a:gd name="T13" fmla="*/ 78 h 126"/>
              </a:gdLst>
              <a:ahLst/>
              <a:cxnLst>
                <a:cxn ang="0">
                  <a:pos x="T0" y="T1"/>
                </a:cxn>
                <a:cxn ang="0">
                  <a:pos x="T2" y="T3"/>
                </a:cxn>
                <a:cxn ang="0">
                  <a:pos x="T4" y="T5"/>
                </a:cxn>
                <a:cxn ang="0">
                  <a:pos x="T6" y="T7"/>
                </a:cxn>
                <a:cxn ang="0">
                  <a:pos x="T8" y="T9"/>
                </a:cxn>
                <a:cxn ang="0">
                  <a:pos x="T10" y="T11"/>
                </a:cxn>
                <a:cxn ang="0">
                  <a:pos x="T12" y="T13"/>
                </a:cxn>
              </a:cxnLst>
              <a:rect l="0" t="0" r="r" b="b"/>
              <a:pathLst>
                <a:path w="462" h="126">
                  <a:moveTo>
                    <a:pt x="232" y="78"/>
                  </a:moveTo>
                  <a:lnTo>
                    <a:pt x="0" y="0"/>
                  </a:lnTo>
                  <a:lnTo>
                    <a:pt x="0" y="47"/>
                  </a:lnTo>
                  <a:lnTo>
                    <a:pt x="232" y="126"/>
                  </a:lnTo>
                  <a:lnTo>
                    <a:pt x="462" y="47"/>
                  </a:lnTo>
                  <a:lnTo>
                    <a:pt x="462" y="0"/>
                  </a:lnTo>
                  <a:lnTo>
                    <a:pt x="232" y="78"/>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7"/>
            <p:cNvSpPr/>
            <p:nvPr/>
          </p:nvSpPr>
          <p:spPr bwMode="auto">
            <a:xfrm>
              <a:off x="8849905" y="2546137"/>
              <a:ext cx="332175" cy="100970"/>
            </a:xfrm>
            <a:custGeom>
              <a:avLst/>
              <a:gdLst>
                <a:gd name="T0" fmla="*/ 6 w 227"/>
                <a:gd name="T1" fmla="*/ 69 h 69"/>
                <a:gd name="T2" fmla="*/ 0 w 227"/>
                <a:gd name="T3" fmla="*/ 64 h 69"/>
                <a:gd name="T4" fmla="*/ 3 w 227"/>
                <a:gd name="T5" fmla="*/ 57 h 69"/>
                <a:gd name="T6" fmla="*/ 223 w 227"/>
                <a:gd name="T7" fmla="*/ 0 h 69"/>
                <a:gd name="T8" fmla="*/ 227 w 227"/>
                <a:gd name="T9" fmla="*/ 3 h 69"/>
                <a:gd name="T10" fmla="*/ 222 w 227"/>
                <a:gd name="T11" fmla="*/ 13 h 69"/>
                <a:gd name="T12" fmla="*/ 6 w 227"/>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227" h="69">
                  <a:moveTo>
                    <a:pt x="6" y="69"/>
                  </a:moveTo>
                  <a:lnTo>
                    <a:pt x="0" y="64"/>
                  </a:lnTo>
                  <a:lnTo>
                    <a:pt x="3" y="57"/>
                  </a:lnTo>
                  <a:lnTo>
                    <a:pt x="223" y="0"/>
                  </a:lnTo>
                  <a:lnTo>
                    <a:pt x="227" y="3"/>
                  </a:lnTo>
                  <a:lnTo>
                    <a:pt x="222" y="13"/>
                  </a:lnTo>
                  <a:lnTo>
                    <a:pt x="6" y="69"/>
                  </a:ln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Rectangle 28"/>
            <p:cNvSpPr>
              <a:spLocks noChangeArrowheads="1"/>
            </p:cNvSpPr>
            <p:nvPr/>
          </p:nvSpPr>
          <p:spPr bwMode="auto">
            <a:xfrm>
              <a:off x="8803079" y="2629546"/>
              <a:ext cx="51217" cy="8780"/>
            </a:xfrm>
            <a:prstGeom prst="rect">
              <a:avLst/>
            </a:prstGeom>
            <a:solidFill>
              <a:srgbClr val="AD16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2" name="Freeform 29"/>
            <p:cNvSpPr/>
            <p:nvPr/>
          </p:nvSpPr>
          <p:spPr bwMode="auto">
            <a:xfrm>
              <a:off x="8475294" y="2547599"/>
              <a:ext cx="327785" cy="95117"/>
            </a:xfrm>
            <a:custGeom>
              <a:avLst/>
              <a:gdLst>
                <a:gd name="T0" fmla="*/ 4 w 224"/>
                <a:gd name="T1" fmla="*/ 8 h 65"/>
                <a:gd name="T2" fmla="*/ 0 w 224"/>
                <a:gd name="T3" fmla="*/ 2 h 65"/>
                <a:gd name="T4" fmla="*/ 4 w 224"/>
                <a:gd name="T5" fmla="*/ 0 h 65"/>
                <a:gd name="T6" fmla="*/ 224 w 224"/>
                <a:gd name="T7" fmla="*/ 56 h 65"/>
                <a:gd name="T8" fmla="*/ 224 w 224"/>
                <a:gd name="T9" fmla="*/ 65 h 65"/>
                <a:gd name="T10" fmla="*/ 4 w 224"/>
                <a:gd name="T11" fmla="*/ 8 h 65"/>
              </a:gdLst>
              <a:ahLst/>
              <a:cxnLst>
                <a:cxn ang="0">
                  <a:pos x="T0" y="T1"/>
                </a:cxn>
                <a:cxn ang="0">
                  <a:pos x="T2" y="T3"/>
                </a:cxn>
                <a:cxn ang="0">
                  <a:pos x="T4" y="T5"/>
                </a:cxn>
                <a:cxn ang="0">
                  <a:pos x="T6" y="T7"/>
                </a:cxn>
                <a:cxn ang="0">
                  <a:pos x="T8" y="T9"/>
                </a:cxn>
                <a:cxn ang="0">
                  <a:pos x="T10" y="T11"/>
                </a:cxn>
              </a:cxnLst>
              <a:rect l="0" t="0" r="r" b="b"/>
              <a:pathLst>
                <a:path w="224" h="65">
                  <a:moveTo>
                    <a:pt x="4" y="8"/>
                  </a:moveTo>
                  <a:lnTo>
                    <a:pt x="0" y="2"/>
                  </a:lnTo>
                  <a:lnTo>
                    <a:pt x="4" y="0"/>
                  </a:lnTo>
                  <a:lnTo>
                    <a:pt x="224" y="56"/>
                  </a:lnTo>
                  <a:lnTo>
                    <a:pt x="224" y="65"/>
                  </a:lnTo>
                  <a:lnTo>
                    <a:pt x="4" y="8"/>
                  </a:ln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0"/>
            <p:cNvSpPr/>
            <p:nvPr/>
          </p:nvSpPr>
          <p:spPr bwMode="auto">
            <a:xfrm>
              <a:off x="8469441" y="2550526"/>
              <a:ext cx="333638" cy="620450"/>
            </a:xfrm>
            <a:custGeom>
              <a:avLst/>
              <a:gdLst>
                <a:gd name="T0" fmla="*/ 4 w 228"/>
                <a:gd name="T1" fmla="*/ 0 h 424"/>
                <a:gd name="T2" fmla="*/ 228 w 228"/>
                <a:gd name="T3" fmla="*/ 58 h 424"/>
                <a:gd name="T4" fmla="*/ 228 w 228"/>
                <a:gd name="T5" fmla="*/ 424 h 424"/>
                <a:gd name="T6" fmla="*/ 0 w 228"/>
                <a:gd name="T7" fmla="*/ 370 h 424"/>
                <a:gd name="T8" fmla="*/ 4 w 228"/>
                <a:gd name="T9" fmla="*/ 0 h 424"/>
              </a:gdLst>
              <a:ahLst/>
              <a:cxnLst>
                <a:cxn ang="0">
                  <a:pos x="T0" y="T1"/>
                </a:cxn>
                <a:cxn ang="0">
                  <a:pos x="T2" y="T3"/>
                </a:cxn>
                <a:cxn ang="0">
                  <a:pos x="T4" y="T5"/>
                </a:cxn>
                <a:cxn ang="0">
                  <a:pos x="T6" y="T7"/>
                </a:cxn>
                <a:cxn ang="0">
                  <a:pos x="T8" y="T9"/>
                </a:cxn>
              </a:cxnLst>
              <a:rect l="0" t="0" r="r" b="b"/>
              <a:pathLst>
                <a:path w="228" h="424">
                  <a:moveTo>
                    <a:pt x="4" y="0"/>
                  </a:moveTo>
                  <a:lnTo>
                    <a:pt x="228" y="58"/>
                  </a:lnTo>
                  <a:lnTo>
                    <a:pt x="228" y="424"/>
                  </a:lnTo>
                  <a:lnTo>
                    <a:pt x="0" y="370"/>
                  </a:lnTo>
                  <a:lnTo>
                    <a:pt x="4" y="0"/>
                  </a:ln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1"/>
            <p:cNvSpPr/>
            <p:nvPr/>
          </p:nvSpPr>
          <p:spPr bwMode="auto">
            <a:xfrm>
              <a:off x="8854295" y="2550526"/>
              <a:ext cx="333638" cy="620450"/>
            </a:xfrm>
            <a:custGeom>
              <a:avLst/>
              <a:gdLst>
                <a:gd name="T0" fmla="*/ 224 w 228"/>
                <a:gd name="T1" fmla="*/ 0 h 424"/>
                <a:gd name="T2" fmla="*/ 0 w 228"/>
                <a:gd name="T3" fmla="*/ 58 h 424"/>
                <a:gd name="T4" fmla="*/ 0 w 228"/>
                <a:gd name="T5" fmla="*/ 424 h 424"/>
                <a:gd name="T6" fmla="*/ 228 w 228"/>
                <a:gd name="T7" fmla="*/ 370 h 424"/>
                <a:gd name="T8" fmla="*/ 224 w 228"/>
                <a:gd name="T9" fmla="*/ 0 h 424"/>
              </a:gdLst>
              <a:ahLst/>
              <a:cxnLst>
                <a:cxn ang="0">
                  <a:pos x="T0" y="T1"/>
                </a:cxn>
                <a:cxn ang="0">
                  <a:pos x="T2" y="T3"/>
                </a:cxn>
                <a:cxn ang="0">
                  <a:pos x="T4" y="T5"/>
                </a:cxn>
                <a:cxn ang="0">
                  <a:pos x="T6" y="T7"/>
                </a:cxn>
                <a:cxn ang="0">
                  <a:pos x="T8" y="T9"/>
                </a:cxn>
              </a:cxnLst>
              <a:rect l="0" t="0" r="r" b="b"/>
              <a:pathLst>
                <a:path w="228" h="424">
                  <a:moveTo>
                    <a:pt x="224" y="0"/>
                  </a:moveTo>
                  <a:lnTo>
                    <a:pt x="0" y="58"/>
                  </a:lnTo>
                  <a:lnTo>
                    <a:pt x="0" y="424"/>
                  </a:lnTo>
                  <a:lnTo>
                    <a:pt x="228" y="370"/>
                  </a:lnTo>
                  <a:lnTo>
                    <a:pt x="224" y="0"/>
                  </a:ln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2"/>
            <p:cNvSpPr/>
            <p:nvPr/>
          </p:nvSpPr>
          <p:spPr bwMode="auto">
            <a:xfrm>
              <a:off x="8940631" y="2682225"/>
              <a:ext cx="193159" cy="355588"/>
            </a:xfrm>
            <a:custGeom>
              <a:avLst/>
              <a:gdLst>
                <a:gd name="T0" fmla="*/ 116 w 125"/>
                <a:gd name="T1" fmla="*/ 1 h 230"/>
                <a:gd name="T2" fmla="*/ 5 w 125"/>
                <a:gd name="T3" fmla="*/ 30 h 230"/>
                <a:gd name="T4" fmla="*/ 0 w 125"/>
                <a:gd name="T5" fmla="*/ 38 h 230"/>
                <a:gd name="T6" fmla="*/ 0 w 125"/>
                <a:gd name="T7" fmla="*/ 222 h 230"/>
                <a:gd name="T8" fmla="*/ 8 w 125"/>
                <a:gd name="T9" fmla="*/ 229 h 230"/>
                <a:gd name="T10" fmla="*/ 120 w 125"/>
                <a:gd name="T11" fmla="*/ 203 h 230"/>
                <a:gd name="T12" fmla="*/ 125 w 125"/>
                <a:gd name="T13" fmla="*/ 195 h 230"/>
                <a:gd name="T14" fmla="*/ 123 w 125"/>
                <a:gd name="T15" fmla="*/ 9 h 230"/>
                <a:gd name="T16" fmla="*/ 116 w 125"/>
                <a:gd name="T17" fmla="*/ 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230">
                  <a:moveTo>
                    <a:pt x="116" y="1"/>
                  </a:moveTo>
                  <a:cubicBezTo>
                    <a:pt x="5" y="30"/>
                    <a:pt x="5" y="30"/>
                    <a:pt x="5" y="30"/>
                  </a:cubicBezTo>
                  <a:cubicBezTo>
                    <a:pt x="2" y="31"/>
                    <a:pt x="0" y="34"/>
                    <a:pt x="0" y="38"/>
                  </a:cubicBezTo>
                  <a:cubicBezTo>
                    <a:pt x="0" y="222"/>
                    <a:pt x="0" y="222"/>
                    <a:pt x="0" y="222"/>
                  </a:cubicBezTo>
                  <a:cubicBezTo>
                    <a:pt x="0" y="227"/>
                    <a:pt x="4" y="230"/>
                    <a:pt x="8" y="229"/>
                  </a:cubicBezTo>
                  <a:cubicBezTo>
                    <a:pt x="120" y="203"/>
                    <a:pt x="120" y="203"/>
                    <a:pt x="120" y="203"/>
                  </a:cubicBezTo>
                  <a:cubicBezTo>
                    <a:pt x="123" y="203"/>
                    <a:pt x="125" y="199"/>
                    <a:pt x="125" y="195"/>
                  </a:cubicBezTo>
                  <a:cubicBezTo>
                    <a:pt x="123" y="9"/>
                    <a:pt x="123" y="9"/>
                    <a:pt x="123" y="9"/>
                  </a:cubicBezTo>
                  <a:cubicBezTo>
                    <a:pt x="123" y="4"/>
                    <a:pt x="120" y="0"/>
                    <a:pt x="116" y="1"/>
                  </a:cubicBez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3"/>
            <p:cNvSpPr/>
            <p:nvPr/>
          </p:nvSpPr>
          <p:spPr bwMode="auto">
            <a:xfrm>
              <a:off x="8782592" y="2626619"/>
              <a:ext cx="92190" cy="548747"/>
            </a:xfrm>
            <a:custGeom>
              <a:avLst/>
              <a:gdLst>
                <a:gd name="T0" fmla="*/ 56 w 59"/>
                <a:gd name="T1" fmla="*/ 355 h 355"/>
                <a:gd name="T2" fmla="*/ 4 w 59"/>
                <a:gd name="T3" fmla="*/ 355 h 355"/>
                <a:gd name="T4" fmla="*/ 0 w 59"/>
                <a:gd name="T5" fmla="*/ 351 h 355"/>
                <a:gd name="T6" fmla="*/ 0 w 59"/>
                <a:gd name="T7" fmla="*/ 4 h 355"/>
                <a:gd name="T8" fmla="*/ 4 w 59"/>
                <a:gd name="T9" fmla="*/ 0 h 355"/>
                <a:gd name="T10" fmla="*/ 56 w 59"/>
                <a:gd name="T11" fmla="*/ 0 h 355"/>
                <a:gd name="T12" fmla="*/ 59 w 59"/>
                <a:gd name="T13" fmla="*/ 4 h 355"/>
                <a:gd name="T14" fmla="*/ 59 w 59"/>
                <a:gd name="T15" fmla="*/ 351 h 355"/>
                <a:gd name="T16" fmla="*/ 56 w 59"/>
                <a:gd name="T1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55">
                  <a:moveTo>
                    <a:pt x="56" y="355"/>
                  </a:moveTo>
                  <a:cubicBezTo>
                    <a:pt x="4" y="355"/>
                    <a:pt x="4" y="355"/>
                    <a:pt x="4" y="355"/>
                  </a:cubicBezTo>
                  <a:cubicBezTo>
                    <a:pt x="2" y="355"/>
                    <a:pt x="0" y="353"/>
                    <a:pt x="0" y="351"/>
                  </a:cubicBezTo>
                  <a:cubicBezTo>
                    <a:pt x="0" y="4"/>
                    <a:pt x="0" y="4"/>
                    <a:pt x="0" y="4"/>
                  </a:cubicBezTo>
                  <a:cubicBezTo>
                    <a:pt x="0" y="2"/>
                    <a:pt x="2" y="0"/>
                    <a:pt x="4" y="0"/>
                  </a:cubicBezTo>
                  <a:cubicBezTo>
                    <a:pt x="56" y="0"/>
                    <a:pt x="56" y="0"/>
                    <a:pt x="56" y="0"/>
                  </a:cubicBezTo>
                  <a:cubicBezTo>
                    <a:pt x="58" y="0"/>
                    <a:pt x="59" y="2"/>
                    <a:pt x="59" y="4"/>
                  </a:cubicBezTo>
                  <a:cubicBezTo>
                    <a:pt x="59" y="351"/>
                    <a:pt x="59" y="351"/>
                    <a:pt x="59" y="351"/>
                  </a:cubicBezTo>
                  <a:cubicBezTo>
                    <a:pt x="59" y="353"/>
                    <a:pt x="58" y="355"/>
                    <a:pt x="56" y="355"/>
                  </a:cubicBez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4"/>
            <p:cNvSpPr/>
            <p:nvPr/>
          </p:nvSpPr>
          <p:spPr bwMode="auto">
            <a:xfrm>
              <a:off x="7840211" y="2818315"/>
              <a:ext cx="563381" cy="547283"/>
            </a:xfrm>
            <a:custGeom>
              <a:avLst/>
              <a:gdLst>
                <a:gd name="T0" fmla="*/ 202 w 365"/>
                <a:gd name="T1" fmla="*/ 54 h 354"/>
                <a:gd name="T2" fmla="*/ 331 w 365"/>
                <a:gd name="T3" fmla="*/ 0 h 354"/>
                <a:gd name="T4" fmla="*/ 365 w 365"/>
                <a:gd name="T5" fmla="*/ 108 h 354"/>
                <a:gd name="T6" fmla="*/ 239 w 365"/>
                <a:gd name="T7" fmla="*/ 254 h 354"/>
                <a:gd name="T8" fmla="*/ 202 w 365"/>
                <a:gd name="T9" fmla="*/ 54 h 354"/>
              </a:gdLst>
              <a:ahLst/>
              <a:cxnLst>
                <a:cxn ang="0">
                  <a:pos x="T0" y="T1"/>
                </a:cxn>
                <a:cxn ang="0">
                  <a:pos x="T2" y="T3"/>
                </a:cxn>
                <a:cxn ang="0">
                  <a:pos x="T4" y="T5"/>
                </a:cxn>
                <a:cxn ang="0">
                  <a:pos x="T6" y="T7"/>
                </a:cxn>
                <a:cxn ang="0">
                  <a:pos x="T8" y="T9"/>
                </a:cxn>
              </a:cxnLst>
              <a:rect l="0" t="0" r="r" b="b"/>
              <a:pathLst>
                <a:path w="365" h="354">
                  <a:moveTo>
                    <a:pt x="202" y="54"/>
                  </a:moveTo>
                  <a:cubicBezTo>
                    <a:pt x="227" y="43"/>
                    <a:pt x="331" y="0"/>
                    <a:pt x="331" y="0"/>
                  </a:cubicBezTo>
                  <a:cubicBezTo>
                    <a:pt x="365" y="108"/>
                    <a:pt x="365" y="108"/>
                    <a:pt x="365" y="108"/>
                  </a:cubicBezTo>
                  <a:cubicBezTo>
                    <a:pt x="365" y="108"/>
                    <a:pt x="284" y="214"/>
                    <a:pt x="239" y="254"/>
                  </a:cubicBezTo>
                  <a:cubicBezTo>
                    <a:pt x="126" y="354"/>
                    <a:pt x="0" y="142"/>
                    <a:pt x="202" y="54"/>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5"/>
            <p:cNvSpPr/>
            <p:nvPr/>
          </p:nvSpPr>
          <p:spPr bwMode="auto">
            <a:xfrm>
              <a:off x="8304085" y="2818315"/>
              <a:ext cx="99506" cy="291202"/>
            </a:xfrm>
            <a:custGeom>
              <a:avLst/>
              <a:gdLst>
                <a:gd name="T0" fmla="*/ 0 w 65"/>
                <a:gd name="T1" fmla="*/ 189 h 189"/>
                <a:gd name="T2" fmla="*/ 31 w 65"/>
                <a:gd name="T3" fmla="*/ 0 h 189"/>
                <a:gd name="T4" fmla="*/ 65 w 65"/>
                <a:gd name="T5" fmla="*/ 108 h 189"/>
                <a:gd name="T6" fmla="*/ 0 w 65"/>
                <a:gd name="T7" fmla="*/ 189 h 189"/>
              </a:gdLst>
              <a:ahLst/>
              <a:cxnLst>
                <a:cxn ang="0">
                  <a:pos x="T0" y="T1"/>
                </a:cxn>
                <a:cxn ang="0">
                  <a:pos x="T2" y="T3"/>
                </a:cxn>
                <a:cxn ang="0">
                  <a:pos x="T4" y="T5"/>
                </a:cxn>
                <a:cxn ang="0">
                  <a:pos x="T6" y="T7"/>
                </a:cxn>
              </a:cxnLst>
              <a:rect l="0" t="0" r="r" b="b"/>
              <a:pathLst>
                <a:path w="65" h="189">
                  <a:moveTo>
                    <a:pt x="0" y="189"/>
                  </a:moveTo>
                  <a:cubicBezTo>
                    <a:pt x="31" y="0"/>
                    <a:pt x="31" y="0"/>
                    <a:pt x="31" y="0"/>
                  </a:cubicBezTo>
                  <a:cubicBezTo>
                    <a:pt x="65" y="108"/>
                    <a:pt x="65" y="108"/>
                    <a:pt x="65" y="108"/>
                  </a:cubicBezTo>
                  <a:cubicBezTo>
                    <a:pt x="65" y="108"/>
                    <a:pt x="34" y="149"/>
                    <a:pt x="0" y="189"/>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6"/>
            <p:cNvSpPr/>
            <p:nvPr/>
          </p:nvSpPr>
          <p:spPr bwMode="auto">
            <a:xfrm>
              <a:off x="8350911" y="2746612"/>
              <a:ext cx="329249" cy="339491"/>
            </a:xfrm>
            <a:custGeom>
              <a:avLst/>
              <a:gdLst>
                <a:gd name="T0" fmla="*/ 0 w 213"/>
                <a:gd name="T1" fmla="*/ 46 h 219"/>
                <a:gd name="T2" fmla="*/ 35 w 213"/>
                <a:gd name="T3" fmla="*/ 19 h 219"/>
                <a:gd name="T4" fmla="*/ 156 w 213"/>
                <a:gd name="T5" fmla="*/ 66 h 219"/>
                <a:gd name="T6" fmla="*/ 208 w 213"/>
                <a:gd name="T7" fmla="*/ 124 h 219"/>
                <a:gd name="T8" fmla="*/ 186 w 213"/>
                <a:gd name="T9" fmla="*/ 131 h 219"/>
                <a:gd name="T10" fmla="*/ 205 w 213"/>
                <a:gd name="T11" fmla="*/ 165 h 219"/>
                <a:gd name="T12" fmla="*/ 159 w 213"/>
                <a:gd name="T13" fmla="*/ 163 h 219"/>
                <a:gd name="T14" fmla="*/ 170 w 213"/>
                <a:gd name="T15" fmla="*/ 193 h 219"/>
                <a:gd name="T16" fmla="*/ 131 w 213"/>
                <a:gd name="T17" fmla="*/ 184 h 219"/>
                <a:gd name="T18" fmla="*/ 141 w 213"/>
                <a:gd name="T19" fmla="*/ 204 h 219"/>
                <a:gd name="T20" fmla="*/ 102 w 213"/>
                <a:gd name="T21" fmla="*/ 205 h 219"/>
                <a:gd name="T22" fmla="*/ 82 w 213"/>
                <a:gd name="T23" fmla="*/ 165 h 219"/>
                <a:gd name="T24" fmla="*/ 25 w 213"/>
                <a:gd name="T25" fmla="*/ 69 h 219"/>
                <a:gd name="T26" fmla="*/ 0 w 213"/>
                <a:gd name="T27" fmla="*/ 4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219">
                  <a:moveTo>
                    <a:pt x="0" y="46"/>
                  </a:moveTo>
                  <a:cubicBezTo>
                    <a:pt x="0" y="46"/>
                    <a:pt x="19" y="27"/>
                    <a:pt x="35" y="19"/>
                  </a:cubicBezTo>
                  <a:cubicBezTo>
                    <a:pt x="35" y="19"/>
                    <a:pt x="60" y="0"/>
                    <a:pt x="156" y="66"/>
                  </a:cubicBezTo>
                  <a:cubicBezTo>
                    <a:pt x="191" y="91"/>
                    <a:pt x="213" y="108"/>
                    <a:pt x="208" y="124"/>
                  </a:cubicBezTo>
                  <a:cubicBezTo>
                    <a:pt x="203" y="139"/>
                    <a:pt x="186" y="131"/>
                    <a:pt x="186" y="131"/>
                  </a:cubicBezTo>
                  <a:cubicBezTo>
                    <a:pt x="186" y="131"/>
                    <a:pt x="211" y="148"/>
                    <a:pt x="205" y="165"/>
                  </a:cubicBezTo>
                  <a:cubicBezTo>
                    <a:pt x="199" y="184"/>
                    <a:pt x="159" y="163"/>
                    <a:pt x="159" y="163"/>
                  </a:cubicBezTo>
                  <a:cubicBezTo>
                    <a:pt x="159" y="163"/>
                    <a:pt x="180" y="181"/>
                    <a:pt x="170" y="193"/>
                  </a:cubicBezTo>
                  <a:cubicBezTo>
                    <a:pt x="162" y="203"/>
                    <a:pt x="131" y="184"/>
                    <a:pt x="131" y="184"/>
                  </a:cubicBezTo>
                  <a:cubicBezTo>
                    <a:pt x="131" y="184"/>
                    <a:pt x="143" y="196"/>
                    <a:pt x="141" y="204"/>
                  </a:cubicBezTo>
                  <a:cubicBezTo>
                    <a:pt x="136" y="219"/>
                    <a:pt x="102" y="205"/>
                    <a:pt x="102" y="205"/>
                  </a:cubicBezTo>
                  <a:cubicBezTo>
                    <a:pt x="82" y="165"/>
                    <a:pt x="82" y="165"/>
                    <a:pt x="82" y="165"/>
                  </a:cubicBezTo>
                  <a:cubicBezTo>
                    <a:pt x="82" y="165"/>
                    <a:pt x="28" y="73"/>
                    <a:pt x="25" y="69"/>
                  </a:cubicBezTo>
                  <a:cubicBezTo>
                    <a:pt x="22" y="66"/>
                    <a:pt x="0" y="46"/>
                    <a:pt x="0" y="46"/>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7"/>
            <p:cNvSpPr/>
            <p:nvPr/>
          </p:nvSpPr>
          <p:spPr bwMode="auto">
            <a:xfrm>
              <a:off x="8350911" y="2818315"/>
              <a:ext cx="165356" cy="245839"/>
            </a:xfrm>
            <a:custGeom>
              <a:avLst/>
              <a:gdLst>
                <a:gd name="T0" fmla="*/ 0 w 107"/>
                <a:gd name="T1" fmla="*/ 0 h 159"/>
                <a:gd name="T2" fmla="*/ 2 w 107"/>
                <a:gd name="T3" fmla="*/ 110 h 159"/>
                <a:gd name="T4" fmla="*/ 6 w 107"/>
                <a:gd name="T5" fmla="*/ 121 h 159"/>
                <a:gd name="T6" fmla="*/ 7 w 107"/>
                <a:gd name="T7" fmla="*/ 122 h 159"/>
                <a:gd name="T8" fmla="*/ 84 w 107"/>
                <a:gd name="T9" fmla="*/ 158 h 159"/>
                <a:gd name="T10" fmla="*/ 102 w 107"/>
                <a:gd name="T11" fmla="*/ 159 h 159"/>
                <a:gd name="T12" fmla="*/ 107 w 107"/>
                <a:gd name="T13" fmla="*/ 87 h 159"/>
                <a:gd name="T14" fmla="*/ 49 w 107"/>
                <a:gd name="T15" fmla="*/ 25 h 159"/>
                <a:gd name="T16" fmla="*/ 0 w 10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59">
                  <a:moveTo>
                    <a:pt x="0" y="0"/>
                  </a:moveTo>
                  <a:cubicBezTo>
                    <a:pt x="2" y="110"/>
                    <a:pt x="2" y="110"/>
                    <a:pt x="2" y="110"/>
                  </a:cubicBezTo>
                  <a:cubicBezTo>
                    <a:pt x="2" y="114"/>
                    <a:pt x="3" y="118"/>
                    <a:pt x="6" y="121"/>
                  </a:cubicBezTo>
                  <a:cubicBezTo>
                    <a:pt x="6" y="121"/>
                    <a:pt x="6" y="122"/>
                    <a:pt x="7" y="122"/>
                  </a:cubicBezTo>
                  <a:cubicBezTo>
                    <a:pt x="28" y="145"/>
                    <a:pt x="55" y="157"/>
                    <a:pt x="84" y="158"/>
                  </a:cubicBezTo>
                  <a:cubicBezTo>
                    <a:pt x="102" y="159"/>
                    <a:pt x="102" y="159"/>
                    <a:pt x="102" y="159"/>
                  </a:cubicBezTo>
                  <a:cubicBezTo>
                    <a:pt x="107" y="87"/>
                    <a:pt x="107" y="87"/>
                    <a:pt x="107" y="87"/>
                  </a:cubicBezTo>
                  <a:cubicBezTo>
                    <a:pt x="107" y="87"/>
                    <a:pt x="58" y="30"/>
                    <a:pt x="49" y="25"/>
                  </a:cubicBezTo>
                  <a:cubicBezTo>
                    <a:pt x="40" y="20"/>
                    <a:pt x="0" y="0"/>
                    <a:pt x="0" y="0"/>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8"/>
            <p:cNvSpPr/>
            <p:nvPr/>
          </p:nvSpPr>
          <p:spPr bwMode="auto">
            <a:xfrm>
              <a:off x="8560167" y="2898797"/>
              <a:ext cx="112676" cy="62923"/>
            </a:xfrm>
            <a:custGeom>
              <a:avLst/>
              <a:gdLst>
                <a:gd name="T0" fmla="*/ 0 w 73"/>
                <a:gd name="T1" fmla="*/ 0 h 41"/>
                <a:gd name="T2" fmla="*/ 51 w 73"/>
                <a:gd name="T3" fmla="*/ 33 h 41"/>
                <a:gd name="T4" fmla="*/ 73 w 73"/>
                <a:gd name="T5" fmla="*/ 26 h 41"/>
                <a:gd name="T6" fmla="*/ 73 w 73"/>
                <a:gd name="T7" fmla="*/ 24 h 41"/>
              </a:gdLst>
              <a:ahLst/>
              <a:cxnLst>
                <a:cxn ang="0">
                  <a:pos x="T0" y="T1"/>
                </a:cxn>
                <a:cxn ang="0">
                  <a:pos x="T2" y="T3"/>
                </a:cxn>
                <a:cxn ang="0">
                  <a:pos x="T4" y="T5"/>
                </a:cxn>
                <a:cxn ang="0">
                  <a:pos x="T6" y="T7"/>
                </a:cxn>
              </a:cxnLst>
              <a:rect l="0" t="0" r="r" b="b"/>
              <a:pathLst>
                <a:path w="73" h="41">
                  <a:moveTo>
                    <a:pt x="0" y="0"/>
                  </a:moveTo>
                  <a:cubicBezTo>
                    <a:pt x="22" y="15"/>
                    <a:pt x="51" y="33"/>
                    <a:pt x="51" y="33"/>
                  </a:cubicBezTo>
                  <a:cubicBezTo>
                    <a:pt x="51" y="33"/>
                    <a:pt x="68" y="41"/>
                    <a:pt x="73" y="26"/>
                  </a:cubicBezTo>
                  <a:cubicBezTo>
                    <a:pt x="73" y="25"/>
                    <a:pt x="73" y="25"/>
                    <a:pt x="73" y="24"/>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Freeform 39"/>
            <p:cNvSpPr/>
            <p:nvPr/>
          </p:nvSpPr>
          <p:spPr bwMode="auto">
            <a:xfrm>
              <a:off x="8520657" y="3008547"/>
              <a:ext cx="93653" cy="52680"/>
            </a:xfrm>
            <a:custGeom>
              <a:avLst/>
              <a:gdLst>
                <a:gd name="T0" fmla="*/ 61 w 61"/>
                <a:gd name="T1" fmla="*/ 24 h 34"/>
                <a:gd name="T2" fmla="*/ 22 w 61"/>
                <a:gd name="T3" fmla="*/ 15 h 34"/>
                <a:gd name="T4" fmla="*/ 0 w 61"/>
                <a:gd name="T5" fmla="*/ 0 h 34"/>
              </a:gdLst>
              <a:ahLst/>
              <a:cxnLst>
                <a:cxn ang="0">
                  <a:pos x="T0" y="T1"/>
                </a:cxn>
                <a:cxn ang="0">
                  <a:pos x="T2" y="T3"/>
                </a:cxn>
                <a:cxn ang="0">
                  <a:pos x="T4" y="T5"/>
                </a:cxn>
              </a:cxnLst>
              <a:rect l="0" t="0" r="r" b="b"/>
              <a:pathLst>
                <a:path w="61" h="34">
                  <a:moveTo>
                    <a:pt x="61" y="24"/>
                  </a:moveTo>
                  <a:cubicBezTo>
                    <a:pt x="53" y="34"/>
                    <a:pt x="22" y="15"/>
                    <a:pt x="22" y="15"/>
                  </a:cubicBezTo>
                  <a:cubicBezTo>
                    <a:pt x="22" y="15"/>
                    <a:pt x="6" y="6"/>
                    <a:pt x="0"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3" name="Freeform 40"/>
            <p:cNvSpPr/>
            <p:nvPr/>
          </p:nvSpPr>
          <p:spPr bwMode="auto">
            <a:xfrm>
              <a:off x="8508950" y="3061227"/>
              <a:ext cx="59997" cy="24877"/>
            </a:xfrm>
            <a:custGeom>
              <a:avLst/>
              <a:gdLst>
                <a:gd name="T0" fmla="*/ 39 w 39"/>
                <a:gd name="T1" fmla="*/ 0 h 16"/>
                <a:gd name="T2" fmla="*/ 0 w 39"/>
                <a:gd name="T3" fmla="*/ 1 h 16"/>
              </a:gdLst>
              <a:ahLst/>
              <a:cxnLst>
                <a:cxn ang="0">
                  <a:pos x="T0" y="T1"/>
                </a:cxn>
                <a:cxn ang="0">
                  <a:pos x="T2" y="T3"/>
                </a:cxn>
              </a:cxnLst>
              <a:rect l="0" t="0" r="r" b="b"/>
              <a:pathLst>
                <a:path w="39" h="16">
                  <a:moveTo>
                    <a:pt x="39" y="0"/>
                  </a:moveTo>
                  <a:cubicBezTo>
                    <a:pt x="39" y="0"/>
                    <a:pt x="37" y="16"/>
                    <a:pt x="0" y="1"/>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Freeform 41"/>
            <p:cNvSpPr/>
            <p:nvPr/>
          </p:nvSpPr>
          <p:spPr bwMode="auto">
            <a:xfrm>
              <a:off x="8541143" y="2960257"/>
              <a:ext cx="127310" cy="87799"/>
            </a:xfrm>
            <a:custGeom>
              <a:avLst/>
              <a:gdLst>
                <a:gd name="T0" fmla="*/ 82 w 82"/>
                <a:gd name="T1" fmla="*/ 26 h 57"/>
                <a:gd name="T2" fmla="*/ 0 w 82"/>
                <a:gd name="T3" fmla="*/ 0 h 57"/>
              </a:gdLst>
              <a:ahLst/>
              <a:cxnLst>
                <a:cxn ang="0">
                  <a:pos x="T0" y="T1"/>
                </a:cxn>
                <a:cxn ang="0">
                  <a:pos x="T2" y="T3"/>
                </a:cxn>
              </a:cxnLst>
              <a:rect l="0" t="0" r="r" b="b"/>
              <a:pathLst>
                <a:path w="82" h="57">
                  <a:moveTo>
                    <a:pt x="82" y="26"/>
                  </a:moveTo>
                  <a:cubicBezTo>
                    <a:pt x="82" y="26"/>
                    <a:pt x="74" y="57"/>
                    <a:pt x="0"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42"/>
            <p:cNvSpPr/>
            <p:nvPr/>
          </p:nvSpPr>
          <p:spPr bwMode="auto">
            <a:xfrm>
              <a:off x="8446027" y="2297371"/>
              <a:ext cx="51217" cy="174136"/>
            </a:xfrm>
            <a:custGeom>
              <a:avLst/>
              <a:gdLst>
                <a:gd name="T0" fmla="*/ 0 w 33"/>
                <a:gd name="T1" fmla="*/ 0 h 113"/>
                <a:gd name="T2" fmla="*/ 32 w 33"/>
                <a:gd name="T3" fmla="*/ 113 h 113"/>
              </a:gdLst>
              <a:ahLst/>
              <a:cxnLst>
                <a:cxn ang="0">
                  <a:pos x="T0" y="T1"/>
                </a:cxn>
                <a:cxn ang="0">
                  <a:pos x="T2" y="T3"/>
                </a:cxn>
              </a:cxnLst>
              <a:rect l="0" t="0" r="r" b="b"/>
              <a:pathLst>
                <a:path w="33" h="113">
                  <a:moveTo>
                    <a:pt x="0" y="0"/>
                  </a:moveTo>
                  <a:cubicBezTo>
                    <a:pt x="0" y="0"/>
                    <a:pt x="33" y="51"/>
                    <a:pt x="32" y="113"/>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43"/>
            <p:cNvSpPr/>
            <p:nvPr/>
          </p:nvSpPr>
          <p:spPr bwMode="auto">
            <a:xfrm>
              <a:off x="9271343" y="2661739"/>
              <a:ext cx="99506" cy="355588"/>
            </a:xfrm>
            <a:custGeom>
              <a:avLst/>
              <a:gdLst>
                <a:gd name="T0" fmla="*/ 64 w 64"/>
                <a:gd name="T1" fmla="*/ 225 h 230"/>
                <a:gd name="T2" fmla="*/ 25 w 64"/>
                <a:gd name="T3" fmla="*/ 224 h 230"/>
                <a:gd name="T4" fmla="*/ 0 w 64"/>
                <a:gd name="T5" fmla="*/ 0 h 230"/>
                <a:gd name="T6" fmla="*/ 64 w 64"/>
                <a:gd name="T7" fmla="*/ 225 h 230"/>
              </a:gdLst>
              <a:ahLst/>
              <a:cxnLst>
                <a:cxn ang="0">
                  <a:pos x="T0" y="T1"/>
                </a:cxn>
                <a:cxn ang="0">
                  <a:pos x="T2" y="T3"/>
                </a:cxn>
                <a:cxn ang="0">
                  <a:pos x="T4" y="T5"/>
                </a:cxn>
                <a:cxn ang="0">
                  <a:pos x="T6" y="T7"/>
                </a:cxn>
              </a:cxnLst>
              <a:rect l="0" t="0" r="r" b="b"/>
              <a:pathLst>
                <a:path w="64" h="230">
                  <a:moveTo>
                    <a:pt x="64" y="225"/>
                  </a:moveTo>
                  <a:cubicBezTo>
                    <a:pt x="41" y="230"/>
                    <a:pt x="25" y="230"/>
                    <a:pt x="25" y="224"/>
                  </a:cubicBezTo>
                  <a:cubicBezTo>
                    <a:pt x="0" y="0"/>
                    <a:pt x="0" y="0"/>
                    <a:pt x="0" y="0"/>
                  </a:cubicBezTo>
                  <a:lnTo>
                    <a:pt x="64" y="225"/>
                  </a:lnTo>
                  <a:close/>
                </a:path>
              </a:pathLst>
            </a:custGeom>
            <a:solidFill>
              <a:srgbClr val="CC84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
            <p:cNvSpPr/>
            <p:nvPr/>
          </p:nvSpPr>
          <p:spPr bwMode="auto">
            <a:xfrm>
              <a:off x="9252319" y="2818315"/>
              <a:ext cx="566307" cy="547283"/>
            </a:xfrm>
            <a:custGeom>
              <a:avLst/>
              <a:gdLst>
                <a:gd name="T0" fmla="*/ 164 w 366"/>
                <a:gd name="T1" fmla="*/ 54 h 354"/>
                <a:gd name="T2" fmla="*/ 35 w 366"/>
                <a:gd name="T3" fmla="*/ 0 h 354"/>
                <a:gd name="T4" fmla="*/ 0 w 366"/>
                <a:gd name="T5" fmla="*/ 108 h 354"/>
                <a:gd name="T6" fmla="*/ 127 w 366"/>
                <a:gd name="T7" fmla="*/ 254 h 354"/>
                <a:gd name="T8" fmla="*/ 164 w 366"/>
                <a:gd name="T9" fmla="*/ 54 h 354"/>
              </a:gdLst>
              <a:ahLst/>
              <a:cxnLst>
                <a:cxn ang="0">
                  <a:pos x="T0" y="T1"/>
                </a:cxn>
                <a:cxn ang="0">
                  <a:pos x="T2" y="T3"/>
                </a:cxn>
                <a:cxn ang="0">
                  <a:pos x="T4" y="T5"/>
                </a:cxn>
                <a:cxn ang="0">
                  <a:pos x="T6" y="T7"/>
                </a:cxn>
                <a:cxn ang="0">
                  <a:pos x="T8" y="T9"/>
                </a:cxn>
              </a:cxnLst>
              <a:rect l="0" t="0" r="r" b="b"/>
              <a:pathLst>
                <a:path w="366" h="354">
                  <a:moveTo>
                    <a:pt x="164" y="54"/>
                  </a:moveTo>
                  <a:cubicBezTo>
                    <a:pt x="139" y="43"/>
                    <a:pt x="35" y="0"/>
                    <a:pt x="35" y="0"/>
                  </a:cubicBezTo>
                  <a:cubicBezTo>
                    <a:pt x="0" y="108"/>
                    <a:pt x="0" y="108"/>
                    <a:pt x="0" y="108"/>
                  </a:cubicBezTo>
                  <a:cubicBezTo>
                    <a:pt x="0" y="108"/>
                    <a:pt x="82" y="214"/>
                    <a:pt x="127" y="254"/>
                  </a:cubicBezTo>
                  <a:cubicBezTo>
                    <a:pt x="240" y="354"/>
                    <a:pt x="366" y="142"/>
                    <a:pt x="164" y="54"/>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5"/>
            <p:cNvSpPr/>
            <p:nvPr/>
          </p:nvSpPr>
          <p:spPr bwMode="auto">
            <a:xfrm>
              <a:off x="9252319" y="2818315"/>
              <a:ext cx="102433" cy="291202"/>
            </a:xfrm>
            <a:custGeom>
              <a:avLst/>
              <a:gdLst>
                <a:gd name="T0" fmla="*/ 66 w 66"/>
                <a:gd name="T1" fmla="*/ 189 h 189"/>
                <a:gd name="T2" fmla="*/ 35 w 66"/>
                <a:gd name="T3" fmla="*/ 0 h 189"/>
                <a:gd name="T4" fmla="*/ 0 w 66"/>
                <a:gd name="T5" fmla="*/ 108 h 189"/>
                <a:gd name="T6" fmla="*/ 66 w 66"/>
                <a:gd name="T7" fmla="*/ 189 h 189"/>
              </a:gdLst>
              <a:ahLst/>
              <a:cxnLst>
                <a:cxn ang="0">
                  <a:pos x="T0" y="T1"/>
                </a:cxn>
                <a:cxn ang="0">
                  <a:pos x="T2" y="T3"/>
                </a:cxn>
                <a:cxn ang="0">
                  <a:pos x="T4" y="T5"/>
                </a:cxn>
                <a:cxn ang="0">
                  <a:pos x="T6" y="T7"/>
                </a:cxn>
              </a:cxnLst>
              <a:rect l="0" t="0" r="r" b="b"/>
              <a:pathLst>
                <a:path w="66" h="189">
                  <a:moveTo>
                    <a:pt x="66" y="189"/>
                  </a:moveTo>
                  <a:cubicBezTo>
                    <a:pt x="35" y="0"/>
                    <a:pt x="35" y="0"/>
                    <a:pt x="35" y="0"/>
                  </a:cubicBezTo>
                  <a:cubicBezTo>
                    <a:pt x="0" y="108"/>
                    <a:pt x="0" y="108"/>
                    <a:pt x="0" y="108"/>
                  </a:cubicBezTo>
                  <a:cubicBezTo>
                    <a:pt x="0" y="108"/>
                    <a:pt x="31" y="149"/>
                    <a:pt x="66" y="189"/>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6"/>
            <p:cNvSpPr/>
            <p:nvPr/>
          </p:nvSpPr>
          <p:spPr bwMode="auto">
            <a:xfrm>
              <a:off x="8975751" y="2746612"/>
              <a:ext cx="330711" cy="339491"/>
            </a:xfrm>
            <a:custGeom>
              <a:avLst/>
              <a:gdLst>
                <a:gd name="T0" fmla="*/ 214 w 214"/>
                <a:gd name="T1" fmla="*/ 46 h 219"/>
                <a:gd name="T2" fmla="*/ 179 w 214"/>
                <a:gd name="T3" fmla="*/ 19 h 219"/>
                <a:gd name="T4" fmla="*/ 58 w 214"/>
                <a:gd name="T5" fmla="*/ 66 h 219"/>
                <a:gd name="T6" fmla="*/ 6 w 214"/>
                <a:gd name="T7" fmla="*/ 124 h 219"/>
                <a:gd name="T8" fmla="*/ 28 w 214"/>
                <a:gd name="T9" fmla="*/ 131 h 219"/>
                <a:gd name="T10" fmla="*/ 8 w 214"/>
                <a:gd name="T11" fmla="*/ 165 h 219"/>
                <a:gd name="T12" fmla="*/ 54 w 214"/>
                <a:gd name="T13" fmla="*/ 163 h 219"/>
                <a:gd name="T14" fmla="*/ 43 w 214"/>
                <a:gd name="T15" fmla="*/ 193 h 219"/>
                <a:gd name="T16" fmla="*/ 83 w 214"/>
                <a:gd name="T17" fmla="*/ 184 h 219"/>
                <a:gd name="T18" fmla="*/ 72 w 214"/>
                <a:gd name="T19" fmla="*/ 204 h 219"/>
                <a:gd name="T20" fmla="*/ 112 w 214"/>
                <a:gd name="T21" fmla="*/ 205 h 219"/>
                <a:gd name="T22" fmla="*/ 132 w 214"/>
                <a:gd name="T23" fmla="*/ 165 h 219"/>
                <a:gd name="T24" fmla="*/ 189 w 214"/>
                <a:gd name="T25" fmla="*/ 69 h 219"/>
                <a:gd name="T26" fmla="*/ 214 w 214"/>
                <a:gd name="T27" fmla="*/ 4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219">
                  <a:moveTo>
                    <a:pt x="214" y="46"/>
                  </a:moveTo>
                  <a:cubicBezTo>
                    <a:pt x="214" y="46"/>
                    <a:pt x="195" y="27"/>
                    <a:pt x="179" y="19"/>
                  </a:cubicBezTo>
                  <a:cubicBezTo>
                    <a:pt x="179" y="19"/>
                    <a:pt x="153" y="0"/>
                    <a:pt x="58" y="66"/>
                  </a:cubicBezTo>
                  <a:cubicBezTo>
                    <a:pt x="23" y="91"/>
                    <a:pt x="0" y="108"/>
                    <a:pt x="6" y="124"/>
                  </a:cubicBezTo>
                  <a:cubicBezTo>
                    <a:pt x="11" y="139"/>
                    <a:pt x="28" y="131"/>
                    <a:pt x="28" y="131"/>
                  </a:cubicBezTo>
                  <a:cubicBezTo>
                    <a:pt x="28" y="131"/>
                    <a:pt x="2" y="148"/>
                    <a:pt x="8" y="165"/>
                  </a:cubicBezTo>
                  <a:cubicBezTo>
                    <a:pt x="15" y="184"/>
                    <a:pt x="54" y="163"/>
                    <a:pt x="54" y="163"/>
                  </a:cubicBezTo>
                  <a:cubicBezTo>
                    <a:pt x="54" y="163"/>
                    <a:pt x="33" y="181"/>
                    <a:pt x="43" y="193"/>
                  </a:cubicBezTo>
                  <a:cubicBezTo>
                    <a:pt x="51" y="203"/>
                    <a:pt x="83" y="184"/>
                    <a:pt x="83" y="184"/>
                  </a:cubicBezTo>
                  <a:cubicBezTo>
                    <a:pt x="83" y="184"/>
                    <a:pt x="70" y="196"/>
                    <a:pt x="72" y="204"/>
                  </a:cubicBezTo>
                  <a:cubicBezTo>
                    <a:pt x="78" y="219"/>
                    <a:pt x="112" y="205"/>
                    <a:pt x="112" y="205"/>
                  </a:cubicBezTo>
                  <a:cubicBezTo>
                    <a:pt x="132" y="165"/>
                    <a:pt x="132" y="165"/>
                    <a:pt x="132" y="165"/>
                  </a:cubicBezTo>
                  <a:cubicBezTo>
                    <a:pt x="132" y="165"/>
                    <a:pt x="186" y="73"/>
                    <a:pt x="189" y="69"/>
                  </a:cubicBezTo>
                  <a:cubicBezTo>
                    <a:pt x="192" y="66"/>
                    <a:pt x="214" y="46"/>
                    <a:pt x="214" y="46"/>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7"/>
            <p:cNvSpPr/>
            <p:nvPr/>
          </p:nvSpPr>
          <p:spPr bwMode="auto">
            <a:xfrm>
              <a:off x="9141106" y="2818315"/>
              <a:ext cx="165356" cy="245839"/>
            </a:xfrm>
            <a:custGeom>
              <a:avLst/>
              <a:gdLst>
                <a:gd name="T0" fmla="*/ 107 w 107"/>
                <a:gd name="T1" fmla="*/ 0 h 159"/>
                <a:gd name="T2" fmla="*/ 105 w 107"/>
                <a:gd name="T3" fmla="*/ 110 h 159"/>
                <a:gd name="T4" fmla="*/ 101 w 107"/>
                <a:gd name="T5" fmla="*/ 121 h 159"/>
                <a:gd name="T6" fmla="*/ 100 w 107"/>
                <a:gd name="T7" fmla="*/ 122 h 159"/>
                <a:gd name="T8" fmla="*/ 23 w 107"/>
                <a:gd name="T9" fmla="*/ 158 h 159"/>
                <a:gd name="T10" fmla="*/ 5 w 107"/>
                <a:gd name="T11" fmla="*/ 159 h 159"/>
                <a:gd name="T12" fmla="*/ 0 w 107"/>
                <a:gd name="T13" fmla="*/ 87 h 159"/>
                <a:gd name="T14" fmla="*/ 58 w 107"/>
                <a:gd name="T15" fmla="*/ 25 h 159"/>
                <a:gd name="T16" fmla="*/ 107 w 10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59">
                  <a:moveTo>
                    <a:pt x="107" y="0"/>
                  </a:moveTo>
                  <a:cubicBezTo>
                    <a:pt x="105" y="110"/>
                    <a:pt x="105" y="110"/>
                    <a:pt x="105" y="110"/>
                  </a:cubicBezTo>
                  <a:cubicBezTo>
                    <a:pt x="105" y="114"/>
                    <a:pt x="103" y="118"/>
                    <a:pt x="101" y="121"/>
                  </a:cubicBezTo>
                  <a:cubicBezTo>
                    <a:pt x="100" y="121"/>
                    <a:pt x="100" y="122"/>
                    <a:pt x="100" y="122"/>
                  </a:cubicBezTo>
                  <a:cubicBezTo>
                    <a:pt x="78" y="145"/>
                    <a:pt x="51" y="157"/>
                    <a:pt x="23" y="158"/>
                  </a:cubicBezTo>
                  <a:cubicBezTo>
                    <a:pt x="5" y="159"/>
                    <a:pt x="5" y="159"/>
                    <a:pt x="5" y="159"/>
                  </a:cubicBezTo>
                  <a:cubicBezTo>
                    <a:pt x="0" y="87"/>
                    <a:pt x="0" y="87"/>
                    <a:pt x="0" y="87"/>
                  </a:cubicBezTo>
                  <a:cubicBezTo>
                    <a:pt x="0" y="87"/>
                    <a:pt x="49" y="30"/>
                    <a:pt x="58" y="25"/>
                  </a:cubicBezTo>
                  <a:cubicBezTo>
                    <a:pt x="67" y="20"/>
                    <a:pt x="107" y="0"/>
                    <a:pt x="107" y="0"/>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8"/>
            <p:cNvSpPr/>
            <p:nvPr/>
          </p:nvSpPr>
          <p:spPr bwMode="auto">
            <a:xfrm>
              <a:off x="8984531" y="2898797"/>
              <a:ext cx="114139" cy="62923"/>
            </a:xfrm>
            <a:custGeom>
              <a:avLst/>
              <a:gdLst>
                <a:gd name="T0" fmla="*/ 74 w 74"/>
                <a:gd name="T1" fmla="*/ 0 h 41"/>
                <a:gd name="T2" fmla="*/ 23 w 74"/>
                <a:gd name="T3" fmla="*/ 33 h 41"/>
                <a:gd name="T4" fmla="*/ 1 w 74"/>
                <a:gd name="T5" fmla="*/ 26 h 41"/>
                <a:gd name="T6" fmla="*/ 0 w 74"/>
                <a:gd name="T7" fmla="*/ 24 h 41"/>
              </a:gdLst>
              <a:ahLst/>
              <a:cxnLst>
                <a:cxn ang="0">
                  <a:pos x="T0" y="T1"/>
                </a:cxn>
                <a:cxn ang="0">
                  <a:pos x="T2" y="T3"/>
                </a:cxn>
                <a:cxn ang="0">
                  <a:pos x="T4" y="T5"/>
                </a:cxn>
                <a:cxn ang="0">
                  <a:pos x="T6" y="T7"/>
                </a:cxn>
              </a:cxnLst>
              <a:rect l="0" t="0" r="r" b="b"/>
              <a:pathLst>
                <a:path w="74" h="41">
                  <a:moveTo>
                    <a:pt x="74" y="0"/>
                  </a:moveTo>
                  <a:cubicBezTo>
                    <a:pt x="51" y="15"/>
                    <a:pt x="23" y="33"/>
                    <a:pt x="23" y="33"/>
                  </a:cubicBezTo>
                  <a:cubicBezTo>
                    <a:pt x="23" y="33"/>
                    <a:pt x="6" y="41"/>
                    <a:pt x="1" y="26"/>
                  </a:cubicBezTo>
                  <a:cubicBezTo>
                    <a:pt x="1" y="25"/>
                    <a:pt x="0" y="25"/>
                    <a:pt x="0" y="24"/>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49"/>
            <p:cNvSpPr/>
            <p:nvPr/>
          </p:nvSpPr>
          <p:spPr bwMode="auto">
            <a:xfrm>
              <a:off x="9043064" y="3008547"/>
              <a:ext cx="95117" cy="52680"/>
            </a:xfrm>
            <a:custGeom>
              <a:avLst/>
              <a:gdLst>
                <a:gd name="T0" fmla="*/ 0 w 62"/>
                <a:gd name="T1" fmla="*/ 24 h 34"/>
                <a:gd name="T2" fmla="*/ 40 w 62"/>
                <a:gd name="T3" fmla="*/ 15 h 34"/>
                <a:gd name="T4" fmla="*/ 62 w 62"/>
                <a:gd name="T5" fmla="*/ 0 h 34"/>
              </a:gdLst>
              <a:ahLst/>
              <a:cxnLst>
                <a:cxn ang="0">
                  <a:pos x="T0" y="T1"/>
                </a:cxn>
                <a:cxn ang="0">
                  <a:pos x="T2" y="T3"/>
                </a:cxn>
                <a:cxn ang="0">
                  <a:pos x="T4" y="T5"/>
                </a:cxn>
              </a:cxnLst>
              <a:rect l="0" t="0" r="r" b="b"/>
              <a:pathLst>
                <a:path w="62" h="34">
                  <a:moveTo>
                    <a:pt x="0" y="24"/>
                  </a:moveTo>
                  <a:cubicBezTo>
                    <a:pt x="8" y="34"/>
                    <a:pt x="40" y="15"/>
                    <a:pt x="40" y="15"/>
                  </a:cubicBezTo>
                  <a:cubicBezTo>
                    <a:pt x="40" y="15"/>
                    <a:pt x="55" y="6"/>
                    <a:pt x="62"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3" name="Freeform 50"/>
            <p:cNvSpPr/>
            <p:nvPr/>
          </p:nvSpPr>
          <p:spPr bwMode="auto">
            <a:xfrm>
              <a:off x="9161593" y="2297371"/>
              <a:ext cx="51217" cy="174136"/>
            </a:xfrm>
            <a:custGeom>
              <a:avLst/>
              <a:gdLst>
                <a:gd name="T0" fmla="*/ 33 w 33"/>
                <a:gd name="T1" fmla="*/ 0 h 113"/>
                <a:gd name="T2" fmla="*/ 0 w 33"/>
                <a:gd name="T3" fmla="*/ 113 h 113"/>
              </a:gdLst>
              <a:ahLst/>
              <a:cxnLst>
                <a:cxn ang="0">
                  <a:pos x="T0" y="T1"/>
                </a:cxn>
                <a:cxn ang="0">
                  <a:pos x="T2" y="T3"/>
                </a:cxn>
              </a:cxnLst>
              <a:rect l="0" t="0" r="r" b="b"/>
              <a:pathLst>
                <a:path w="33" h="113">
                  <a:moveTo>
                    <a:pt x="33" y="0"/>
                  </a:moveTo>
                  <a:cubicBezTo>
                    <a:pt x="33" y="0"/>
                    <a:pt x="0" y="51"/>
                    <a:pt x="0" y="113"/>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51"/>
            <p:cNvSpPr/>
            <p:nvPr/>
          </p:nvSpPr>
          <p:spPr bwMode="auto">
            <a:xfrm>
              <a:off x="8573336" y="1909590"/>
              <a:ext cx="59997" cy="89263"/>
            </a:xfrm>
            <a:custGeom>
              <a:avLst/>
              <a:gdLst>
                <a:gd name="T0" fmla="*/ 30 w 39"/>
                <a:gd name="T1" fmla="*/ 14 h 57"/>
                <a:gd name="T2" fmla="*/ 12 w 39"/>
                <a:gd name="T3" fmla="*/ 8 h 57"/>
                <a:gd name="T4" fmla="*/ 39 w 39"/>
                <a:gd name="T5" fmla="*/ 52 h 57"/>
              </a:gdLst>
              <a:ahLst/>
              <a:cxnLst>
                <a:cxn ang="0">
                  <a:pos x="T0" y="T1"/>
                </a:cxn>
                <a:cxn ang="0">
                  <a:pos x="T2" y="T3"/>
                </a:cxn>
                <a:cxn ang="0">
                  <a:pos x="T4" y="T5"/>
                </a:cxn>
              </a:cxnLst>
              <a:rect l="0" t="0" r="r" b="b"/>
              <a:pathLst>
                <a:path w="39" h="57">
                  <a:moveTo>
                    <a:pt x="30" y="14"/>
                  </a:moveTo>
                  <a:cubicBezTo>
                    <a:pt x="30" y="14"/>
                    <a:pt x="23" y="0"/>
                    <a:pt x="12" y="8"/>
                  </a:cubicBezTo>
                  <a:cubicBezTo>
                    <a:pt x="0" y="15"/>
                    <a:pt x="11" y="57"/>
                    <a:pt x="39" y="52"/>
                  </a:cubicBezTo>
                </a:path>
              </a:pathLst>
            </a:custGeom>
            <a:noFill/>
            <a:ln w="11113"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52"/>
            <p:cNvSpPr/>
            <p:nvPr/>
          </p:nvSpPr>
          <p:spPr bwMode="auto">
            <a:xfrm>
              <a:off x="9025504" y="1909590"/>
              <a:ext cx="58533" cy="89263"/>
            </a:xfrm>
            <a:custGeom>
              <a:avLst/>
              <a:gdLst>
                <a:gd name="T0" fmla="*/ 8 w 38"/>
                <a:gd name="T1" fmla="*/ 14 h 57"/>
                <a:gd name="T2" fmla="*/ 27 w 38"/>
                <a:gd name="T3" fmla="*/ 8 h 57"/>
                <a:gd name="T4" fmla="*/ 0 w 38"/>
                <a:gd name="T5" fmla="*/ 52 h 57"/>
              </a:gdLst>
              <a:ahLst/>
              <a:cxnLst>
                <a:cxn ang="0">
                  <a:pos x="T0" y="T1"/>
                </a:cxn>
                <a:cxn ang="0">
                  <a:pos x="T2" y="T3"/>
                </a:cxn>
                <a:cxn ang="0">
                  <a:pos x="T4" y="T5"/>
                </a:cxn>
              </a:cxnLst>
              <a:rect l="0" t="0" r="r" b="b"/>
              <a:pathLst>
                <a:path w="38" h="57">
                  <a:moveTo>
                    <a:pt x="8" y="14"/>
                  </a:moveTo>
                  <a:cubicBezTo>
                    <a:pt x="8" y="14"/>
                    <a:pt x="16" y="0"/>
                    <a:pt x="27" y="8"/>
                  </a:cubicBezTo>
                  <a:cubicBezTo>
                    <a:pt x="38" y="15"/>
                    <a:pt x="27" y="57"/>
                    <a:pt x="0" y="52"/>
                  </a:cubicBezTo>
                </a:path>
              </a:pathLst>
            </a:custGeom>
            <a:noFill/>
            <a:ln w="11113"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53"/>
            <p:cNvSpPr/>
            <p:nvPr/>
          </p:nvSpPr>
          <p:spPr bwMode="auto">
            <a:xfrm>
              <a:off x="8014346" y="2926601"/>
              <a:ext cx="93653" cy="86337"/>
            </a:xfrm>
            <a:custGeom>
              <a:avLst/>
              <a:gdLst>
                <a:gd name="T0" fmla="*/ 60 w 60"/>
                <a:gd name="T1" fmla="*/ 0 h 56"/>
                <a:gd name="T2" fmla="*/ 0 w 60"/>
                <a:gd name="T3" fmla="*/ 56 h 56"/>
              </a:gdLst>
              <a:ahLst/>
              <a:cxnLst>
                <a:cxn ang="0">
                  <a:pos x="T0" y="T1"/>
                </a:cxn>
                <a:cxn ang="0">
                  <a:pos x="T2" y="T3"/>
                </a:cxn>
              </a:cxnLst>
              <a:rect l="0" t="0" r="r" b="b"/>
              <a:pathLst>
                <a:path w="60" h="56">
                  <a:moveTo>
                    <a:pt x="60" y="0"/>
                  </a:moveTo>
                  <a:cubicBezTo>
                    <a:pt x="60" y="0"/>
                    <a:pt x="21" y="23"/>
                    <a:pt x="0" y="56"/>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Freeform 54"/>
            <p:cNvSpPr/>
            <p:nvPr/>
          </p:nvSpPr>
          <p:spPr bwMode="auto">
            <a:xfrm>
              <a:off x="9525961" y="2910504"/>
              <a:ext cx="100970" cy="77557"/>
            </a:xfrm>
            <a:custGeom>
              <a:avLst/>
              <a:gdLst>
                <a:gd name="T0" fmla="*/ 0 w 65"/>
                <a:gd name="T1" fmla="*/ 0 h 50"/>
                <a:gd name="T2" fmla="*/ 65 w 65"/>
                <a:gd name="T3" fmla="*/ 50 h 50"/>
              </a:gdLst>
              <a:ahLst/>
              <a:cxnLst>
                <a:cxn ang="0">
                  <a:pos x="T0" y="T1"/>
                </a:cxn>
                <a:cxn ang="0">
                  <a:pos x="T2" y="T3"/>
                </a:cxn>
              </a:cxnLst>
              <a:rect l="0" t="0" r="r" b="b"/>
              <a:pathLst>
                <a:path w="65" h="50">
                  <a:moveTo>
                    <a:pt x="0" y="0"/>
                  </a:moveTo>
                  <a:cubicBezTo>
                    <a:pt x="0" y="0"/>
                    <a:pt x="41" y="19"/>
                    <a:pt x="65" y="5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Oval 55"/>
            <p:cNvSpPr>
              <a:spLocks noChangeArrowheads="1"/>
            </p:cNvSpPr>
            <p:nvPr/>
          </p:nvSpPr>
          <p:spPr bwMode="auto">
            <a:xfrm>
              <a:off x="8722595" y="1950563"/>
              <a:ext cx="36584" cy="51217"/>
            </a:xfrm>
            <a:prstGeom prst="ellipse">
              <a:avLst/>
            </a:prstGeom>
            <a:solidFill>
              <a:srgbClr val="3A34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6"/>
            <p:cNvSpPr/>
            <p:nvPr/>
          </p:nvSpPr>
          <p:spPr bwMode="auto">
            <a:xfrm>
              <a:off x="8710889" y="1889103"/>
              <a:ext cx="59997" cy="11707"/>
            </a:xfrm>
            <a:custGeom>
              <a:avLst/>
              <a:gdLst>
                <a:gd name="T0" fmla="*/ 39 w 39"/>
                <a:gd name="T1" fmla="*/ 8 h 8"/>
                <a:gd name="T2" fmla="*/ 0 w 39"/>
                <a:gd name="T3" fmla="*/ 8 h 8"/>
              </a:gdLst>
              <a:ahLst/>
              <a:cxnLst>
                <a:cxn ang="0">
                  <a:pos x="T0" y="T1"/>
                </a:cxn>
                <a:cxn ang="0">
                  <a:pos x="T2" y="T3"/>
                </a:cxn>
              </a:cxnLst>
              <a:rect l="0" t="0" r="r" b="b"/>
              <a:pathLst>
                <a:path w="39" h="8">
                  <a:moveTo>
                    <a:pt x="39" y="8"/>
                  </a:moveTo>
                  <a:cubicBezTo>
                    <a:pt x="29" y="0"/>
                    <a:pt x="11" y="0"/>
                    <a:pt x="0" y="8"/>
                  </a:cubicBezTo>
                </a:path>
              </a:pathLst>
            </a:custGeom>
            <a:noFill/>
            <a:ln w="11113" cap="rnd">
              <a:solidFill>
                <a:srgbClr val="3A343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0" name="Oval 57"/>
            <p:cNvSpPr>
              <a:spLocks noChangeArrowheads="1"/>
            </p:cNvSpPr>
            <p:nvPr/>
          </p:nvSpPr>
          <p:spPr bwMode="auto">
            <a:xfrm>
              <a:off x="8898194" y="1950563"/>
              <a:ext cx="38046" cy="51217"/>
            </a:xfrm>
            <a:prstGeom prst="ellipse">
              <a:avLst/>
            </a:prstGeom>
            <a:solidFill>
              <a:srgbClr val="3A34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8"/>
            <p:cNvSpPr/>
            <p:nvPr/>
          </p:nvSpPr>
          <p:spPr bwMode="auto">
            <a:xfrm>
              <a:off x="8886488" y="1889103"/>
              <a:ext cx="59997" cy="11707"/>
            </a:xfrm>
            <a:custGeom>
              <a:avLst/>
              <a:gdLst>
                <a:gd name="T0" fmla="*/ 0 w 39"/>
                <a:gd name="T1" fmla="*/ 8 h 8"/>
                <a:gd name="T2" fmla="*/ 39 w 39"/>
                <a:gd name="T3" fmla="*/ 8 h 8"/>
              </a:gdLst>
              <a:ahLst/>
              <a:cxnLst>
                <a:cxn ang="0">
                  <a:pos x="T0" y="T1"/>
                </a:cxn>
                <a:cxn ang="0">
                  <a:pos x="T2" y="T3"/>
                </a:cxn>
              </a:cxnLst>
              <a:rect l="0" t="0" r="r" b="b"/>
              <a:pathLst>
                <a:path w="39" h="8">
                  <a:moveTo>
                    <a:pt x="0" y="8"/>
                  </a:moveTo>
                  <a:cubicBezTo>
                    <a:pt x="11" y="0"/>
                    <a:pt x="28" y="0"/>
                    <a:pt x="39" y="8"/>
                  </a:cubicBezTo>
                </a:path>
              </a:pathLst>
            </a:custGeom>
            <a:noFill/>
            <a:ln w="11113" cap="rnd">
              <a:solidFill>
                <a:srgbClr val="3A343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2" name="Freeform 59"/>
            <p:cNvSpPr/>
            <p:nvPr/>
          </p:nvSpPr>
          <p:spPr bwMode="auto">
            <a:xfrm>
              <a:off x="8816248" y="1998853"/>
              <a:ext cx="38046" cy="81946"/>
            </a:xfrm>
            <a:custGeom>
              <a:avLst/>
              <a:gdLst>
                <a:gd name="T0" fmla="*/ 2 w 24"/>
                <a:gd name="T1" fmla="*/ 0 h 53"/>
                <a:gd name="T2" fmla="*/ 4 w 24"/>
                <a:gd name="T3" fmla="*/ 24 h 53"/>
                <a:gd name="T4" fmla="*/ 23 w 24"/>
                <a:gd name="T5" fmla="*/ 36 h 53"/>
                <a:gd name="T6" fmla="*/ 0 w 24"/>
                <a:gd name="T7" fmla="*/ 46 h 53"/>
              </a:gdLst>
              <a:ahLst/>
              <a:cxnLst>
                <a:cxn ang="0">
                  <a:pos x="T0" y="T1"/>
                </a:cxn>
                <a:cxn ang="0">
                  <a:pos x="T2" y="T3"/>
                </a:cxn>
                <a:cxn ang="0">
                  <a:pos x="T4" y="T5"/>
                </a:cxn>
                <a:cxn ang="0">
                  <a:pos x="T6" y="T7"/>
                </a:cxn>
              </a:cxnLst>
              <a:rect l="0" t="0" r="r" b="b"/>
              <a:pathLst>
                <a:path w="24" h="53">
                  <a:moveTo>
                    <a:pt x="2" y="0"/>
                  </a:moveTo>
                  <a:cubicBezTo>
                    <a:pt x="4" y="24"/>
                    <a:pt x="4" y="24"/>
                    <a:pt x="4" y="24"/>
                  </a:cubicBezTo>
                  <a:cubicBezTo>
                    <a:pt x="4" y="24"/>
                    <a:pt x="21" y="23"/>
                    <a:pt x="23" y="36"/>
                  </a:cubicBezTo>
                  <a:cubicBezTo>
                    <a:pt x="24" y="49"/>
                    <a:pt x="7" y="53"/>
                    <a:pt x="0" y="46"/>
                  </a:cubicBezTo>
                </a:path>
              </a:pathLst>
            </a:custGeom>
            <a:noFill/>
            <a:ln w="11113" cap="rnd">
              <a:solidFill>
                <a:srgbClr val="B5614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3" name="Freeform 60"/>
            <p:cNvSpPr/>
            <p:nvPr/>
          </p:nvSpPr>
          <p:spPr bwMode="auto">
            <a:xfrm>
              <a:off x="8794299" y="2101286"/>
              <a:ext cx="76093" cy="35120"/>
            </a:xfrm>
            <a:custGeom>
              <a:avLst/>
              <a:gdLst>
                <a:gd name="T0" fmla="*/ 0 w 50"/>
                <a:gd name="T1" fmla="*/ 6 h 22"/>
                <a:gd name="T2" fmla="*/ 50 w 50"/>
                <a:gd name="T3" fmla="*/ 0 h 22"/>
              </a:gdLst>
              <a:ahLst/>
              <a:cxnLst>
                <a:cxn ang="0">
                  <a:pos x="T0" y="T1"/>
                </a:cxn>
                <a:cxn ang="0">
                  <a:pos x="T2" y="T3"/>
                </a:cxn>
              </a:cxnLst>
              <a:rect l="0" t="0" r="r" b="b"/>
              <a:pathLst>
                <a:path w="50" h="22">
                  <a:moveTo>
                    <a:pt x="0" y="6"/>
                  </a:moveTo>
                  <a:cubicBezTo>
                    <a:pt x="0" y="6"/>
                    <a:pt x="27" y="22"/>
                    <a:pt x="50" y="0"/>
                  </a:cubicBezTo>
                </a:path>
              </a:pathLst>
            </a:custGeom>
            <a:noFill/>
            <a:ln w="11113" cap="rnd">
              <a:solidFill>
                <a:srgbClr val="B5614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Freeform 61"/>
            <p:cNvSpPr/>
            <p:nvPr/>
          </p:nvSpPr>
          <p:spPr bwMode="auto">
            <a:xfrm>
              <a:off x="8628943" y="1618389"/>
              <a:ext cx="415584" cy="292665"/>
            </a:xfrm>
            <a:custGeom>
              <a:avLst/>
              <a:gdLst>
                <a:gd name="T0" fmla="*/ 233 w 269"/>
                <a:gd name="T1" fmla="*/ 61 h 190"/>
                <a:gd name="T2" fmla="*/ 47 w 269"/>
                <a:gd name="T3" fmla="*/ 38 h 190"/>
                <a:gd name="T4" fmla="*/ 1 w 269"/>
                <a:gd name="T5" fmla="*/ 142 h 190"/>
                <a:gd name="T6" fmla="*/ 6 w 269"/>
                <a:gd name="T7" fmla="*/ 190 h 190"/>
                <a:gd name="T8" fmla="*/ 10 w 269"/>
                <a:gd name="T9" fmla="*/ 174 h 190"/>
                <a:gd name="T10" fmla="*/ 19 w 269"/>
                <a:gd name="T11" fmla="*/ 161 h 190"/>
                <a:gd name="T12" fmla="*/ 43 w 269"/>
                <a:gd name="T13" fmla="*/ 143 h 190"/>
                <a:gd name="T14" fmla="*/ 104 w 269"/>
                <a:gd name="T15" fmla="*/ 130 h 190"/>
                <a:gd name="T16" fmla="*/ 159 w 269"/>
                <a:gd name="T17" fmla="*/ 115 h 190"/>
                <a:gd name="T18" fmla="*/ 183 w 269"/>
                <a:gd name="T19" fmla="*/ 73 h 190"/>
                <a:gd name="T20" fmla="*/ 254 w 269"/>
                <a:gd name="T21" fmla="*/ 190 h 190"/>
                <a:gd name="T22" fmla="*/ 233 w 269"/>
                <a:gd name="T23" fmla="*/ 6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190">
                  <a:moveTo>
                    <a:pt x="233" y="61"/>
                  </a:moveTo>
                  <a:cubicBezTo>
                    <a:pt x="197" y="0"/>
                    <a:pt x="81" y="6"/>
                    <a:pt x="47" y="38"/>
                  </a:cubicBezTo>
                  <a:cubicBezTo>
                    <a:pt x="12" y="70"/>
                    <a:pt x="0" y="113"/>
                    <a:pt x="1" y="142"/>
                  </a:cubicBezTo>
                  <a:cubicBezTo>
                    <a:pt x="1" y="170"/>
                    <a:pt x="6" y="190"/>
                    <a:pt x="6" y="190"/>
                  </a:cubicBezTo>
                  <a:cubicBezTo>
                    <a:pt x="4" y="188"/>
                    <a:pt x="9" y="176"/>
                    <a:pt x="10" y="174"/>
                  </a:cubicBezTo>
                  <a:cubicBezTo>
                    <a:pt x="13" y="170"/>
                    <a:pt x="15" y="165"/>
                    <a:pt x="19" y="161"/>
                  </a:cubicBezTo>
                  <a:cubicBezTo>
                    <a:pt x="26" y="153"/>
                    <a:pt x="34" y="147"/>
                    <a:pt x="43" y="143"/>
                  </a:cubicBezTo>
                  <a:cubicBezTo>
                    <a:pt x="62" y="134"/>
                    <a:pt x="83" y="131"/>
                    <a:pt x="104" y="130"/>
                  </a:cubicBezTo>
                  <a:cubicBezTo>
                    <a:pt x="123" y="129"/>
                    <a:pt x="143" y="128"/>
                    <a:pt x="159" y="115"/>
                  </a:cubicBezTo>
                  <a:cubicBezTo>
                    <a:pt x="172" y="105"/>
                    <a:pt x="180" y="89"/>
                    <a:pt x="183" y="73"/>
                  </a:cubicBezTo>
                  <a:cubicBezTo>
                    <a:pt x="210" y="91"/>
                    <a:pt x="243" y="126"/>
                    <a:pt x="254" y="190"/>
                  </a:cubicBezTo>
                  <a:cubicBezTo>
                    <a:pt x="254" y="190"/>
                    <a:pt x="269" y="121"/>
                    <a:pt x="233" y="61"/>
                  </a:cubicBezTo>
                  <a:close/>
                </a:path>
              </a:pathLst>
            </a:custGeom>
            <a:solidFill>
              <a:srgbClr val="93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2"/>
            <p:cNvSpPr/>
            <p:nvPr/>
          </p:nvSpPr>
          <p:spPr bwMode="auto">
            <a:xfrm>
              <a:off x="9088427" y="3061227"/>
              <a:ext cx="61460" cy="24877"/>
            </a:xfrm>
            <a:custGeom>
              <a:avLst/>
              <a:gdLst>
                <a:gd name="T0" fmla="*/ 0 w 39"/>
                <a:gd name="T1" fmla="*/ 0 h 16"/>
                <a:gd name="T2" fmla="*/ 39 w 39"/>
                <a:gd name="T3" fmla="*/ 1 h 16"/>
              </a:gdLst>
              <a:ahLst/>
              <a:cxnLst>
                <a:cxn ang="0">
                  <a:pos x="T0" y="T1"/>
                </a:cxn>
                <a:cxn ang="0">
                  <a:pos x="T2" y="T3"/>
                </a:cxn>
              </a:cxnLst>
              <a:rect l="0" t="0" r="r" b="b"/>
              <a:pathLst>
                <a:path w="39" h="16">
                  <a:moveTo>
                    <a:pt x="0" y="0"/>
                  </a:moveTo>
                  <a:cubicBezTo>
                    <a:pt x="0" y="0"/>
                    <a:pt x="2" y="16"/>
                    <a:pt x="39" y="1"/>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6" name="Freeform 63"/>
            <p:cNvSpPr/>
            <p:nvPr/>
          </p:nvSpPr>
          <p:spPr bwMode="auto">
            <a:xfrm>
              <a:off x="8988921" y="2960257"/>
              <a:ext cx="127310" cy="87799"/>
            </a:xfrm>
            <a:custGeom>
              <a:avLst/>
              <a:gdLst>
                <a:gd name="T0" fmla="*/ 0 w 83"/>
                <a:gd name="T1" fmla="*/ 26 h 57"/>
                <a:gd name="T2" fmla="*/ 83 w 83"/>
                <a:gd name="T3" fmla="*/ 0 h 57"/>
              </a:gdLst>
              <a:ahLst/>
              <a:cxnLst>
                <a:cxn ang="0">
                  <a:pos x="T0" y="T1"/>
                </a:cxn>
                <a:cxn ang="0">
                  <a:pos x="T2" y="T3"/>
                </a:cxn>
              </a:cxnLst>
              <a:rect l="0" t="0" r="r" b="b"/>
              <a:pathLst>
                <a:path w="83" h="57">
                  <a:moveTo>
                    <a:pt x="0" y="26"/>
                  </a:moveTo>
                  <a:cubicBezTo>
                    <a:pt x="0" y="26"/>
                    <a:pt x="8" y="57"/>
                    <a:pt x="83"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7" name="Freeform 64"/>
            <p:cNvSpPr/>
            <p:nvPr/>
          </p:nvSpPr>
          <p:spPr bwMode="auto">
            <a:xfrm>
              <a:off x="6695891" y="4366513"/>
              <a:ext cx="1830620" cy="1843789"/>
            </a:xfrm>
            <a:custGeom>
              <a:avLst/>
              <a:gdLst>
                <a:gd name="T0" fmla="*/ 701 w 1184"/>
                <a:gd name="T1" fmla="*/ 1164 h 1193"/>
                <a:gd name="T2" fmla="*/ 519 w 1184"/>
                <a:gd name="T3" fmla="*/ 1164 h 1193"/>
                <a:gd name="T4" fmla="*/ 477 w 1184"/>
                <a:gd name="T5" fmla="*/ 974 h 1193"/>
                <a:gd name="T6" fmla="*/ 241 w 1184"/>
                <a:gd name="T7" fmla="*/ 772 h 1193"/>
                <a:gd name="T8" fmla="*/ 92 w 1184"/>
                <a:gd name="T9" fmla="*/ 722 h 1193"/>
                <a:gd name="T10" fmla="*/ 40 w 1184"/>
                <a:gd name="T11" fmla="*/ 534 h 1193"/>
                <a:gd name="T12" fmla="*/ 514 w 1184"/>
                <a:gd name="T13" fmla="*/ 396 h 1193"/>
                <a:gd name="T14" fmla="*/ 674 w 1184"/>
                <a:gd name="T15" fmla="*/ 199 h 1193"/>
                <a:gd name="T16" fmla="*/ 863 w 1184"/>
                <a:gd name="T17" fmla="*/ 29 h 1193"/>
                <a:gd name="T18" fmla="*/ 964 w 1184"/>
                <a:gd name="T19" fmla="*/ 6 h 1193"/>
                <a:gd name="T20" fmla="*/ 1076 w 1184"/>
                <a:gd name="T21" fmla="*/ 99 h 1193"/>
                <a:gd name="T22" fmla="*/ 1181 w 1184"/>
                <a:gd name="T23" fmla="*/ 354 h 1193"/>
                <a:gd name="T24" fmla="*/ 1097 w 1184"/>
                <a:gd name="T25" fmla="*/ 625 h 1193"/>
                <a:gd name="T26" fmla="*/ 777 w 1184"/>
                <a:gd name="T27" fmla="*/ 1120 h 1193"/>
                <a:gd name="T28" fmla="*/ 701 w 1184"/>
                <a:gd name="T29" fmla="*/ 116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4" h="1193">
                  <a:moveTo>
                    <a:pt x="701" y="1164"/>
                  </a:moveTo>
                  <a:cubicBezTo>
                    <a:pt x="642" y="1187"/>
                    <a:pt x="577" y="1193"/>
                    <a:pt x="519" y="1164"/>
                  </a:cubicBezTo>
                  <a:cubicBezTo>
                    <a:pt x="433" y="1121"/>
                    <a:pt x="467" y="1050"/>
                    <a:pt x="477" y="974"/>
                  </a:cubicBezTo>
                  <a:cubicBezTo>
                    <a:pt x="494" y="844"/>
                    <a:pt x="341" y="794"/>
                    <a:pt x="241" y="772"/>
                  </a:cubicBezTo>
                  <a:cubicBezTo>
                    <a:pt x="190" y="761"/>
                    <a:pt x="137" y="750"/>
                    <a:pt x="92" y="722"/>
                  </a:cubicBezTo>
                  <a:cubicBezTo>
                    <a:pt x="25" y="681"/>
                    <a:pt x="0" y="604"/>
                    <a:pt x="40" y="534"/>
                  </a:cubicBezTo>
                  <a:cubicBezTo>
                    <a:pt x="135" y="369"/>
                    <a:pt x="373" y="471"/>
                    <a:pt x="514" y="396"/>
                  </a:cubicBezTo>
                  <a:cubicBezTo>
                    <a:pt x="595" y="353"/>
                    <a:pt x="628" y="273"/>
                    <a:pt x="674" y="199"/>
                  </a:cubicBezTo>
                  <a:cubicBezTo>
                    <a:pt x="718" y="127"/>
                    <a:pt x="788" y="68"/>
                    <a:pt x="863" y="29"/>
                  </a:cubicBezTo>
                  <a:cubicBezTo>
                    <a:pt x="894" y="13"/>
                    <a:pt x="929" y="0"/>
                    <a:pt x="964" y="6"/>
                  </a:cubicBezTo>
                  <a:cubicBezTo>
                    <a:pt x="1013" y="14"/>
                    <a:pt x="1047" y="58"/>
                    <a:pt x="1076" y="99"/>
                  </a:cubicBezTo>
                  <a:cubicBezTo>
                    <a:pt x="1132" y="176"/>
                    <a:pt x="1184" y="256"/>
                    <a:pt x="1181" y="354"/>
                  </a:cubicBezTo>
                  <a:cubicBezTo>
                    <a:pt x="1179" y="450"/>
                    <a:pt x="1136" y="539"/>
                    <a:pt x="1097" y="625"/>
                  </a:cubicBezTo>
                  <a:cubicBezTo>
                    <a:pt x="1021" y="791"/>
                    <a:pt x="926" y="1006"/>
                    <a:pt x="777" y="1120"/>
                  </a:cubicBezTo>
                  <a:cubicBezTo>
                    <a:pt x="754" y="1137"/>
                    <a:pt x="728" y="1153"/>
                    <a:pt x="701" y="1164"/>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5"/>
            <p:cNvSpPr/>
            <p:nvPr/>
          </p:nvSpPr>
          <p:spPr bwMode="auto">
            <a:xfrm>
              <a:off x="9878622" y="3588024"/>
              <a:ext cx="1813060" cy="2029632"/>
            </a:xfrm>
            <a:custGeom>
              <a:avLst/>
              <a:gdLst>
                <a:gd name="T0" fmla="*/ 285 w 1172"/>
                <a:gd name="T1" fmla="*/ 87 h 1312"/>
                <a:gd name="T2" fmla="*/ 557 w 1172"/>
                <a:gd name="T3" fmla="*/ 121 h 1312"/>
                <a:gd name="T4" fmla="*/ 575 w 1172"/>
                <a:gd name="T5" fmla="*/ 246 h 1312"/>
                <a:gd name="T6" fmla="*/ 935 w 1172"/>
                <a:gd name="T7" fmla="*/ 336 h 1312"/>
                <a:gd name="T8" fmla="*/ 1120 w 1172"/>
                <a:gd name="T9" fmla="*/ 539 h 1312"/>
                <a:gd name="T10" fmla="*/ 1042 w 1172"/>
                <a:gd name="T11" fmla="*/ 627 h 1312"/>
                <a:gd name="T12" fmla="*/ 836 w 1172"/>
                <a:gd name="T13" fmla="*/ 715 h 1312"/>
                <a:gd name="T14" fmla="*/ 664 w 1172"/>
                <a:gd name="T15" fmla="*/ 818 h 1312"/>
                <a:gd name="T16" fmla="*/ 586 w 1172"/>
                <a:gd name="T17" fmla="*/ 1035 h 1312"/>
                <a:gd name="T18" fmla="*/ 359 w 1172"/>
                <a:gd name="T19" fmla="*/ 1306 h 1312"/>
                <a:gd name="T20" fmla="*/ 221 w 1172"/>
                <a:gd name="T21" fmla="*/ 1247 h 1312"/>
                <a:gd name="T22" fmla="*/ 60 w 1172"/>
                <a:gd name="T23" fmla="*/ 1071 h 1312"/>
                <a:gd name="T24" fmla="*/ 64 w 1172"/>
                <a:gd name="T25" fmla="*/ 617 h 1312"/>
                <a:gd name="T26" fmla="*/ 144 w 1172"/>
                <a:gd name="T27" fmla="*/ 336 h 1312"/>
                <a:gd name="T28" fmla="*/ 282 w 1172"/>
                <a:gd name="T29" fmla="*/ 89 h 1312"/>
                <a:gd name="T30" fmla="*/ 285 w 1172"/>
                <a:gd name="T31" fmla="*/ 8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2" h="1312">
                  <a:moveTo>
                    <a:pt x="285" y="87"/>
                  </a:moveTo>
                  <a:cubicBezTo>
                    <a:pt x="366" y="26"/>
                    <a:pt x="518" y="0"/>
                    <a:pt x="557" y="121"/>
                  </a:cubicBezTo>
                  <a:cubicBezTo>
                    <a:pt x="571" y="161"/>
                    <a:pt x="563" y="206"/>
                    <a:pt x="575" y="246"/>
                  </a:cubicBezTo>
                  <a:cubicBezTo>
                    <a:pt x="621" y="398"/>
                    <a:pt x="823" y="335"/>
                    <a:pt x="935" y="336"/>
                  </a:cubicBezTo>
                  <a:cubicBezTo>
                    <a:pt x="1041" y="337"/>
                    <a:pt x="1172" y="415"/>
                    <a:pt x="1120" y="539"/>
                  </a:cubicBezTo>
                  <a:cubicBezTo>
                    <a:pt x="1105" y="576"/>
                    <a:pt x="1075" y="605"/>
                    <a:pt x="1042" y="627"/>
                  </a:cubicBezTo>
                  <a:cubicBezTo>
                    <a:pt x="980" y="667"/>
                    <a:pt x="906" y="692"/>
                    <a:pt x="836" y="715"/>
                  </a:cubicBezTo>
                  <a:cubicBezTo>
                    <a:pt x="772" y="736"/>
                    <a:pt x="706" y="765"/>
                    <a:pt x="664" y="818"/>
                  </a:cubicBezTo>
                  <a:cubicBezTo>
                    <a:pt x="615" y="880"/>
                    <a:pt x="609" y="962"/>
                    <a:pt x="586" y="1035"/>
                  </a:cubicBezTo>
                  <a:cubicBezTo>
                    <a:pt x="553" y="1136"/>
                    <a:pt x="482" y="1293"/>
                    <a:pt x="359" y="1306"/>
                  </a:cubicBezTo>
                  <a:cubicBezTo>
                    <a:pt x="308" y="1312"/>
                    <a:pt x="262" y="1278"/>
                    <a:pt x="221" y="1247"/>
                  </a:cubicBezTo>
                  <a:cubicBezTo>
                    <a:pt x="158" y="1197"/>
                    <a:pt x="93" y="1144"/>
                    <a:pt x="60" y="1071"/>
                  </a:cubicBezTo>
                  <a:cubicBezTo>
                    <a:pt x="0" y="934"/>
                    <a:pt x="36" y="758"/>
                    <a:pt x="64" y="617"/>
                  </a:cubicBezTo>
                  <a:cubicBezTo>
                    <a:pt x="83" y="522"/>
                    <a:pt x="110" y="427"/>
                    <a:pt x="144" y="336"/>
                  </a:cubicBezTo>
                  <a:cubicBezTo>
                    <a:pt x="175" y="249"/>
                    <a:pt x="207" y="148"/>
                    <a:pt x="282" y="89"/>
                  </a:cubicBezTo>
                  <a:cubicBezTo>
                    <a:pt x="283" y="88"/>
                    <a:pt x="284" y="87"/>
                    <a:pt x="285" y="8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6"/>
            <p:cNvSpPr/>
            <p:nvPr/>
          </p:nvSpPr>
          <p:spPr bwMode="auto">
            <a:xfrm>
              <a:off x="6259820" y="3618753"/>
              <a:ext cx="1937442" cy="1682824"/>
            </a:xfrm>
            <a:custGeom>
              <a:avLst/>
              <a:gdLst>
                <a:gd name="T0" fmla="*/ 62 w 1253"/>
                <a:gd name="T1" fmla="*/ 829 h 1088"/>
                <a:gd name="T2" fmla="*/ 11 w 1253"/>
                <a:gd name="T3" fmla="*/ 655 h 1088"/>
                <a:gd name="T4" fmla="*/ 181 w 1253"/>
                <a:gd name="T5" fmla="*/ 561 h 1088"/>
                <a:gd name="T6" fmla="*/ 310 w 1253"/>
                <a:gd name="T7" fmla="*/ 278 h 1088"/>
                <a:gd name="T8" fmla="*/ 316 w 1253"/>
                <a:gd name="T9" fmla="*/ 122 h 1088"/>
                <a:gd name="T10" fmla="*/ 483 w 1253"/>
                <a:gd name="T11" fmla="*/ 19 h 1088"/>
                <a:gd name="T12" fmla="*/ 747 w 1253"/>
                <a:gd name="T13" fmla="*/ 436 h 1088"/>
                <a:gd name="T14" fmla="*/ 980 w 1253"/>
                <a:gd name="T15" fmla="*/ 534 h 1088"/>
                <a:gd name="T16" fmla="*/ 1197 w 1253"/>
                <a:gd name="T17" fmla="*/ 668 h 1088"/>
                <a:gd name="T18" fmla="*/ 1247 w 1253"/>
                <a:gd name="T19" fmla="*/ 758 h 1088"/>
                <a:gd name="T20" fmla="*/ 1189 w 1253"/>
                <a:gd name="T21" fmla="*/ 893 h 1088"/>
                <a:gd name="T22" fmla="*/ 973 w 1253"/>
                <a:gd name="T23" fmla="*/ 1064 h 1088"/>
                <a:gd name="T24" fmla="*/ 690 w 1253"/>
                <a:gd name="T25" fmla="*/ 1059 h 1088"/>
                <a:gd name="T26" fmla="*/ 125 w 1253"/>
                <a:gd name="T27" fmla="*/ 890 h 1088"/>
                <a:gd name="T28" fmla="*/ 62 w 1253"/>
                <a:gd name="T29" fmla="*/ 829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3" h="1088">
                  <a:moveTo>
                    <a:pt x="62" y="829"/>
                  </a:moveTo>
                  <a:cubicBezTo>
                    <a:pt x="23" y="779"/>
                    <a:pt x="0" y="718"/>
                    <a:pt x="11" y="655"/>
                  </a:cubicBezTo>
                  <a:cubicBezTo>
                    <a:pt x="28" y="559"/>
                    <a:pt x="106" y="573"/>
                    <a:pt x="181" y="561"/>
                  </a:cubicBezTo>
                  <a:cubicBezTo>
                    <a:pt x="312" y="541"/>
                    <a:pt x="317" y="380"/>
                    <a:pt x="310" y="278"/>
                  </a:cubicBezTo>
                  <a:cubicBezTo>
                    <a:pt x="306" y="226"/>
                    <a:pt x="302" y="172"/>
                    <a:pt x="316" y="122"/>
                  </a:cubicBezTo>
                  <a:cubicBezTo>
                    <a:pt x="337" y="46"/>
                    <a:pt x="404" y="0"/>
                    <a:pt x="483" y="19"/>
                  </a:cubicBezTo>
                  <a:cubicBezTo>
                    <a:pt x="668" y="64"/>
                    <a:pt x="636" y="321"/>
                    <a:pt x="747" y="436"/>
                  </a:cubicBezTo>
                  <a:cubicBezTo>
                    <a:pt x="811" y="501"/>
                    <a:pt x="897" y="510"/>
                    <a:pt x="980" y="534"/>
                  </a:cubicBezTo>
                  <a:cubicBezTo>
                    <a:pt x="1062" y="557"/>
                    <a:pt x="1138" y="607"/>
                    <a:pt x="1197" y="668"/>
                  </a:cubicBezTo>
                  <a:cubicBezTo>
                    <a:pt x="1221" y="693"/>
                    <a:pt x="1243" y="723"/>
                    <a:pt x="1247" y="758"/>
                  </a:cubicBezTo>
                  <a:cubicBezTo>
                    <a:pt x="1253" y="808"/>
                    <a:pt x="1220" y="853"/>
                    <a:pt x="1189" y="893"/>
                  </a:cubicBezTo>
                  <a:cubicBezTo>
                    <a:pt x="1130" y="967"/>
                    <a:pt x="1069" y="1040"/>
                    <a:pt x="973" y="1064"/>
                  </a:cubicBezTo>
                  <a:cubicBezTo>
                    <a:pt x="881" y="1088"/>
                    <a:pt x="783" y="1073"/>
                    <a:pt x="690" y="1059"/>
                  </a:cubicBezTo>
                  <a:cubicBezTo>
                    <a:pt x="510" y="1032"/>
                    <a:pt x="276" y="1002"/>
                    <a:pt x="125" y="890"/>
                  </a:cubicBezTo>
                  <a:cubicBezTo>
                    <a:pt x="102" y="873"/>
                    <a:pt x="80" y="852"/>
                    <a:pt x="62" y="829"/>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7"/>
            <p:cNvSpPr/>
            <p:nvPr/>
          </p:nvSpPr>
          <p:spPr bwMode="auto">
            <a:xfrm>
              <a:off x="9239150" y="2508090"/>
              <a:ext cx="1369672" cy="1760380"/>
            </a:xfrm>
            <a:custGeom>
              <a:avLst/>
              <a:gdLst>
                <a:gd name="T0" fmla="*/ 0 w 886"/>
                <a:gd name="T1" fmla="*/ 954 h 1138"/>
                <a:gd name="T2" fmla="*/ 296 w 886"/>
                <a:gd name="T3" fmla="*/ 697 h 1138"/>
                <a:gd name="T4" fmla="*/ 583 w 886"/>
                <a:gd name="T5" fmla="*/ 387 h 1138"/>
                <a:gd name="T6" fmla="*/ 841 w 886"/>
                <a:gd name="T7" fmla="*/ 92 h 1138"/>
                <a:gd name="T8" fmla="*/ 769 w 886"/>
                <a:gd name="T9" fmla="*/ 415 h 1138"/>
                <a:gd name="T10" fmla="*/ 489 w 886"/>
                <a:gd name="T11" fmla="*/ 884 h 1138"/>
                <a:gd name="T12" fmla="*/ 268 w 886"/>
                <a:gd name="T13" fmla="*/ 1138 h 1138"/>
                <a:gd name="T14" fmla="*/ 0 w 886"/>
                <a:gd name="T15" fmla="*/ 954 h 1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6" h="1138">
                  <a:moveTo>
                    <a:pt x="0" y="954"/>
                  </a:moveTo>
                  <a:cubicBezTo>
                    <a:pt x="0" y="954"/>
                    <a:pt x="94" y="770"/>
                    <a:pt x="296" y="697"/>
                  </a:cubicBezTo>
                  <a:cubicBezTo>
                    <a:pt x="497" y="625"/>
                    <a:pt x="430" y="468"/>
                    <a:pt x="583" y="387"/>
                  </a:cubicBezTo>
                  <a:cubicBezTo>
                    <a:pt x="736" y="305"/>
                    <a:pt x="807" y="183"/>
                    <a:pt x="841" y="92"/>
                  </a:cubicBezTo>
                  <a:cubicBezTo>
                    <a:pt x="874" y="0"/>
                    <a:pt x="886" y="234"/>
                    <a:pt x="769" y="415"/>
                  </a:cubicBezTo>
                  <a:cubicBezTo>
                    <a:pt x="651" y="595"/>
                    <a:pt x="688" y="755"/>
                    <a:pt x="489" y="884"/>
                  </a:cubicBezTo>
                  <a:cubicBezTo>
                    <a:pt x="291" y="1012"/>
                    <a:pt x="268" y="1138"/>
                    <a:pt x="268" y="1138"/>
                  </a:cubicBezTo>
                  <a:lnTo>
                    <a:pt x="0" y="954"/>
                  </a:ln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8"/>
            <p:cNvSpPr/>
            <p:nvPr/>
          </p:nvSpPr>
          <p:spPr bwMode="auto">
            <a:xfrm>
              <a:off x="9448405" y="2614912"/>
              <a:ext cx="1142857" cy="1653557"/>
            </a:xfrm>
            <a:custGeom>
              <a:avLst/>
              <a:gdLst>
                <a:gd name="T0" fmla="*/ 354 w 740"/>
                <a:gd name="T1" fmla="*/ 815 h 1069"/>
                <a:gd name="T2" fmla="*/ 634 w 740"/>
                <a:gd name="T3" fmla="*/ 346 h 1069"/>
                <a:gd name="T4" fmla="*/ 719 w 740"/>
                <a:gd name="T5" fmla="*/ 3 h 1069"/>
                <a:gd name="T6" fmla="*/ 617 w 740"/>
                <a:gd name="T7" fmla="*/ 254 h 1069"/>
                <a:gd name="T8" fmla="*/ 474 w 740"/>
                <a:gd name="T9" fmla="*/ 450 h 1069"/>
                <a:gd name="T10" fmla="*/ 243 w 740"/>
                <a:gd name="T11" fmla="*/ 722 h 1069"/>
                <a:gd name="T12" fmla="*/ 0 w 740"/>
                <a:gd name="T13" fmla="*/ 976 h 1069"/>
                <a:gd name="T14" fmla="*/ 0 w 740"/>
                <a:gd name="T15" fmla="*/ 978 h 1069"/>
                <a:gd name="T16" fmla="*/ 133 w 740"/>
                <a:gd name="T17" fmla="*/ 1069 h 1069"/>
                <a:gd name="T18" fmla="*/ 354 w 740"/>
                <a:gd name="T19" fmla="*/ 815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0" h="1069">
                  <a:moveTo>
                    <a:pt x="354" y="815"/>
                  </a:moveTo>
                  <a:cubicBezTo>
                    <a:pt x="553" y="686"/>
                    <a:pt x="516" y="526"/>
                    <a:pt x="634" y="346"/>
                  </a:cubicBezTo>
                  <a:cubicBezTo>
                    <a:pt x="734" y="192"/>
                    <a:pt x="740" y="0"/>
                    <a:pt x="719" y="3"/>
                  </a:cubicBezTo>
                  <a:cubicBezTo>
                    <a:pt x="719" y="4"/>
                    <a:pt x="702" y="157"/>
                    <a:pt x="617" y="254"/>
                  </a:cubicBezTo>
                  <a:cubicBezTo>
                    <a:pt x="532" y="352"/>
                    <a:pt x="498" y="389"/>
                    <a:pt x="474" y="450"/>
                  </a:cubicBezTo>
                  <a:cubicBezTo>
                    <a:pt x="433" y="558"/>
                    <a:pt x="419" y="643"/>
                    <a:pt x="243" y="722"/>
                  </a:cubicBezTo>
                  <a:cubicBezTo>
                    <a:pt x="68" y="802"/>
                    <a:pt x="0" y="976"/>
                    <a:pt x="0" y="976"/>
                  </a:cubicBezTo>
                  <a:cubicBezTo>
                    <a:pt x="0" y="976"/>
                    <a:pt x="0" y="977"/>
                    <a:pt x="0" y="978"/>
                  </a:cubicBezTo>
                  <a:cubicBezTo>
                    <a:pt x="133" y="1069"/>
                    <a:pt x="133" y="1069"/>
                    <a:pt x="133" y="1069"/>
                  </a:cubicBezTo>
                  <a:cubicBezTo>
                    <a:pt x="133" y="1069"/>
                    <a:pt x="156" y="943"/>
                    <a:pt x="354" y="815"/>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9"/>
            <p:cNvSpPr/>
            <p:nvPr/>
          </p:nvSpPr>
          <p:spPr bwMode="auto">
            <a:xfrm>
              <a:off x="9486451" y="2770025"/>
              <a:ext cx="1040424" cy="1277483"/>
            </a:xfrm>
            <a:custGeom>
              <a:avLst/>
              <a:gdLst>
                <a:gd name="T0" fmla="*/ 673 w 673"/>
                <a:gd name="T1" fmla="*/ 0 h 826"/>
                <a:gd name="T2" fmla="*/ 592 w 673"/>
                <a:gd name="T3" fmla="*/ 154 h 826"/>
                <a:gd name="T4" fmla="*/ 449 w 673"/>
                <a:gd name="T5" fmla="*/ 350 h 826"/>
                <a:gd name="T6" fmla="*/ 218 w 673"/>
                <a:gd name="T7" fmla="*/ 622 h 826"/>
                <a:gd name="T8" fmla="*/ 0 w 673"/>
                <a:gd name="T9" fmla="*/ 826 h 826"/>
              </a:gdLst>
              <a:ahLst/>
              <a:cxnLst>
                <a:cxn ang="0">
                  <a:pos x="T0" y="T1"/>
                </a:cxn>
                <a:cxn ang="0">
                  <a:pos x="T2" y="T3"/>
                </a:cxn>
                <a:cxn ang="0">
                  <a:pos x="T4" y="T5"/>
                </a:cxn>
                <a:cxn ang="0">
                  <a:pos x="T6" y="T7"/>
                </a:cxn>
                <a:cxn ang="0">
                  <a:pos x="T8" y="T9"/>
                </a:cxn>
              </a:cxnLst>
              <a:rect l="0" t="0" r="r" b="b"/>
              <a:pathLst>
                <a:path w="673" h="826">
                  <a:moveTo>
                    <a:pt x="673" y="0"/>
                  </a:moveTo>
                  <a:cubicBezTo>
                    <a:pt x="658" y="49"/>
                    <a:pt x="633" y="108"/>
                    <a:pt x="592" y="154"/>
                  </a:cubicBezTo>
                  <a:cubicBezTo>
                    <a:pt x="507" y="252"/>
                    <a:pt x="473" y="289"/>
                    <a:pt x="449" y="350"/>
                  </a:cubicBezTo>
                  <a:cubicBezTo>
                    <a:pt x="408" y="458"/>
                    <a:pt x="394" y="543"/>
                    <a:pt x="218" y="622"/>
                  </a:cubicBezTo>
                  <a:cubicBezTo>
                    <a:pt x="103" y="675"/>
                    <a:pt x="34" y="768"/>
                    <a:pt x="0" y="826"/>
                  </a:cubicBezTo>
                </a:path>
              </a:pathLst>
            </a:custGeom>
            <a:noFill/>
            <a:ln w="12700"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70"/>
            <p:cNvSpPr/>
            <p:nvPr/>
          </p:nvSpPr>
          <p:spPr bwMode="auto">
            <a:xfrm>
              <a:off x="9401578" y="2433460"/>
              <a:ext cx="719956" cy="1375525"/>
            </a:xfrm>
            <a:custGeom>
              <a:avLst/>
              <a:gdLst>
                <a:gd name="T0" fmla="*/ 0 w 466"/>
                <a:gd name="T1" fmla="*/ 816 h 890"/>
                <a:gd name="T2" fmla="*/ 152 w 466"/>
                <a:gd name="T3" fmla="*/ 585 h 890"/>
                <a:gd name="T4" fmla="*/ 289 w 466"/>
                <a:gd name="T5" fmla="*/ 318 h 890"/>
                <a:gd name="T6" fmla="*/ 408 w 466"/>
                <a:gd name="T7" fmla="*/ 68 h 890"/>
                <a:gd name="T8" fmla="*/ 420 w 466"/>
                <a:gd name="T9" fmla="*/ 302 h 890"/>
                <a:gd name="T10" fmla="*/ 319 w 466"/>
                <a:gd name="T11" fmla="*/ 675 h 890"/>
                <a:gd name="T12" fmla="*/ 217 w 466"/>
                <a:gd name="T13" fmla="*/ 890 h 890"/>
                <a:gd name="T14" fmla="*/ 0 w 466"/>
                <a:gd name="T15" fmla="*/ 816 h 8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890">
                  <a:moveTo>
                    <a:pt x="0" y="816"/>
                  </a:moveTo>
                  <a:cubicBezTo>
                    <a:pt x="0" y="816"/>
                    <a:pt x="29" y="672"/>
                    <a:pt x="152" y="585"/>
                  </a:cubicBezTo>
                  <a:cubicBezTo>
                    <a:pt x="275" y="497"/>
                    <a:pt x="200" y="402"/>
                    <a:pt x="289" y="318"/>
                  </a:cubicBezTo>
                  <a:cubicBezTo>
                    <a:pt x="377" y="234"/>
                    <a:pt x="402" y="137"/>
                    <a:pt x="408" y="68"/>
                  </a:cubicBezTo>
                  <a:cubicBezTo>
                    <a:pt x="414" y="0"/>
                    <a:pt x="466" y="157"/>
                    <a:pt x="420" y="302"/>
                  </a:cubicBezTo>
                  <a:cubicBezTo>
                    <a:pt x="375" y="447"/>
                    <a:pt x="430" y="549"/>
                    <a:pt x="319" y="675"/>
                  </a:cubicBezTo>
                  <a:cubicBezTo>
                    <a:pt x="209" y="800"/>
                    <a:pt x="217" y="890"/>
                    <a:pt x="217" y="890"/>
                  </a:cubicBezTo>
                  <a:lnTo>
                    <a:pt x="0" y="816"/>
                  </a:ln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1"/>
            <p:cNvSpPr/>
            <p:nvPr/>
          </p:nvSpPr>
          <p:spPr bwMode="auto">
            <a:xfrm>
              <a:off x="9569861" y="2503700"/>
              <a:ext cx="541430" cy="1305286"/>
            </a:xfrm>
            <a:custGeom>
              <a:avLst/>
              <a:gdLst>
                <a:gd name="T0" fmla="*/ 210 w 350"/>
                <a:gd name="T1" fmla="*/ 629 h 844"/>
                <a:gd name="T2" fmla="*/ 311 w 350"/>
                <a:gd name="T3" fmla="*/ 256 h 844"/>
                <a:gd name="T4" fmla="*/ 304 w 350"/>
                <a:gd name="T5" fmla="*/ 6 h 844"/>
                <a:gd name="T6" fmla="*/ 283 w 350"/>
                <a:gd name="T7" fmla="*/ 197 h 844"/>
                <a:gd name="T8" fmla="*/ 223 w 350"/>
                <a:gd name="T9" fmla="*/ 357 h 844"/>
                <a:gd name="T10" fmla="*/ 117 w 350"/>
                <a:gd name="T11" fmla="*/ 587 h 844"/>
                <a:gd name="T12" fmla="*/ 0 w 350"/>
                <a:gd name="T13" fmla="*/ 806 h 844"/>
                <a:gd name="T14" fmla="*/ 0 w 350"/>
                <a:gd name="T15" fmla="*/ 807 h 844"/>
                <a:gd name="T16" fmla="*/ 108 w 350"/>
                <a:gd name="T17" fmla="*/ 844 h 844"/>
                <a:gd name="T18" fmla="*/ 210 w 350"/>
                <a:gd name="T19" fmla="*/ 62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844">
                  <a:moveTo>
                    <a:pt x="210" y="629"/>
                  </a:moveTo>
                  <a:cubicBezTo>
                    <a:pt x="321" y="503"/>
                    <a:pt x="266" y="401"/>
                    <a:pt x="311" y="256"/>
                  </a:cubicBezTo>
                  <a:cubicBezTo>
                    <a:pt x="350" y="132"/>
                    <a:pt x="318" y="0"/>
                    <a:pt x="304" y="6"/>
                  </a:cubicBezTo>
                  <a:cubicBezTo>
                    <a:pt x="305" y="7"/>
                    <a:pt x="322" y="115"/>
                    <a:pt x="283" y="197"/>
                  </a:cubicBezTo>
                  <a:cubicBezTo>
                    <a:pt x="243" y="280"/>
                    <a:pt x="227" y="311"/>
                    <a:pt x="223" y="357"/>
                  </a:cubicBezTo>
                  <a:cubicBezTo>
                    <a:pt x="215" y="439"/>
                    <a:pt x="222" y="500"/>
                    <a:pt x="117" y="587"/>
                  </a:cubicBezTo>
                  <a:cubicBezTo>
                    <a:pt x="13" y="674"/>
                    <a:pt x="0" y="806"/>
                    <a:pt x="0" y="806"/>
                  </a:cubicBezTo>
                  <a:cubicBezTo>
                    <a:pt x="0" y="806"/>
                    <a:pt x="0" y="806"/>
                    <a:pt x="0" y="807"/>
                  </a:cubicBezTo>
                  <a:cubicBezTo>
                    <a:pt x="108" y="844"/>
                    <a:pt x="108" y="844"/>
                    <a:pt x="108" y="844"/>
                  </a:cubicBezTo>
                  <a:cubicBezTo>
                    <a:pt x="108" y="844"/>
                    <a:pt x="100" y="754"/>
                    <a:pt x="210" y="62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2"/>
            <p:cNvSpPr/>
            <p:nvPr/>
          </p:nvSpPr>
          <p:spPr bwMode="auto">
            <a:xfrm>
              <a:off x="9580104" y="2620766"/>
              <a:ext cx="465337" cy="1069691"/>
            </a:xfrm>
            <a:custGeom>
              <a:avLst/>
              <a:gdLst>
                <a:gd name="T0" fmla="*/ 301 w 301"/>
                <a:gd name="T1" fmla="*/ 0 h 691"/>
                <a:gd name="T2" fmla="*/ 276 w 301"/>
                <a:gd name="T3" fmla="*/ 121 h 691"/>
                <a:gd name="T4" fmla="*/ 216 w 301"/>
                <a:gd name="T5" fmla="*/ 281 h 691"/>
                <a:gd name="T6" fmla="*/ 110 w 301"/>
                <a:gd name="T7" fmla="*/ 511 h 691"/>
                <a:gd name="T8" fmla="*/ 0 w 301"/>
                <a:gd name="T9" fmla="*/ 691 h 691"/>
              </a:gdLst>
              <a:ahLst/>
              <a:cxnLst>
                <a:cxn ang="0">
                  <a:pos x="T0" y="T1"/>
                </a:cxn>
                <a:cxn ang="0">
                  <a:pos x="T2" y="T3"/>
                </a:cxn>
                <a:cxn ang="0">
                  <a:pos x="T4" y="T5"/>
                </a:cxn>
                <a:cxn ang="0">
                  <a:pos x="T6" y="T7"/>
                </a:cxn>
                <a:cxn ang="0">
                  <a:pos x="T8" y="T9"/>
                </a:cxn>
              </a:cxnLst>
              <a:rect l="0" t="0" r="r" b="b"/>
              <a:pathLst>
                <a:path w="301" h="691">
                  <a:moveTo>
                    <a:pt x="301" y="0"/>
                  </a:moveTo>
                  <a:cubicBezTo>
                    <a:pt x="300" y="37"/>
                    <a:pt x="295" y="82"/>
                    <a:pt x="276" y="121"/>
                  </a:cubicBezTo>
                  <a:cubicBezTo>
                    <a:pt x="236" y="204"/>
                    <a:pt x="220" y="235"/>
                    <a:pt x="216" y="281"/>
                  </a:cubicBezTo>
                  <a:cubicBezTo>
                    <a:pt x="208" y="363"/>
                    <a:pt x="215" y="424"/>
                    <a:pt x="110" y="511"/>
                  </a:cubicBezTo>
                  <a:cubicBezTo>
                    <a:pt x="42" y="568"/>
                    <a:pt x="12" y="645"/>
                    <a:pt x="0" y="691"/>
                  </a:cubicBezTo>
                </a:path>
              </a:pathLst>
            </a:custGeom>
            <a:noFill/>
            <a:ln w="9525"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Freeform 73"/>
            <p:cNvSpPr/>
            <p:nvPr/>
          </p:nvSpPr>
          <p:spPr bwMode="auto">
            <a:xfrm>
              <a:off x="6205677" y="4158721"/>
              <a:ext cx="1450155" cy="851655"/>
            </a:xfrm>
            <a:custGeom>
              <a:avLst/>
              <a:gdLst>
                <a:gd name="T0" fmla="*/ 521 w 938"/>
                <a:gd name="T1" fmla="*/ 360 h 551"/>
                <a:gd name="T2" fmla="*/ 212 w 938"/>
                <a:gd name="T3" fmla="*/ 86 h 551"/>
                <a:gd name="T4" fmla="*/ 73 w 938"/>
                <a:gd name="T5" fmla="*/ 23 h 551"/>
                <a:gd name="T6" fmla="*/ 19 w 938"/>
                <a:gd name="T7" fmla="*/ 92 h 551"/>
                <a:gd name="T8" fmla="*/ 96 w 938"/>
                <a:gd name="T9" fmla="*/ 294 h 551"/>
                <a:gd name="T10" fmla="*/ 426 w 938"/>
                <a:gd name="T11" fmla="*/ 513 h 551"/>
                <a:gd name="T12" fmla="*/ 676 w 938"/>
                <a:gd name="T13" fmla="*/ 547 h 551"/>
                <a:gd name="T14" fmla="*/ 919 w 938"/>
                <a:gd name="T15" fmla="*/ 477 h 551"/>
                <a:gd name="T16" fmla="*/ 780 w 938"/>
                <a:gd name="T17" fmla="*/ 411 h 551"/>
                <a:gd name="T18" fmla="*/ 521 w 938"/>
                <a:gd name="T19" fmla="*/ 3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551">
                  <a:moveTo>
                    <a:pt x="521" y="360"/>
                  </a:moveTo>
                  <a:cubicBezTo>
                    <a:pt x="393" y="297"/>
                    <a:pt x="299" y="192"/>
                    <a:pt x="212" y="86"/>
                  </a:cubicBezTo>
                  <a:cubicBezTo>
                    <a:pt x="178" y="45"/>
                    <a:pt x="127" y="0"/>
                    <a:pt x="73" y="23"/>
                  </a:cubicBezTo>
                  <a:cubicBezTo>
                    <a:pt x="44" y="35"/>
                    <a:pt x="26" y="64"/>
                    <a:pt x="19" y="92"/>
                  </a:cubicBezTo>
                  <a:cubicBezTo>
                    <a:pt x="0" y="167"/>
                    <a:pt x="45" y="238"/>
                    <a:pt x="96" y="294"/>
                  </a:cubicBezTo>
                  <a:cubicBezTo>
                    <a:pt x="184" y="390"/>
                    <a:pt x="296" y="469"/>
                    <a:pt x="426" y="513"/>
                  </a:cubicBezTo>
                  <a:cubicBezTo>
                    <a:pt x="505" y="539"/>
                    <a:pt x="590" y="551"/>
                    <a:pt x="676" y="547"/>
                  </a:cubicBezTo>
                  <a:cubicBezTo>
                    <a:pt x="724" y="545"/>
                    <a:pt x="900" y="534"/>
                    <a:pt x="919" y="477"/>
                  </a:cubicBezTo>
                  <a:cubicBezTo>
                    <a:pt x="938" y="421"/>
                    <a:pt x="815" y="411"/>
                    <a:pt x="780" y="411"/>
                  </a:cubicBezTo>
                  <a:cubicBezTo>
                    <a:pt x="686" y="409"/>
                    <a:pt x="603" y="400"/>
                    <a:pt x="521" y="360"/>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4"/>
            <p:cNvSpPr/>
            <p:nvPr/>
          </p:nvSpPr>
          <p:spPr bwMode="auto">
            <a:xfrm>
              <a:off x="6414933" y="4413339"/>
              <a:ext cx="1084324" cy="591183"/>
            </a:xfrm>
            <a:custGeom>
              <a:avLst/>
              <a:gdLst>
                <a:gd name="T0" fmla="*/ 0 w 702"/>
                <a:gd name="T1" fmla="*/ 0 h 382"/>
                <a:gd name="T2" fmla="*/ 702 w 702"/>
                <a:gd name="T3" fmla="*/ 300 h 382"/>
              </a:gdLst>
              <a:ahLst/>
              <a:cxnLst>
                <a:cxn ang="0">
                  <a:pos x="T0" y="T1"/>
                </a:cxn>
                <a:cxn ang="0">
                  <a:pos x="T2" y="T3"/>
                </a:cxn>
              </a:cxnLst>
              <a:rect l="0" t="0" r="r" b="b"/>
              <a:pathLst>
                <a:path w="702" h="382">
                  <a:moveTo>
                    <a:pt x="0" y="0"/>
                  </a:moveTo>
                  <a:cubicBezTo>
                    <a:pt x="0" y="0"/>
                    <a:pt x="296" y="382"/>
                    <a:pt x="702" y="300"/>
                  </a:cubicBezTo>
                </a:path>
              </a:pathLst>
            </a:custGeom>
            <a:noFill/>
            <a:ln w="22225"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8" name="Freeform 75"/>
            <p:cNvSpPr/>
            <p:nvPr/>
          </p:nvSpPr>
          <p:spPr bwMode="auto">
            <a:xfrm>
              <a:off x="6152997" y="4808437"/>
              <a:ext cx="1533564" cy="528261"/>
            </a:xfrm>
            <a:custGeom>
              <a:avLst/>
              <a:gdLst>
                <a:gd name="T0" fmla="*/ 576 w 992"/>
                <a:gd name="T1" fmla="*/ 142 h 342"/>
                <a:gd name="T2" fmla="*/ 175 w 992"/>
                <a:gd name="T3" fmla="*/ 38 h 342"/>
                <a:gd name="T4" fmla="*/ 23 w 992"/>
                <a:gd name="T5" fmla="*/ 45 h 342"/>
                <a:gd name="T6" fmla="*/ 6 w 992"/>
                <a:gd name="T7" fmla="*/ 131 h 342"/>
                <a:gd name="T8" fmla="*/ 166 w 992"/>
                <a:gd name="T9" fmla="*/ 276 h 342"/>
                <a:gd name="T10" fmla="*/ 560 w 992"/>
                <a:gd name="T11" fmla="*/ 322 h 342"/>
                <a:gd name="T12" fmla="*/ 798 w 992"/>
                <a:gd name="T13" fmla="*/ 240 h 342"/>
                <a:gd name="T14" fmla="*/ 983 w 992"/>
                <a:gd name="T15" fmla="*/ 67 h 342"/>
                <a:gd name="T16" fmla="*/ 830 w 992"/>
                <a:gd name="T17" fmla="*/ 71 h 342"/>
                <a:gd name="T18" fmla="*/ 576 w 992"/>
                <a:gd name="T19" fmla="*/ 1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2" h="342">
                  <a:moveTo>
                    <a:pt x="576" y="142"/>
                  </a:moveTo>
                  <a:cubicBezTo>
                    <a:pt x="433" y="144"/>
                    <a:pt x="301" y="93"/>
                    <a:pt x="175" y="38"/>
                  </a:cubicBezTo>
                  <a:cubicBezTo>
                    <a:pt x="127" y="17"/>
                    <a:pt x="61" y="0"/>
                    <a:pt x="23" y="45"/>
                  </a:cubicBezTo>
                  <a:cubicBezTo>
                    <a:pt x="3" y="69"/>
                    <a:pt x="0" y="103"/>
                    <a:pt x="6" y="131"/>
                  </a:cubicBezTo>
                  <a:cubicBezTo>
                    <a:pt x="23" y="207"/>
                    <a:pt x="96" y="249"/>
                    <a:pt x="166" y="276"/>
                  </a:cubicBezTo>
                  <a:cubicBezTo>
                    <a:pt x="288" y="322"/>
                    <a:pt x="424" y="342"/>
                    <a:pt x="560" y="322"/>
                  </a:cubicBezTo>
                  <a:cubicBezTo>
                    <a:pt x="642" y="309"/>
                    <a:pt x="723" y="282"/>
                    <a:pt x="798" y="240"/>
                  </a:cubicBezTo>
                  <a:cubicBezTo>
                    <a:pt x="840" y="216"/>
                    <a:pt x="992" y="126"/>
                    <a:pt x="983" y="67"/>
                  </a:cubicBezTo>
                  <a:cubicBezTo>
                    <a:pt x="975" y="8"/>
                    <a:pt x="861" y="55"/>
                    <a:pt x="830" y="71"/>
                  </a:cubicBezTo>
                  <a:cubicBezTo>
                    <a:pt x="745" y="112"/>
                    <a:pt x="667" y="141"/>
                    <a:pt x="576"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6"/>
            <p:cNvSpPr/>
            <p:nvPr/>
          </p:nvSpPr>
          <p:spPr bwMode="auto">
            <a:xfrm>
              <a:off x="6373960" y="4951843"/>
              <a:ext cx="1177977" cy="398024"/>
            </a:xfrm>
            <a:custGeom>
              <a:avLst/>
              <a:gdLst>
                <a:gd name="T0" fmla="*/ 0 w 762"/>
                <a:gd name="T1" fmla="*/ 50 h 257"/>
                <a:gd name="T2" fmla="*/ 762 w 762"/>
                <a:gd name="T3" fmla="*/ 0 h 257"/>
              </a:gdLst>
              <a:ahLst/>
              <a:cxnLst>
                <a:cxn ang="0">
                  <a:pos x="T0" y="T1"/>
                </a:cxn>
                <a:cxn ang="0">
                  <a:pos x="T2" y="T3"/>
                </a:cxn>
              </a:cxnLst>
              <a:rect l="0" t="0" r="r" b="b"/>
              <a:pathLst>
                <a:path w="762" h="257">
                  <a:moveTo>
                    <a:pt x="0" y="50"/>
                  </a:moveTo>
                  <a:cubicBezTo>
                    <a:pt x="0" y="50"/>
                    <a:pt x="437" y="257"/>
                    <a:pt x="762" y="0"/>
                  </a:cubicBezTo>
                </a:path>
              </a:pathLst>
            </a:custGeom>
            <a:noFill/>
            <a:ln w="22225"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0" name="Freeform 77"/>
            <p:cNvSpPr/>
            <p:nvPr/>
          </p:nvSpPr>
          <p:spPr bwMode="auto">
            <a:xfrm>
              <a:off x="10083488" y="3611437"/>
              <a:ext cx="626303" cy="608743"/>
            </a:xfrm>
            <a:custGeom>
              <a:avLst/>
              <a:gdLst>
                <a:gd name="T0" fmla="*/ 139 w 405"/>
                <a:gd name="T1" fmla="*/ 182 h 394"/>
                <a:gd name="T2" fmla="*/ 276 w 405"/>
                <a:gd name="T3" fmla="*/ 96 h 394"/>
                <a:gd name="T4" fmla="*/ 405 w 405"/>
                <a:gd name="T5" fmla="*/ 0 h 394"/>
                <a:gd name="T6" fmla="*/ 352 w 405"/>
                <a:gd name="T7" fmla="*/ 197 h 394"/>
                <a:gd name="T8" fmla="*/ 229 w 405"/>
                <a:gd name="T9" fmla="*/ 358 h 394"/>
                <a:gd name="T10" fmla="*/ 120 w 405"/>
                <a:gd name="T11" fmla="*/ 386 h 394"/>
                <a:gd name="T12" fmla="*/ 139 w 405"/>
                <a:gd name="T13" fmla="*/ 182 h 394"/>
              </a:gdLst>
              <a:ahLst/>
              <a:cxnLst>
                <a:cxn ang="0">
                  <a:pos x="T0" y="T1"/>
                </a:cxn>
                <a:cxn ang="0">
                  <a:pos x="T2" y="T3"/>
                </a:cxn>
                <a:cxn ang="0">
                  <a:pos x="T4" y="T5"/>
                </a:cxn>
                <a:cxn ang="0">
                  <a:pos x="T6" y="T7"/>
                </a:cxn>
                <a:cxn ang="0">
                  <a:pos x="T8" y="T9"/>
                </a:cxn>
                <a:cxn ang="0">
                  <a:pos x="T10" y="T11"/>
                </a:cxn>
                <a:cxn ang="0">
                  <a:pos x="T12" y="T13"/>
                </a:cxn>
              </a:cxnLst>
              <a:rect l="0" t="0" r="r" b="b"/>
              <a:pathLst>
                <a:path w="405" h="394">
                  <a:moveTo>
                    <a:pt x="139" y="182"/>
                  </a:moveTo>
                  <a:cubicBezTo>
                    <a:pt x="180" y="146"/>
                    <a:pt x="229" y="122"/>
                    <a:pt x="276" y="96"/>
                  </a:cubicBezTo>
                  <a:cubicBezTo>
                    <a:pt x="324" y="70"/>
                    <a:pt x="371" y="41"/>
                    <a:pt x="405" y="0"/>
                  </a:cubicBezTo>
                  <a:cubicBezTo>
                    <a:pt x="392" y="67"/>
                    <a:pt x="378" y="134"/>
                    <a:pt x="352" y="197"/>
                  </a:cubicBezTo>
                  <a:cubicBezTo>
                    <a:pt x="325" y="260"/>
                    <a:pt x="286" y="320"/>
                    <a:pt x="229" y="358"/>
                  </a:cubicBezTo>
                  <a:cubicBezTo>
                    <a:pt x="197" y="379"/>
                    <a:pt x="158" y="394"/>
                    <a:pt x="120" y="386"/>
                  </a:cubicBezTo>
                  <a:cubicBezTo>
                    <a:pt x="0" y="360"/>
                    <a:pt x="85" y="228"/>
                    <a:pt x="139" y="18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8"/>
            <p:cNvSpPr/>
            <p:nvPr/>
          </p:nvSpPr>
          <p:spPr bwMode="auto">
            <a:xfrm>
              <a:off x="10238600" y="3816303"/>
              <a:ext cx="326322" cy="348271"/>
            </a:xfrm>
            <a:custGeom>
              <a:avLst/>
              <a:gdLst>
                <a:gd name="T0" fmla="*/ 211 w 211"/>
                <a:gd name="T1" fmla="*/ 0 h 225"/>
                <a:gd name="T2" fmla="*/ 0 w 211"/>
                <a:gd name="T3" fmla="*/ 225 h 225"/>
              </a:gdLst>
              <a:ahLst/>
              <a:cxnLst>
                <a:cxn ang="0">
                  <a:pos x="T0" y="T1"/>
                </a:cxn>
                <a:cxn ang="0">
                  <a:pos x="T2" y="T3"/>
                </a:cxn>
              </a:cxnLst>
              <a:rect l="0" t="0" r="r" b="b"/>
              <a:pathLst>
                <a:path w="211" h="225">
                  <a:moveTo>
                    <a:pt x="211" y="0"/>
                  </a:moveTo>
                  <a:cubicBezTo>
                    <a:pt x="211" y="0"/>
                    <a:pt x="82" y="78"/>
                    <a:pt x="0" y="225"/>
                  </a:cubicBezTo>
                </a:path>
              </a:pathLst>
            </a:custGeom>
            <a:noFill/>
            <a:ln w="14288"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Freeform 79"/>
            <p:cNvSpPr/>
            <p:nvPr/>
          </p:nvSpPr>
          <p:spPr bwMode="auto">
            <a:xfrm>
              <a:off x="10156654" y="3892395"/>
              <a:ext cx="913115" cy="537041"/>
            </a:xfrm>
            <a:custGeom>
              <a:avLst/>
              <a:gdLst>
                <a:gd name="T0" fmla="*/ 223 w 590"/>
                <a:gd name="T1" fmla="*/ 102 h 347"/>
                <a:gd name="T2" fmla="*/ 409 w 590"/>
                <a:gd name="T3" fmla="*/ 59 h 347"/>
                <a:gd name="T4" fmla="*/ 590 w 590"/>
                <a:gd name="T5" fmla="*/ 0 h 347"/>
                <a:gd name="T6" fmla="*/ 455 w 590"/>
                <a:gd name="T7" fmla="*/ 201 h 347"/>
                <a:gd name="T8" fmla="*/ 257 w 590"/>
                <a:gd name="T9" fmla="*/ 334 h 347"/>
                <a:gd name="T10" fmla="*/ 125 w 590"/>
                <a:gd name="T11" fmla="*/ 324 h 347"/>
                <a:gd name="T12" fmla="*/ 223 w 590"/>
                <a:gd name="T13" fmla="*/ 102 h 347"/>
              </a:gdLst>
              <a:ahLst/>
              <a:cxnLst>
                <a:cxn ang="0">
                  <a:pos x="T0" y="T1"/>
                </a:cxn>
                <a:cxn ang="0">
                  <a:pos x="T2" y="T3"/>
                </a:cxn>
                <a:cxn ang="0">
                  <a:pos x="T4" y="T5"/>
                </a:cxn>
                <a:cxn ang="0">
                  <a:pos x="T6" y="T7"/>
                </a:cxn>
                <a:cxn ang="0">
                  <a:pos x="T8" y="T9"/>
                </a:cxn>
                <a:cxn ang="0">
                  <a:pos x="T10" y="T11"/>
                </a:cxn>
                <a:cxn ang="0">
                  <a:pos x="T12" y="T13"/>
                </a:cxn>
              </a:cxnLst>
              <a:rect l="0" t="0" r="r" b="b"/>
              <a:pathLst>
                <a:path w="590" h="347">
                  <a:moveTo>
                    <a:pt x="223" y="102"/>
                  </a:moveTo>
                  <a:cubicBezTo>
                    <a:pt x="283" y="79"/>
                    <a:pt x="347" y="70"/>
                    <a:pt x="409" y="59"/>
                  </a:cubicBezTo>
                  <a:cubicBezTo>
                    <a:pt x="472" y="48"/>
                    <a:pt x="536" y="34"/>
                    <a:pt x="590" y="0"/>
                  </a:cubicBezTo>
                  <a:cubicBezTo>
                    <a:pt x="550" y="70"/>
                    <a:pt x="509" y="140"/>
                    <a:pt x="455" y="201"/>
                  </a:cubicBezTo>
                  <a:cubicBezTo>
                    <a:pt x="402" y="261"/>
                    <a:pt x="335" y="312"/>
                    <a:pt x="257" y="334"/>
                  </a:cubicBezTo>
                  <a:cubicBezTo>
                    <a:pt x="213" y="345"/>
                    <a:pt x="164" y="347"/>
                    <a:pt x="125" y="324"/>
                  </a:cubicBezTo>
                  <a:cubicBezTo>
                    <a:pt x="0" y="249"/>
                    <a:pt x="145" y="134"/>
                    <a:pt x="223" y="102"/>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0"/>
            <p:cNvSpPr/>
            <p:nvPr/>
          </p:nvSpPr>
          <p:spPr bwMode="auto">
            <a:xfrm>
              <a:off x="10333717" y="4069457"/>
              <a:ext cx="496068" cy="264862"/>
            </a:xfrm>
            <a:custGeom>
              <a:avLst/>
              <a:gdLst>
                <a:gd name="T0" fmla="*/ 321 w 321"/>
                <a:gd name="T1" fmla="*/ 0 h 172"/>
                <a:gd name="T2" fmla="*/ 0 w 321"/>
                <a:gd name="T3" fmla="*/ 172 h 172"/>
              </a:gdLst>
              <a:ahLst/>
              <a:cxnLst>
                <a:cxn ang="0">
                  <a:pos x="T0" y="T1"/>
                </a:cxn>
                <a:cxn ang="0">
                  <a:pos x="T2" y="T3"/>
                </a:cxn>
              </a:cxnLst>
              <a:rect l="0" t="0" r="r" b="b"/>
              <a:pathLst>
                <a:path w="321" h="172">
                  <a:moveTo>
                    <a:pt x="321" y="0"/>
                  </a:moveTo>
                  <a:cubicBezTo>
                    <a:pt x="321" y="0"/>
                    <a:pt x="148" y="38"/>
                    <a:pt x="0" y="172"/>
                  </a:cubicBezTo>
                </a:path>
              </a:pathLst>
            </a:custGeom>
            <a:noFill/>
            <a:ln w="15875"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4" name="Freeform 81"/>
            <p:cNvSpPr/>
            <p:nvPr/>
          </p:nvSpPr>
          <p:spPr bwMode="auto">
            <a:xfrm>
              <a:off x="9685463" y="5323527"/>
              <a:ext cx="1055058" cy="523870"/>
            </a:xfrm>
            <a:custGeom>
              <a:avLst/>
              <a:gdLst>
                <a:gd name="T0" fmla="*/ 301 w 682"/>
                <a:gd name="T1" fmla="*/ 64 h 339"/>
                <a:gd name="T2" fmla="*/ 487 w 682"/>
                <a:gd name="T3" fmla="*/ 181 h 339"/>
                <a:gd name="T4" fmla="*/ 682 w 682"/>
                <a:gd name="T5" fmla="*/ 282 h 339"/>
                <a:gd name="T6" fmla="*/ 408 w 682"/>
                <a:gd name="T7" fmla="*/ 333 h 339"/>
                <a:gd name="T8" fmla="*/ 139 w 682"/>
                <a:gd name="T9" fmla="*/ 278 h 339"/>
                <a:gd name="T10" fmla="*/ 40 w 682"/>
                <a:gd name="T11" fmla="*/ 162 h 339"/>
                <a:gd name="T12" fmla="*/ 301 w 682"/>
                <a:gd name="T13" fmla="*/ 64 h 339"/>
              </a:gdLst>
              <a:ahLst/>
              <a:cxnLst>
                <a:cxn ang="0">
                  <a:pos x="T0" y="T1"/>
                </a:cxn>
                <a:cxn ang="0">
                  <a:pos x="T2" y="T3"/>
                </a:cxn>
                <a:cxn ang="0">
                  <a:pos x="T4" y="T5"/>
                </a:cxn>
                <a:cxn ang="0">
                  <a:pos x="T6" y="T7"/>
                </a:cxn>
                <a:cxn ang="0">
                  <a:pos x="T8" y="T9"/>
                </a:cxn>
                <a:cxn ang="0">
                  <a:pos x="T10" y="T11"/>
                </a:cxn>
                <a:cxn ang="0">
                  <a:pos x="T12" y="T13"/>
                </a:cxn>
              </a:cxnLst>
              <a:rect l="0" t="0" r="r" b="b"/>
              <a:pathLst>
                <a:path w="682" h="339">
                  <a:moveTo>
                    <a:pt x="301" y="64"/>
                  </a:moveTo>
                  <a:cubicBezTo>
                    <a:pt x="368" y="93"/>
                    <a:pt x="427" y="139"/>
                    <a:pt x="487" y="181"/>
                  </a:cubicBezTo>
                  <a:cubicBezTo>
                    <a:pt x="547" y="224"/>
                    <a:pt x="610" y="264"/>
                    <a:pt x="682" y="282"/>
                  </a:cubicBezTo>
                  <a:cubicBezTo>
                    <a:pt x="592" y="305"/>
                    <a:pt x="501" y="328"/>
                    <a:pt x="408" y="333"/>
                  </a:cubicBezTo>
                  <a:cubicBezTo>
                    <a:pt x="315" y="339"/>
                    <a:pt x="219" y="325"/>
                    <a:pt x="139" y="278"/>
                  </a:cubicBezTo>
                  <a:cubicBezTo>
                    <a:pt x="94" y="252"/>
                    <a:pt x="52" y="213"/>
                    <a:pt x="40" y="162"/>
                  </a:cubicBezTo>
                  <a:cubicBezTo>
                    <a:pt x="0" y="0"/>
                    <a:pt x="212" y="25"/>
                    <a:pt x="301" y="64"/>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2"/>
            <p:cNvSpPr/>
            <p:nvPr/>
          </p:nvSpPr>
          <p:spPr bwMode="auto">
            <a:xfrm>
              <a:off x="9821553" y="4470408"/>
              <a:ext cx="1297970" cy="1017011"/>
            </a:xfrm>
            <a:custGeom>
              <a:avLst/>
              <a:gdLst>
                <a:gd name="T0" fmla="*/ 0 w 839"/>
                <a:gd name="T1" fmla="*/ 657 h 657"/>
                <a:gd name="T2" fmla="*/ 839 w 839"/>
                <a:gd name="T3" fmla="*/ 0 h 657"/>
              </a:gdLst>
              <a:ahLst/>
              <a:cxnLst>
                <a:cxn ang="0">
                  <a:pos x="T0" y="T1"/>
                </a:cxn>
                <a:cxn ang="0">
                  <a:pos x="T2" y="T3"/>
                </a:cxn>
              </a:cxnLst>
              <a:rect l="0" t="0" r="r" b="b"/>
              <a:pathLst>
                <a:path w="839" h="657">
                  <a:moveTo>
                    <a:pt x="0" y="657"/>
                  </a:moveTo>
                  <a:cubicBezTo>
                    <a:pt x="0" y="657"/>
                    <a:pt x="508" y="424"/>
                    <a:pt x="839" y="0"/>
                  </a:cubicBezTo>
                </a:path>
              </a:pathLst>
            </a:custGeom>
            <a:noFill/>
            <a:ln w="15875"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Freeform 83"/>
            <p:cNvSpPr/>
            <p:nvPr/>
          </p:nvSpPr>
          <p:spPr bwMode="auto">
            <a:xfrm>
              <a:off x="11069768" y="4067994"/>
              <a:ext cx="364368" cy="460948"/>
            </a:xfrm>
            <a:custGeom>
              <a:avLst/>
              <a:gdLst>
                <a:gd name="T0" fmla="*/ 0 w 236"/>
                <a:gd name="T1" fmla="*/ 298 h 298"/>
                <a:gd name="T2" fmla="*/ 236 w 236"/>
                <a:gd name="T3" fmla="*/ 0 h 298"/>
                <a:gd name="T4" fmla="*/ 0 w 236"/>
                <a:gd name="T5" fmla="*/ 298 h 298"/>
              </a:gdLst>
              <a:ahLst/>
              <a:cxnLst>
                <a:cxn ang="0">
                  <a:pos x="T0" y="T1"/>
                </a:cxn>
                <a:cxn ang="0">
                  <a:pos x="T2" y="T3"/>
                </a:cxn>
                <a:cxn ang="0">
                  <a:pos x="T4" y="T5"/>
                </a:cxn>
              </a:cxnLst>
              <a:rect l="0" t="0" r="r" b="b"/>
              <a:pathLst>
                <a:path w="236" h="298">
                  <a:moveTo>
                    <a:pt x="0" y="298"/>
                  </a:moveTo>
                  <a:cubicBezTo>
                    <a:pt x="0" y="298"/>
                    <a:pt x="181" y="225"/>
                    <a:pt x="236" y="0"/>
                  </a:cubicBezTo>
                  <a:cubicBezTo>
                    <a:pt x="236" y="0"/>
                    <a:pt x="54" y="88"/>
                    <a:pt x="0" y="298"/>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4"/>
            <p:cNvSpPr/>
            <p:nvPr/>
          </p:nvSpPr>
          <p:spPr bwMode="auto">
            <a:xfrm>
              <a:off x="11069768" y="4067994"/>
              <a:ext cx="364368" cy="460948"/>
            </a:xfrm>
            <a:custGeom>
              <a:avLst/>
              <a:gdLst>
                <a:gd name="T0" fmla="*/ 236 w 236"/>
                <a:gd name="T1" fmla="*/ 0 h 298"/>
                <a:gd name="T2" fmla="*/ 0 w 236"/>
                <a:gd name="T3" fmla="*/ 298 h 298"/>
                <a:gd name="T4" fmla="*/ 236 w 236"/>
                <a:gd name="T5" fmla="*/ 0 h 298"/>
              </a:gdLst>
              <a:ahLst/>
              <a:cxnLst>
                <a:cxn ang="0">
                  <a:pos x="T0" y="T1"/>
                </a:cxn>
                <a:cxn ang="0">
                  <a:pos x="T2" y="T3"/>
                </a:cxn>
                <a:cxn ang="0">
                  <a:pos x="T4" y="T5"/>
                </a:cxn>
              </a:cxnLst>
              <a:rect l="0" t="0" r="r" b="b"/>
              <a:pathLst>
                <a:path w="236" h="298">
                  <a:moveTo>
                    <a:pt x="236" y="0"/>
                  </a:moveTo>
                  <a:cubicBezTo>
                    <a:pt x="236" y="0"/>
                    <a:pt x="119" y="157"/>
                    <a:pt x="0" y="298"/>
                  </a:cubicBezTo>
                  <a:cubicBezTo>
                    <a:pt x="54" y="88"/>
                    <a:pt x="236" y="0"/>
                    <a:pt x="236"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5"/>
            <p:cNvSpPr/>
            <p:nvPr/>
          </p:nvSpPr>
          <p:spPr bwMode="auto">
            <a:xfrm>
              <a:off x="10821003" y="4211400"/>
              <a:ext cx="254619" cy="554601"/>
            </a:xfrm>
            <a:custGeom>
              <a:avLst/>
              <a:gdLst>
                <a:gd name="T0" fmla="*/ 18 w 165"/>
                <a:gd name="T1" fmla="*/ 359 h 359"/>
                <a:gd name="T2" fmla="*/ 143 w 165"/>
                <a:gd name="T3" fmla="*/ 0 h 359"/>
                <a:gd name="T4" fmla="*/ 18 w 165"/>
                <a:gd name="T5" fmla="*/ 359 h 359"/>
              </a:gdLst>
              <a:ahLst/>
              <a:cxnLst>
                <a:cxn ang="0">
                  <a:pos x="T0" y="T1"/>
                </a:cxn>
                <a:cxn ang="0">
                  <a:pos x="T2" y="T3"/>
                </a:cxn>
                <a:cxn ang="0">
                  <a:pos x="T4" y="T5"/>
                </a:cxn>
              </a:cxnLst>
              <a:rect l="0" t="0" r="r" b="b"/>
              <a:pathLst>
                <a:path w="165" h="359">
                  <a:moveTo>
                    <a:pt x="18" y="359"/>
                  </a:moveTo>
                  <a:cubicBezTo>
                    <a:pt x="18" y="359"/>
                    <a:pt x="165" y="231"/>
                    <a:pt x="143" y="0"/>
                  </a:cubicBezTo>
                  <a:cubicBezTo>
                    <a:pt x="143" y="0"/>
                    <a:pt x="0" y="143"/>
                    <a:pt x="18" y="359"/>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6"/>
            <p:cNvSpPr/>
            <p:nvPr/>
          </p:nvSpPr>
          <p:spPr bwMode="auto">
            <a:xfrm>
              <a:off x="10821003" y="4211400"/>
              <a:ext cx="220963" cy="554601"/>
            </a:xfrm>
            <a:custGeom>
              <a:avLst/>
              <a:gdLst>
                <a:gd name="T0" fmla="*/ 143 w 143"/>
                <a:gd name="T1" fmla="*/ 0 h 359"/>
                <a:gd name="T2" fmla="*/ 18 w 143"/>
                <a:gd name="T3" fmla="*/ 359 h 359"/>
                <a:gd name="T4" fmla="*/ 143 w 143"/>
                <a:gd name="T5" fmla="*/ 0 h 359"/>
              </a:gdLst>
              <a:ahLst/>
              <a:cxnLst>
                <a:cxn ang="0">
                  <a:pos x="T0" y="T1"/>
                </a:cxn>
                <a:cxn ang="0">
                  <a:pos x="T2" y="T3"/>
                </a:cxn>
                <a:cxn ang="0">
                  <a:pos x="T4" y="T5"/>
                </a:cxn>
              </a:cxnLst>
              <a:rect l="0" t="0" r="r" b="b"/>
              <a:pathLst>
                <a:path w="143" h="359">
                  <a:moveTo>
                    <a:pt x="143" y="0"/>
                  </a:moveTo>
                  <a:cubicBezTo>
                    <a:pt x="143" y="0"/>
                    <a:pt x="84" y="186"/>
                    <a:pt x="18" y="359"/>
                  </a:cubicBezTo>
                  <a:cubicBezTo>
                    <a:pt x="0" y="143"/>
                    <a:pt x="143" y="0"/>
                    <a:pt x="143"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7"/>
            <p:cNvSpPr/>
            <p:nvPr/>
          </p:nvSpPr>
          <p:spPr bwMode="auto">
            <a:xfrm>
              <a:off x="10864903" y="4524552"/>
              <a:ext cx="557527" cy="256082"/>
            </a:xfrm>
            <a:custGeom>
              <a:avLst/>
              <a:gdLst>
                <a:gd name="T0" fmla="*/ 0 w 360"/>
                <a:gd name="T1" fmla="*/ 145 h 165"/>
                <a:gd name="T2" fmla="*/ 360 w 360"/>
                <a:gd name="T3" fmla="*/ 23 h 165"/>
                <a:gd name="T4" fmla="*/ 0 w 360"/>
                <a:gd name="T5" fmla="*/ 145 h 165"/>
              </a:gdLst>
              <a:ahLst/>
              <a:cxnLst>
                <a:cxn ang="0">
                  <a:pos x="T0" y="T1"/>
                </a:cxn>
                <a:cxn ang="0">
                  <a:pos x="T2" y="T3"/>
                </a:cxn>
                <a:cxn ang="0">
                  <a:pos x="T4" y="T5"/>
                </a:cxn>
              </a:cxnLst>
              <a:rect l="0" t="0" r="r" b="b"/>
              <a:pathLst>
                <a:path w="360" h="165">
                  <a:moveTo>
                    <a:pt x="0" y="145"/>
                  </a:moveTo>
                  <a:cubicBezTo>
                    <a:pt x="0" y="145"/>
                    <a:pt x="129" y="0"/>
                    <a:pt x="360" y="23"/>
                  </a:cubicBezTo>
                  <a:cubicBezTo>
                    <a:pt x="360" y="23"/>
                    <a:pt x="216" y="165"/>
                    <a:pt x="0" y="145"/>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8"/>
            <p:cNvSpPr/>
            <p:nvPr/>
          </p:nvSpPr>
          <p:spPr bwMode="auto">
            <a:xfrm>
              <a:off x="10864903" y="4561134"/>
              <a:ext cx="557527" cy="219499"/>
            </a:xfrm>
            <a:custGeom>
              <a:avLst/>
              <a:gdLst>
                <a:gd name="T0" fmla="*/ 360 w 360"/>
                <a:gd name="T1" fmla="*/ 0 h 142"/>
                <a:gd name="T2" fmla="*/ 0 w 360"/>
                <a:gd name="T3" fmla="*/ 122 h 142"/>
                <a:gd name="T4" fmla="*/ 360 w 360"/>
                <a:gd name="T5" fmla="*/ 0 h 142"/>
              </a:gdLst>
              <a:ahLst/>
              <a:cxnLst>
                <a:cxn ang="0">
                  <a:pos x="T0" y="T1"/>
                </a:cxn>
                <a:cxn ang="0">
                  <a:pos x="T2" y="T3"/>
                </a:cxn>
                <a:cxn ang="0">
                  <a:pos x="T4" y="T5"/>
                </a:cxn>
              </a:cxnLst>
              <a:rect l="0" t="0" r="r" b="b"/>
              <a:pathLst>
                <a:path w="360" h="142">
                  <a:moveTo>
                    <a:pt x="360" y="0"/>
                  </a:moveTo>
                  <a:cubicBezTo>
                    <a:pt x="360" y="0"/>
                    <a:pt x="173" y="58"/>
                    <a:pt x="0" y="122"/>
                  </a:cubicBezTo>
                  <a:cubicBezTo>
                    <a:pt x="216" y="142"/>
                    <a:pt x="360" y="0"/>
                    <a:pt x="360"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9"/>
            <p:cNvSpPr/>
            <p:nvPr/>
          </p:nvSpPr>
          <p:spPr bwMode="auto">
            <a:xfrm>
              <a:off x="10547362" y="4407486"/>
              <a:ext cx="266325" cy="573623"/>
            </a:xfrm>
            <a:custGeom>
              <a:avLst/>
              <a:gdLst>
                <a:gd name="T0" fmla="*/ 41 w 173"/>
                <a:gd name="T1" fmla="*/ 371 h 371"/>
                <a:gd name="T2" fmla="*/ 126 w 173"/>
                <a:gd name="T3" fmla="*/ 0 h 371"/>
                <a:gd name="T4" fmla="*/ 41 w 173"/>
                <a:gd name="T5" fmla="*/ 371 h 371"/>
              </a:gdLst>
              <a:ahLst/>
              <a:cxnLst>
                <a:cxn ang="0">
                  <a:pos x="T0" y="T1"/>
                </a:cxn>
                <a:cxn ang="0">
                  <a:pos x="T2" y="T3"/>
                </a:cxn>
                <a:cxn ang="0">
                  <a:pos x="T4" y="T5"/>
                </a:cxn>
              </a:cxnLst>
              <a:rect l="0" t="0" r="r" b="b"/>
              <a:pathLst>
                <a:path w="173" h="371">
                  <a:moveTo>
                    <a:pt x="41" y="371"/>
                  </a:moveTo>
                  <a:cubicBezTo>
                    <a:pt x="41" y="371"/>
                    <a:pt x="173" y="228"/>
                    <a:pt x="126" y="0"/>
                  </a:cubicBezTo>
                  <a:cubicBezTo>
                    <a:pt x="126" y="0"/>
                    <a:pt x="0" y="158"/>
                    <a:pt x="41" y="371"/>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90"/>
            <p:cNvSpPr/>
            <p:nvPr/>
          </p:nvSpPr>
          <p:spPr bwMode="auto">
            <a:xfrm>
              <a:off x="10547362" y="4407486"/>
              <a:ext cx="194623" cy="573623"/>
            </a:xfrm>
            <a:custGeom>
              <a:avLst/>
              <a:gdLst>
                <a:gd name="T0" fmla="*/ 126 w 126"/>
                <a:gd name="T1" fmla="*/ 0 h 371"/>
                <a:gd name="T2" fmla="*/ 41 w 126"/>
                <a:gd name="T3" fmla="*/ 371 h 371"/>
                <a:gd name="T4" fmla="*/ 126 w 126"/>
                <a:gd name="T5" fmla="*/ 0 h 371"/>
              </a:gdLst>
              <a:ahLst/>
              <a:cxnLst>
                <a:cxn ang="0">
                  <a:pos x="T0" y="T1"/>
                </a:cxn>
                <a:cxn ang="0">
                  <a:pos x="T2" y="T3"/>
                </a:cxn>
                <a:cxn ang="0">
                  <a:pos x="T4" y="T5"/>
                </a:cxn>
              </a:cxnLst>
              <a:rect l="0" t="0" r="r" b="b"/>
              <a:pathLst>
                <a:path w="126" h="371">
                  <a:moveTo>
                    <a:pt x="126" y="0"/>
                  </a:moveTo>
                  <a:cubicBezTo>
                    <a:pt x="126" y="0"/>
                    <a:pt x="88" y="192"/>
                    <a:pt x="41" y="371"/>
                  </a:cubicBezTo>
                  <a:cubicBezTo>
                    <a:pt x="0" y="158"/>
                    <a:pt x="126" y="0"/>
                    <a:pt x="126"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1"/>
            <p:cNvSpPr/>
            <p:nvPr/>
          </p:nvSpPr>
          <p:spPr bwMode="auto">
            <a:xfrm>
              <a:off x="10641015" y="4766000"/>
              <a:ext cx="579477" cy="272178"/>
            </a:xfrm>
            <a:custGeom>
              <a:avLst/>
              <a:gdLst>
                <a:gd name="T0" fmla="*/ 0 w 375"/>
                <a:gd name="T1" fmla="*/ 124 h 176"/>
                <a:gd name="T2" fmla="*/ 375 w 375"/>
                <a:gd name="T3" fmla="*/ 57 h 176"/>
                <a:gd name="T4" fmla="*/ 0 w 375"/>
                <a:gd name="T5" fmla="*/ 124 h 176"/>
              </a:gdLst>
              <a:ahLst/>
              <a:cxnLst>
                <a:cxn ang="0">
                  <a:pos x="T0" y="T1"/>
                </a:cxn>
                <a:cxn ang="0">
                  <a:pos x="T2" y="T3"/>
                </a:cxn>
                <a:cxn ang="0">
                  <a:pos x="T4" y="T5"/>
                </a:cxn>
              </a:cxnLst>
              <a:rect l="0" t="0" r="r" b="b"/>
              <a:pathLst>
                <a:path w="375" h="176">
                  <a:moveTo>
                    <a:pt x="0" y="124"/>
                  </a:moveTo>
                  <a:cubicBezTo>
                    <a:pt x="0" y="124"/>
                    <a:pt x="150" y="0"/>
                    <a:pt x="375" y="57"/>
                  </a:cubicBezTo>
                  <a:cubicBezTo>
                    <a:pt x="375" y="57"/>
                    <a:pt x="211" y="176"/>
                    <a:pt x="0" y="124"/>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2"/>
            <p:cNvSpPr/>
            <p:nvPr/>
          </p:nvSpPr>
          <p:spPr bwMode="auto">
            <a:xfrm>
              <a:off x="10641015" y="4855263"/>
              <a:ext cx="579477" cy="182916"/>
            </a:xfrm>
            <a:custGeom>
              <a:avLst/>
              <a:gdLst>
                <a:gd name="T0" fmla="*/ 375 w 375"/>
                <a:gd name="T1" fmla="*/ 0 h 119"/>
                <a:gd name="T2" fmla="*/ 0 w 375"/>
                <a:gd name="T3" fmla="*/ 67 h 119"/>
                <a:gd name="T4" fmla="*/ 375 w 375"/>
                <a:gd name="T5" fmla="*/ 0 h 119"/>
              </a:gdLst>
              <a:ahLst/>
              <a:cxnLst>
                <a:cxn ang="0">
                  <a:pos x="T0" y="T1"/>
                </a:cxn>
                <a:cxn ang="0">
                  <a:pos x="T2" y="T3"/>
                </a:cxn>
                <a:cxn ang="0">
                  <a:pos x="T4" y="T5"/>
                </a:cxn>
              </a:cxnLst>
              <a:rect l="0" t="0" r="r" b="b"/>
              <a:pathLst>
                <a:path w="375" h="119">
                  <a:moveTo>
                    <a:pt x="375" y="0"/>
                  </a:moveTo>
                  <a:cubicBezTo>
                    <a:pt x="375" y="0"/>
                    <a:pt x="181" y="29"/>
                    <a:pt x="0" y="67"/>
                  </a:cubicBezTo>
                  <a:cubicBezTo>
                    <a:pt x="211" y="119"/>
                    <a:pt x="375" y="0"/>
                    <a:pt x="375"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3"/>
            <p:cNvSpPr/>
            <p:nvPr/>
          </p:nvSpPr>
          <p:spPr bwMode="auto">
            <a:xfrm>
              <a:off x="10282500" y="4609425"/>
              <a:ext cx="267789" cy="572160"/>
            </a:xfrm>
            <a:custGeom>
              <a:avLst/>
              <a:gdLst>
                <a:gd name="T0" fmla="*/ 41 w 173"/>
                <a:gd name="T1" fmla="*/ 370 h 370"/>
                <a:gd name="T2" fmla="*/ 126 w 173"/>
                <a:gd name="T3" fmla="*/ 0 h 370"/>
                <a:gd name="T4" fmla="*/ 41 w 173"/>
                <a:gd name="T5" fmla="*/ 370 h 370"/>
              </a:gdLst>
              <a:ahLst/>
              <a:cxnLst>
                <a:cxn ang="0">
                  <a:pos x="T0" y="T1"/>
                </a:cxn>
                <a:cxn ang="0">
                  <a:pos x="T2" y="T3"/>
                </a:cxn>
                <a:cxn ang="0">
                  <a:pos x="T4" y="T5"/>
                </a:cxn>
              </a:cxnLst>
              <a:rect l="0" t="0" r="r" b="b"/>
              <a:pathLst>
                <a:path w="173" h="370">
                  <a:moveTo>
                    <a:pt x="41" y="370"/>
                  </a:moveTo>
                  <a:cubicBezTo>
                    <a:pt x="41" y="370"/>
                    <a:pt x="173" y="227"/>
                    <a:pt x="126" y="0"/>
                  </a:cubicBezTo>
                  <a:cubicBezTo>
                    <a:pt x="126" y="0"/>
                    <a:pt x="0" y="157"/>
                    <a:pt x="41" y="370"/>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4"/>
            <p:cNvSpPr/>
            <p:nvPr/>
          </p:nvSpPr>
          <p:spPr bwMode="auto">
            <a:xfrm>
              <a:off x="10282500" y="4609425"/>
              <a:ext cx="194623" cy="572160"/>
            </a:xfrm>
            <a:custGeom>
              <a:avLst/>
              <a:gdLst>
                <a:gd name="T0" fmla="*/ 126 w 126"/>
                <a:gd name="T1" fmla="*/ 0 h 370"/>
                <a:gd name="T2" fmla="*/ 41 w 126"/>
                <a:gd name="T3" fmla="*/ 370 h 370"/>
                <a:gd name="T4" fmla="*/ 126 w 126"/>
                <a:gd name="T5" fmla="*/ 0 h 370"/>
              </a:gdLst>
              <a:ahLst/>
              <a:cxnLst>
                <a:cxn ang="0">
                  <a:pos x="T0" y="T1"/>
                </a:cxn>
                <a:cxn ang="0">
                  <a:pos x="T2" y="T3"/>
                </a:cxn>
                <a:cxn ang="0">
                  <a:pos x="T4" y="T5"/>
                </a:cxn>
              </a:cxnLst>
              <a:rect l="0" t="0" r="r" b="b"/>
              <a:pathLst>
                <a:path w="126" h="370">
                  <a:moveTo>
                    <a:pt x="126" y="0"/>
                  </a:moveTo>
                  <a:cubicBezTo>
                    <a:pt x="126" y="0"/>
                    <a:pt x="88" y="191"/>
                    <a:pt x="41" y="370"/>
                  </a:cubicBezTo>
                  <a:cubicBezTo>
                    <a:pt x="0" y="157"/>
                    <a:pt x="126" y="0"/>
                    <a:pt x="126"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95"/>
            <p:cNvSpPr/>
            <p:nvPr/>
          </p:nvSpPr>
          <p:spPr bwMode="auto">
            <a:xfrm>
              <a:off x="10376153" y="4994279"/>
              <a:ext cx="588257" cy="280958"/>
            </a:xfrm>
            <a:custGeom>
              <a:avLst/>
              <a:gdLst>
                <a:gd name="T0" fmla="*/ 0 w 380"/>
                <a:gd name="T1" fmla="*/ 106 h 182"/>
                <a:gd name="T2" fmla="*/ 380 w 380"/>
                <a:gd name="T3" fmla="*/ 84 h 182"/>
                <a:gd name="T4" fmla="*/ 0 w 380"/>
                <a:gd name="T5" fmla="*/ 106 h 182"/>
              </a:gdLst>
              <a:ahLst/>
              <a:cxnLst>
                <a:cxn ang="0">
                  <a:pos x="T0" y="T1"/>
                </a:cxn>
                <a:cxn ang="0">
                  <a:pos x="T2" y="T3"/>
                </a:cxn>
                <a:cxn ang="0">
                  <a:pos x="T4" y="T5"/>
                </a:cxn>
              </a:cxnLst>
              <a:rect l="0" t="0" r="r" b="b"/>
              <a:pathLst>
                <a:path w="380" h="182">
                  <a:moveTo>
                    <a:pt x="0" y="106"/>
                  </a:moveTo>
                  <a:cubicBezTo>
                    <a:pt x="0" y="106"/>
                    <a:pt x="164" y="0"/>
                    <a:pt x="380" y="84"/>
                  </a:cubicBezTo>
                  <a:cubicBezTo>
                    <a:pt x="380" y="84"/>
                    <a:pt x="204" y="182"/>
                    <a:pt x="0" y="106"/>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6"/>
            <p:cNvSpPr/>
            <p:nvPr/>
          </p:nvSpPr>
          <p:spPr bwMode="auto">
            <a:xfrm>
              <a:off x="10376153" y="5123051"/>
              <a:ext cx="588257" cy="152186"/>
            </a:xfrm>
            <a:custGeom>
              <a:avLst/>
              <a:gdLst>
                <a:gd name="T0" fmla="*/ 380 w 380"/>
                <a:gd name="T1" fmla="*/ 0 h 98"/>
                <a:gd name="T2" fmla="*/ 0 w 380"/>
                <a:gd name="T3" fmla="*/ 22 h 98"/>
                <a:gd name="T4" fmla="*/ 380 w 380"/>
                <a:gd name="T5" fmla="*/ 0 h 98"/>
              </a:gdLst>
              <a:ahLst/>
              <a:cxnLst>
                <a:cxn ang="0">
                  <a:pos x="T0" y="T1"/>
                </a:cxn>
                <a:cxn ang="0">
                  <a:pos x="T2" y="T3"/>
                </a:cxn>
                <a:cxn ang="0">
                  <a:pos x="T4" y="T5"/>
                </a:cxn>
              </a:cxnLst>
              <a:rect l="0" t="0" r="r" b="b"/>
              <a:pathLst>
                <a:path w="380" h="98">
                  <a:moveTo>
                    <a:pt x="380" y="0"/>
                  </a:moveTo>
                  <a:cubicBezTo>
                    <a:pt x="380" y="0"/>
                    <a:pt x="185" y="6"/>
                    <a:pt x="0" y="22"/>
                  </a:cubicBezTo>
                  <a:cubicBezTo>
                    <a:pt x="204" y="98"/>
                    <a:pt x="380" y="0"/>
                    <a:pt x="380"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8"/>
            <p:cNvSpPr/>
            <p:nvPr/>
          </p:nvSpPr>
          <p:spPr bwMode="auto">
            <a:xfrm>
              <a:off x="6419322" y="3688993"/>
              <a:ext cx="879459" cy="845802"/>
            </a:xfrm>
            <a:custGeom>
              <a:avLst/>
              <a:gdLst>
                <a:gd name="T0" fmla="*/ 569 w 569"/>
                <a:gd name="T1" fmla="*/ 547 h 547"/>
                <a:gd name="T2" fmla="*/ 0 w 569"/>
                <a:gd name="T3" fmla="*/ 0 h 547"/>
              </a:gdLst>
              <a:ahLst/>
              <a:cxnLst>
                <a:cxn ang="0">
                  <a:pos x="T0" y="T1"/>
                </a:cxn>
                <a:cxn ang="0">
                  <a:pos x="T2" y="T3"/>
                </a:cxn>
              </a:cxnLst>
              <a:rect l="0" t="0" r="r" b="b"/>
              <a:pathLst>
                <a:path w="569" h="547">
                  <a:moveTo>
                    <a:pt x="569" y="547"/>
                  </a:moveTo>
                  <a:cubicBezTo>
                    <a:pt x="435" y="450"/>
                    <a:pt x="130" y="217"/>
                    <a:pt x="0" y="0"/>
                  </a:cubicBezTo>
                </a:path>
              </a:pathLst>
            </a:custGeom>
            <a:noFill/>
            <a:ln w="11113"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99"/>
            <p:cNvSpPr/>
            <p:nvPr/>
          </p:nvSpPr>
          <p:spPr bwMode="auto">
            <a:xfrm>
              <a:off x="6311036" y="3541197"/>
              <a:ext cx="159503" cy="228279"/>
            </a:xfrm>
            <a:custGeom>
              <a:avLst/>
              <a:gdLst>
                <a:gd name="T0" fmla="*/ 103 w 103"/>
                <a:gd name="T1" fmla="*/ 147 h 147"/>
                <a:gd name="T2" fmla="*/ 36 w 103"/>
                <a:gd name="T3" fmla="*/ 24 h 147"/>
                <a:gd name="T4" fmla="*/ 103 w 103"/>
                <a:gd name="T5" fmla="*/ 147 h 147"/>
              </a:gdLst>
              <a:ahLst/>
              <a:cxnLst>
                <a:cxn ang="0">
                  <a:pos x="T0" y="T1"/>
                </a:cxn>
                <a:cxn ang="0">
                  <a:pos x="T2" y="T3"/>
                </a:cxn>
                <a:cxn ang="0">
                  <a:pos x="T4" y="T5"/>
                </a:cxn>
              </a:cxnLst>
              <a:rect l="0" t="0" r="r" b="b"/>
              <a:pathLst>
                <a:path w="103" h="147">
                  <a:moveTo>
                    <a:pt x="103" y="147"/>
                  </a:moveTo>
                  <a:cubicBezTo>
                    <a:pt x="103" y="147"/>
                    <a:pt x="0" y="47"/>
                    <a:pt x="36" y="24"/>
                  </a:cubicBezTo>
                  <a:cubicBezTo>
                    <a:pt x="71" y="0"/>
                    <a:pt x="103" y="147"/>
                    <a:pt x="103" y="147"/>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0"/>
            <p:cNvSpPr/>
            <p:nvPr/>
          </p:nvSpPr>
          <p:spPr bwMode="auto">
            <a:xfrm>
              <a:off x="6445662" y="3615827"/>
              <a:ext cx="131699" cy="225352"/>
            </a:xfrm>
            <a:custGeom>
              <a:avLst/>
              <a:gdLst>
                <a:gd name="T0" fmla="*/ 48 w 85"/>
                <a:gd name="T1" fmla="*/ 146 h 146"/>
                <a:gd name="T2" fmla="*/ 42 w 85"/>
                <a:gd name="T3" fmla="*/ 5 h 146"/>
                <a:gd name="T4" fmla="*/ 48 w 85"/>
                <a:gd name="T5" fmla="*/ 146 h 146"/>
              </a:gdLst>
              <a:ahLst/>
              <a:cxnLst>
                <a:cxn ang="0">
                  <a:pos x="T0" y="T1"/>
                </a:cxn>
                <a:cxn ang="0">
                  <a:pos x="T2" y="T3"/>
                </a:cxn>
                <a:cxn ang="0">
                  <a:pos x="T4" y="T5"/>
                </a:cxn>
              </a:cxnLst>
              <a:rect l="0" t="0" r="r" b="b"/>
              <a:pathLst>
                <a:path w="85" h="146">
                  <a:moveTo>
                    <a:pt x="48" y="146"/>
                  </a:moveTo>
                  <a:cubicBezTo>
                    <a:pt x="48" y="146"/>
                    <a:pt x="0" y="10"/>
                    <a:pt x="42" y="5"/>
                  </a:cubicBezTo>
                  <a:cubicBezTo>
                    <a:pt x="85" y="0"/>
                    <a:pt x="48" y="146"/>
                    <a:pt x="48" y="146"/>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1"/>
            <p:cNvSpPr/>
            <p:nvPr/>
          </p:nvSpPr>
          <p:spPr bwMode="auto">
            <a:xfrm>
              <a:off x="6531999" y="3696310"/>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2"/>
            <p:cNvSpPr/>
            <p:nvPr/>
          </p:nvSpPr>
          <p:spPr bwMode="auto">
            <a:xfrm>
              <a:off x="6615408" y="3785572"/>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3"/>
            <p:cNvSpPr/>
            <p:nvPr/>
          </p:nvSpPr>
          <p:spPr bwMode="auto">
            <a:xfrm>
              <a:off x="6697354" y="3866056"/>
              <a:ext cx="133163" cy="218036"/>
            </a:xfrm>
            <a:custGeom>
              <a:avLst/>
              <a:gdLst>
                <a:gd name="T0" fmla="*/ 35 w 86"/>
                <a:gd name="T1" fmla="*/ 141 h 141"/>
                <a:gd name="T2" fmla="*/ 43 w 86"/>
                <a:gd name="T3" fmla="*/ 1 h 141"/>
                <a:gd name="T4" fmla="*/ 35 w 86"/>
                <a:gd name="T5" fmla="*/ 141 h 141"/>
              </a:gdLst>
              <a:ahLst/>
              <a:cxnLst>
                <a:cxn ang="0">
                  <a:pos x="T0" y="T1"/>
                </a:cxn>
                <a:cxn ang="0">
                  <a:pos x="T2" y="T3"/>
                </a:cxn>
                <a:cxn ang="0">
                  <a:pos x="T4" y="T5"/>
                </a:cxn>
              </a:cxnLst>
              <a:rect l="0" t="0" r="r" b="b"/>
              <a:pathLst>
                <a:path w="86" h="141">
                  <a:moveTo>
                    <a:pt x="35" y="141"/>
                  </a:moveTo>
                  <a:cubicBezTo>
                    <a:pt x="35" y="141"/>
                    <a:pt x="0" y="1"/>
                    <a:pt x="43" y="1"/>
                  </a:cubicBezTo>
                  <a:cubicBezTo>
                    <a:pt x="86" y="0"/>
                    <a:pt x="35" y="141"/>
                    <a:pt x="35" y="141"/>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4"/>
            <p:cNvSpPr/>
            <p:nvPr/>
          </p:nvSpPr>
          <p:spPr bwMode="auto">
            <a:xfrm>
              <a:off x="6774911" y="3940685"/>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5"/>
            <p:cNvSpPr/>
            <p:nvPr/>
          </p:nvSpPr>
          <p:spPr bwMode="auto">
            <a:xfrm>
              <a:off x="6867100" y="4022631"/>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6"/>
            <p:cNvSpPr/>
            <p:nvPr/>
          </p:nvSpPr>
          <p:spPr bwMode="auto">
            <a:xfrm>
              <a:off x="6953436" y="4094334"/>
              <a:ext cx="133163" cy="218036"/>
            </a:xfrm>
            <a:custGeom>
              <a:avLst/>
              <a:gdLst>
                <a:gd name="T0" fmla="*/ 35 w 86"/>
                <a:gd name="T1" fmla="*/ 141 h 141"/>
                <a:gd name="T2" fmla="*/ 43 w 86"/>
                <a:gd name="T3" fmla="*/ 0 h 141"/>
                <a:gd name="T4" fmla="*/ 35 w 86"/>
                <a:gd name="T5" fmla="*/ 141 h 141"/>
              </a:gdLst>
              <a:ahLst/>
              <a:cxnLst>
                <a:cxn ang="0">
                  <a:pos x="T0" y="T1"/>
                </a:cxn>
                <a:cxn ang="0">
                  <a:pos x="T2" y="T3"/>
                </a:cxn>
                <a:cxn ang="0">
                  <a:pos x="T4" y="T5"/>
                </a:cxn>
              </a:cxnLst>
              <a:rect l="0" t="0" r="r" b="b"/>
              <a:pathLst>
                <a:path w="86" h="141">
                  <a:moveTo>
                    <a:pt x="35" y="141"/>
                  </a:moveTo>
                  <a:cubicBezTo>
                    <a:pt x="35" y="141"/>
                    <a:pt x="0" y="1"/>
                    <a:pt x="43" y="0"/>
                  </a:cubicBezTo>
                  <a:cubicBezTo>
                    <a:pt x="86" y="0"/>
                    <a:pt x="35" y="141"/>
                    <a:pt x="35" y="141"/>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7"/>
            <p:cNvSpPr/>
            <p:nvPr/>
          </p:nvSpPr>
          <p:spPr bwMode="auto">
            <a:xfrm>
              <a:off x="6281770" y="3686066"/>
              <a:ext cx="231205" cy="139016"/>
            </a:xfrm>
            <a:custGeom>
              <a:avLst/>
              <a:gdLst>
                <a:gd name="T0" fmla="*/ 150 w 150"/>
                <a:gd name="T1" fmla="*/ 90 h 90"/>
                <a:gd name="T2" fmla="*/ 18 w 150"/>
                <a:gd name="T3" fmla="*/ 39 h 90"/>
                <a:gd name="T4" fmla="*/ 150 w 150"/>
                <a:gd name="T5" fmla="*/ 90 h 90"/>
              </a:gdLst>
              <a:ahLst/>
              <a:cxnLst>
                <a:cxn ang="0">
                  <a:pos x="T0" y="T1"/>
                </a:cxn>
                <a:cxn ang="0">
                  <a:pos x="T2" y="T3"/>
                </a:cxn>
                <a:cxn ang="0">
                  <a:pos x="T4" y="T5"/>
                </a:cxn>
              </a:cxnLst>
              <a:rect l="0" t="0" r="r" b="b"/>
              <a:pathLst>
                <a:path w="150" h="90">
                  <a:moveTo>
                    <a:pt x="150" y="90"/>
                  </a:moveTo>
                  <a:cubicBezTo>
                    <a:pt x="150" y="90"/>
                    <a:pt x="37" y="0"/>
                    <a:pt x="18" y="39"/>
                  </a:cubicBezTo>
                  <a:cubicBezTo>
                    <a:pt x="0" y="77"/>
                    <a:pt x="150" y="90"/>
                    <a:pt x="150" y="9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8"/>
            <p:cNvSpPr/>
            <p:nvPr/>
          </p:nvSpPr>
          <p:spPr bwMode="auto">
            <a:xfrm>
              <a:off x="6349083" y="3800205"/>
              <a:ext cx="231205" cy="125846"/>
            </a:xfrm>
            <a:custGeom>
              <a:avLst/>
              <a:gdLst>
                <a:gd name="T0" fmla="*/ 149 w 149"/>
                <a:gd name="T1" fmla="*/ 68 h 82"/>
                <a:gd name="T2" fmla="*/ 11 w 149"/>
                <a:gd name="T3" fmla="*/ 41 h 82"/>
                <a:gd name="T4" fmla="*/ 149 w 149"/>
                <a:gd name="T5" fmla="*/ 68 h 82"/>
              </a:gdLst>
              <a:ahLst/>
              <a:cxnLst>
                <a:cxn ang="0">
                  <a:pos x="T0" y="T1"/>
                </a:cxn>
                <a:cxn ang="0">
                  <a:pos x="T2" y="T3"/>
                </a:cxn>
                <a:cxn ang="0">
                  <a:pos x="T4" y="T5"/>
                </a:cxn>
              </a:cxnLst>
              <a:rect l="0" t="0" r="r" b="b"/>
              <a:pathLst>
                <a:path w="149" h="82">
                  <a:moveTo>
                    <a:pt x="149" y="68"/>
                  </a:moveTo>
                  <a:cubicBezTo>
                    <a:pt x="149" y="68"/>
                    <a:pt x="22" y="0"/>
                    <a:pt x="11" y="41"/>
                  </a:cubicBezTo>
                  <a:cubicBezTo>
                    <a:pt x="0" y="82"/>
                    <a:pt x="149" y="68"/>
                    <a:pt x="149" y="68"/>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9"/>
            <p:cNvSpPr/>
            <p:nvPr/>
          </p:nvSpPr>
          <p:spPr bwMode="auto">
            <a:xfrm>
              <a:off x="6431029" y="3902638"/>
              <a:ext cx="229742" cy="128773"/>
            </a:xfrm>
            <a:custGeom>
              <a:avLst/>
              <a:gdLst>
                <a:gd name="T0" fmla="*/ 148 w 148"/>
                <a:gd name="T1" fmla="*/ 57 h 84"/>
                <a:gd name="T2" fmla="*/ 8 w 148"/>
                <a:gd name="T3" fmla="*/ 42 h 84"/>
                <a:gd name="T4" fmla="*/ 148 w 148"/>
                <a:gd name="T5" fmla="*/ 57 h 84"/>
              </a:gdLst>
              <a:ahLst/>
              <a:cxnLst>
                <a:cxn ang="0">
                  <a:pos x="T0" y="T1"/>
                </a:cxn>
                <a:cxn ang="0">
                  <a:pos x="T2" y="T3"/>
                </a:cxn>
                <a:cxn ang="0">
                  <a:pos x="T4" y="T5"/>
                </a:cxn>
              </a:cxnLst>
              <a:rect l="0" t="0" r="r" b="b"/>
              <a:pathLst>
                <a:path w="148" h="84">
                  <a:moveTo>
                    <a:pt x="148" y="57"/>
                  </a:moveTo>
                  <a:cubicBezTo>
                    <a:pt x="148" y="57"/>
                    <a:pt x="15" y="0"/>
                    <a:pt x="8" y="42"/>
                  </a:cubicBezTo>
                  <a:cubicBezTo>
                    <a:pt x="0" y="84"/>
                    <a:pt x="148" y="57"/>
                    <a:pt x="148" y="57"/>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0"/>
            <p:cNvSpPr/>
            <p:nvPr/>
          </p:nvSpPr>
          <p:spPr bwMode="auto">
            <a:xfrm>
              <a:off x="6511512" y="4000681"/>
              <a:ext cx="222425" cy="131699"/>
            </a:xfrm>
            <a:custGeom>
              <a:avLst/>
              <a:gdLst>
                <a:gd name="T0" fmla="*/ 144 w 144"/>
                <a:gd name="T1" fmla="*/ 43 h 85"/>
                <a:gd name="T2" fmla="*/ 3 w 144"/>
                <a:gd name="T3" fmla="*/ 43 h 85"/>
                <a:gd name="T4" fmla="*/ 144 w 144"/>
                <a:gd name="T5" fmla="*/ 43 h 85"/>
              </a:gdLst>
              <a:ahLst/>
              <a:cxnLst>
                <a:cxn ang="0">
                  <a:pos x="T0" y="T1"/>
                </a:cxn>
                <a:cxn ang="0">
                  <a:pos x="T2" y="T3"/>
                </a:cxn>
                <a:cxn ang="0">
                  <a:pos x="T4" y="T5"/>
                </a:cxn>
              </a:cxnLst>
              <a:rect l="0" t="0" r="r" b="b"/>
              <a:pathLst>
                <a:path w="144" h="85">
                  <a:moveTo>
                    <a:pt x="144" y="43"/>
                  </a:moveTo>
                  <a:cubicBezTo>
                    <a:pt x="144" y="43"/>
                    <a:pt x="6" y="0"/>
                    <a:pt x="3" y="43"/>
                  </a:cubicBezTo>
                  <a:cubicBezTo>
                    <a:pt x="0" y="85"/>
                    <a:pt x="144" y="43"/>
                    <a:pt x="144" y="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1"/>
            <p:cNvSpPr/>
            <p:nvPr/>
          </p:nvSpPr>
          <p:spPr bwMode="auto">
            <a:xfrm>
              <a:off x="6597848" y="4098724"/>
              <a:ext cx="219499" cy="133163"/>
            </a:xfrm>
            <a:custGeom>
              <a:avLst/>
              <a:gdLst>
                <a:gd name="T0" fmla="*/ 142 w 142"/>
                <a:gd name="T1" fmla="*/ 29 h 86"/>
                <a:gd name="T2" fmla="*/ 2 w 142"/>
                <a:gd name="T3" fmla="*/ 43 h 86"/>
                <a:gd name="T4" fmla="*/ 142 w 142"/>
                <a:gd name="T5" fmla="*/ 29 h 86"/>
              </a:gdLst>
              <a:ahLst/>
              <a:cxnLst>
                <a:cxn ang="0">
                  <a:pos x="T0" y="T1"/>
                </a:cxn>
                <a:cxn ang="0">
                  <a:pos x="T2" y="T3"/>
                </a:cxn>
                <a:cxn ang="0">
                  <a:pos x="T4" y="T5"/>
                </a:cxn>
              </a:cxnLst>
              <a:rect l="0" t="0" r="r" b="b"/>
              <a:pathLst>
                <a:path w="142" h="86">
                  <a:moveTo>
                    <a:pt x="142" y="29"/>
                  </a:moveTo>
                  <a:cubicBezTo>
                    <a:pt x="142" y="29"/>
                    <a:pt x="0" y="0"/>
                    <a:pt x="2" y="43"/>
                  </a:cubicBezTo>
                  <a:cubicBezTo>
                    <a:pt x="3" y="86"/>
                    <a:pt x="142" y="29"/>
                    <a:pt x="142" y="2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2"/>
            <p:cNvSpPr/>
            <p:nvPr/>
          </p:nvSpPr>
          <p:spPr bwMode="auto">
            <a:xfrm>
              <a:off x="6694427" y="4187987"/>
              <a:ext cx="219499" cy="133163"/>
            </a:xfrm>
            <a:custGeom>
              <a:avLst/>
              <a:gdLst>
                <a:gd name="T0" fmla="*/ 142 w 142"/>
                <a:gd name="T1" fmla="*/ 29 h 86"/>
                <a:gd name="T2" fmla="*/ 2 w 142"/>
                <a:gd name="T3" fmla="*/ 43 h 86"/>
                <a:gd name="T4" fmla="*/ 142 w 142"/>
                <a:gd name="T5" fmla="*/ 29 h 86"/>
              </a:gdLst>
              <a:ahLst/>
              <a:cxnLst>
                <a:cxn ang="0">
                  <a:pos x="T0" y="T1"/>
                </a:cxn>
                <a:cxn ang="0">
                  <a:pos x="T2" y="T3"/>
                </a:cxn>
                <a:cxn ang="0">
                  <a:pos x="T4" y="T5"/>
                </a:cxn>
              </a:cxnLst>
              <a:rect l="0" t="0" r="r" b="b"/>
              <a:pathLst>
                <a:path w="142" h="86">
                  <a:moveTo>
                    <a:pt x="142" y="29"/>
                  </a:moveTo>
                  <a:cubicBezTo>
                    <a:pt x="142" y="29"/>
                    <a:pt x="0" y="0"/>
                    <a:pt x="2" y="43"/>
                  </a:cubicBezTo>
                  <a:cubicBezTo>
                    <a:pt x="3" y="86"/>
                    <a:pt x="142" y="29"/>
                    <a:pt x="142" y="2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3"/>
            <p:cNvSpPr/>
            <p:nvPr/>
          </p:nvSpPr>
          <p:spPr bwMode="auto">
            <a:xfrm>
              <a:off x="6774911" y="4277249"/>
              <a:ext cx="220963" cy="131699"/>
            </a:xfrm>
            <a:custGeom>
              <a:avLst/>
              <a:gdLst>
                <a:gd name="T0" fmla="*/ 143 w 143"/>
                <a:gd name="T1" fmla="*/ 14 h 85"/>
                <a:gd name="T2" fmla="*/ 5 w 143"/>
                <a:gd name="T3" fmla="*/ 42 h 85"/>
                <a:gd name="T4" fmla="*/ 143 w 143"/>
                <a:gd name="T5" fmla="*/ 14 h 85"/>
              </a:gdLst>
              <a:ahLst/>
              <a:cxnLst>
                <a:cxn ang="0">
                  <a:pos x="T0" y="T1"/>
                </a:cxn>
                <a:cxn ang="0">
                  <a:pos x="T2" y="T3"/>
                </a:cxn>
                <a:cxn ang="0">
                  <a:pos x="T4" y="T5"/>
                </a:cxn>
              </a:cxnLst>
              <a:rect l="0" t="0" r="r" b="b"/>
              <a:pathLst>
                <a:path w="143" h="85">
                  <a:moveTo>
                    <a:pt x="143" y="14"/>
                  </a:moveTo>
                  <a:cubicBezTo>
                    <a:pt x="143" y="14"/>
                    <a:pt x="0" y="0"/>
                    <a:pt x="5" y="42"/>
                  </a:cubicBezTo>
                  <a:cubicBezTo>
                    <a:pt x="10" y="85"/>
                    <a:pt x="143" y="14"/>
                    <a:pt x="143" y="14"/>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4"/>
            <p:cNvSpPr/>
            <p:nvPr/>
          </p:nvSpPr>
          <p:spPr bwMode="auto">
            <a:xfrm>
              <a:off x="6910999" y="3501687"/>
              <a:ext cx="791659" cy="929212"/>
            </a:xfrm>
            <a:custGeom>
              <a:avLst/>
              <a:gdLst>
                <a:gd name="T0" fmla="*/ 512 w 512"/>
                <a:gd name="T1" fmla="*/ 601 h 601"/>
                <a:gd name="T2" fmla="*/ 0 w 512"/>
                <a:gd name="T3" fmla="*/ 0 h 601"/>
              </a:gdLst>
              <a:ahLst/>
              <a:cxnLst>
                <a:cxn ang="0">
                  <a:pos x="T0" y="T1"/>
                </a:cxn>
                <a:cxn ang="0">
                  <a:pos x="T2" y="T3"/>
                </a:cxn>
              </a:cxnLst>
              <a:rect l="0" t="0" r="r" b="b"/>
              <a:pathLst>
                <a:path w="512" h="601">
                  <a:moveTo>
                    <a:pt x="512" y="601"/>
                  </a:moveTo>
                  <a:cubicBezTo>
                    <a:pt x="388" y="491"/>
                    <a:pt x="107" y="228"/>
                    <a:pt x="0" y="0"/>
                  </a:cubicBezTo>
                </a:path>
              </a:pathLst>
            </a:custGeom>
            <a:noFill/>
            <a:ln w="11113"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115"/>
            <p:cNvSpPr/>
            <p:nvPr/>
          </p:nvSpPr>
          <p:spPr bwMode="auto">
            <a:xfrm>
              <a:off x="6810030" y="3355355"/>
              <a:ext cx="143406" cy="231205"/>
            </a:xfrm>
            <a:custGeom>
              <a:avLst/>
              <a:gdLst>
                <a:gd name="T0" fmla="*/ 93 w 93"/>
                <a:gd name="T1" fmla="*/ 149 h 149"/>
                <a:gd name="T2" fmla="*/ 38 w 93"/>
                <a:gd name="T3" fmla="*/ 19 h 149"/>
                <a:gd name="T4" fmla="*/ 93 w 93"/>
                <a:gd name="T5" fmla="*/ 149 h 149"/>
              </a:gdLst>
              <a:ahLst/>
              <a:cxnLst>
                <a:cxn ang="0">
                  <a:pos x="T0" y="T1"/>
                </a:cxn>
                <a:cxn ang="0">
                  <a:pos x="T2" y="T3"/>
                </a:cxn>
                <a:cxn ang="0">
                  <a:pos x="T4" y="T5"/>
                </a:cxn>
              </a:cxnLst>
              <a:rect l="0" t="0" r="r" b="b"/>
              <a:pathLst>
                <a:path w="93" h="149">
                  <a:moveTo>
                    <a:pt x="93" y="149"/>
                  </a:moveTo>
                  <a:cubicBezTo>
                    <a:pt x="93" y="149"/>
                    <a:pt x="0" y="39"/>
                    <a:pt x="38" y="19"/>
                  </a:cubicBezTo>
                  <a:cubicBezTo>
                    <a:pt x="76" y="0"/>
                    <a:pt x="93" y="149"/>
                    <a:pt x="93" y="14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16"/>
            <p:cNvSpPr/>
            <p:nvPr/>
          </p:nvSpPr>
          <p:spPr bwMode="auto">
            <a:xfrm>
              <a:off x="6943192" y="3444618"/>
              <a:ext cx="131699" cy="219499"/>
            </a:xfrm>
            <a:custGeom>
              <a:avLst/>
              <a:gdLst>
                <a:gd name="T0" fmla="*/ 34 w 85"/>
                <a:gd name="T1" fmla="*/ 142 h 142"/>
                <a:gd name="T2" fmla="*/ 42 w 85"/>
                <a:gd name="T3" fmla="*/ 1 h 142"/>
                <a:gd name="T4" fmla="*/ 34 w 85"/>
                <a:gd name="T5" fmla="*/ 142 h 142"/>
              </a:gdLst>
              <a:ahLst/>
              <a:cxnLst>
                <a:cxn ang="0">
                  <a:pos x="T0" y="T1"/>
                </a:cxn>
                <a:cxn ang="0">
                  <a:pos x="T2" y="T3"/>
                </a:cxn>
                <a:cxn ang="0">
                  <a:pos x="T4" y="T5"/>
                </a:cxn>
              </a:cxnLst>
              <a:rect l="0" t="0" r="r" b="b"/>
              <a:pathLst>
                <a:path w="85" h="142">
                  <a:moveTo>
                    <a:pt x="34" y="142"/>
                  </a:moveTo>
                  <a:cubicBezTo>
                    <a:pt x="34" y="142"/>
                    <a:pt x="0" y="2"/>
                    <a:pt x="42" y="1"/>
                  </a:cubicBezTo>
                  <a:cubicBezTo>
                    <a:pt x="85" y="0"/>
                    <a:pt x="34" y="142"/>
                    <a:pt x="34"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7"/>
            <p:cNvSpPr/>
            <p:nvPr/>
          </p:nvSpPr>
          <p:spPr bwMode="auto">
            <a:xfrm>
              <a:off x="7023676" y="3523638"/>
              <a:ext cx="131699" cy="220963"/>
            </a:xfrm>
            <a:custGeom>
              <a:avLst/>
              <a:gdLst>
                <a:gd name="T0" fmla="*/ 20 w 85"/>
                <a:gd name="T1" fmla="*/ 143 h 143"/>
                <a:gd name="T2" fmla="*/ 42 w 85"/>
                <a:gd name="T3" fmla="*/ 3 h 143"/>
                <a:gd name="T4" fmla="*/ 20 w 85"/>
                <a:gd name="T5" fmla="*/ 143 h 143"/>
              </a:gdLst>
              <a:ahLst/>
              <a:cxnLst>
                <a:cxn ang="0">
                  <a:pos x="T0" y="T1"/>
                </a:cxn>
                <a:cxn ang="0">
                  <a:pos x="T2" y="T3"/>
                </a:cxn>
                <a:cxn ang="0">
                  <a:pos x="T4" y="T5"/>
                </a:cxn>
              </a:cxnLst>
              <a:rect l="0" t="0" r="r" b="b"/>
              <a:pathLst>
                <a:path w="85" h="143">
                  <a:moveTo>
                    <a:pt x="20" y="143"/>
                  </a:moveTo>
                  <a:cubicBezTo>
                    <a:pt x="20" y="143"/>
                    <a:pt x="0" y="0"/>
                    <a:pt x="42" y="3"/>
                  </a:cubicBezTo>
                  <a:cubicBezTo>
                    <a:pt x="85" y="7"/>
                    <a:pt x="20" y="143"/>
                    <a:pt x="20" y="1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18"/>
            <p:cNvSpPr/>
            <p:nvPr/>
          </p:nvSpPr>
          <p:spPr bwMode="auto">
            <a:xfrm>
              <a:off x="7096842" y="3620217"/>
              <a:ext cx="130236" cy="220963"/>
            </a:xfrm>
            <a:custGeom>
              <a:avLst/>
              <a:gdLst>
                <a:gd name="T0" fmla="*/ 21 w 85"/>
                <a:gd name="T1" fmla="*/ 143 h 143"/>
                <a:gd name="T2" fmla="*/ 43 w 85"/>
                <a:gd name="T3" fmla="*/ 3 h 143"/>
                <a:gd name="T4" fmla="*/ 21 w 85"/>
                <a:gd name="T5" fmla="*/ 143 h 143"/>
              </a:gdLst>
              <a:ahLst/>
              <a:cxnLst>
                <a:cxn ang="0">
                  <a:pos x="T0" y="T1"/>
                </a:cxn>
                <a:cxn ang="0">
                  <a:pos x="T2" y="T3"/>
                </a:cxn>
                <a:cxn ang="0">
                  <a:pos x="T4" y="T5"/>
                </a:cxn>
              </a:cxnLst>
              <a:rect l="0" t="0" r="r" b="b"/>
              <a:pathLst>
                <a:path w="85" h="143">
                  <a:moveTo>
                    <a:pt x="21" y="143"/>
                  </a:moveTo>
                  <a:cubicBezTo>
                    <a:pt x="21" y="143"/>
                    <a:pt x="0" y="0"/>
                    <a:pt x="43" y="3"/>
                  </a:cubicBezTo>
                  <a:cubicBezTo>
                    <a:pt x="85" y="7"/>
                    <a:pt x="21" y="143"/>
                    <a:pt x="21" y="1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19"/>
            <p:cNvSpPr/>
            <p:nvPr/>
          </p:nvSpPr>
          <p:spPr bwMode="auto">
            <a:xfrm>
              <a:off x="7170008" y="3708016"/>
              <a:ext cx="131699" cy="220963"/>
            </a:xfrm>
            <a:custGeom>
              <a:avLst/>
              <a:gdLst>
                <a:gd name="T0" fmla="*/ 21 w 85"/>
                <a:gd name="T1" fmla="*/ 142 h 142"/>
                <a:gd name="T2" fmla="*/ 43 w 85"/>
                <a:gd name="T3" fmla="*/ 3 h 142"/>
                <a:gd name="T4" fmla="*/ 21 w 85"/>
                <a:gd name="T5" fmla="*/ 142 h 142"/>
              </a:gdLst>
              <a:ahLst/>
              <a:cxnLst>
                <a:cxn ang="0">
                  <a:pos x="T0" y="T1"/>
                </a:cxn>
                <a:cxn ang="0">
                  <a:pos x="T2" y="T3"/>
                </a:cxn>
                <a:cxn ang="0">
                  <a:pos x="T4" y="T5"/>
                </a:cxn>
              </a:cxnLst>
              <a:rect l="0" t="0" r="r" b="b"/>
              <a:pathLst>
                <a:path w="85" h="142">
                  <a:moveTo>
                    <a:pt x="21" y="142"/>
                  </a:moveTo>
                  <a:cubicBezTo>
                    <a:pt x="21" y="142"/>
                    <a:pt x="0" y="0"/>
                    <a:pt x="43" y="3"/>
                  </a:cubicBezTo>
                  <a:cubicBezTo>
                    <a:pt x="85" y="6"/>
                    <a:pt x="21" y="142"/>
                    <a:pt x="21"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0"/>
            <p:cNvSpPr/>
            <p:nvPr/>
          </p:nvSpPr>
          <p:spPr bwMode="auto">
            <a:xfrm>
              <a:off x="7240248" y="3789963"/>
              <a:ext cx="131699" cy="220963"/>
            </a:xfrm>
            <a:custGeom>
              <a:avLst/>
              <a:gdLst>
                <a:gd name="T0" fmla="*/ 20 w 85"/>
                <a:gd name="T1" fmla="*/ 142 h 142"/>
                <a:gd name="T2" fmla="*/ 42 w 85"/>
                <a:gd name="T3" fmla="*/ 3 h 142"/>
                <a:gd name="T4" fmla="*/ 20 w 85"/>
                <a:gd name="T5" fmla="*/ 142 h 142"/>
              </a:gdLst>
              <a:ahLst/>
              <a:cxnLst>
                <a:cxn ang="0">
                  <a:pos x="T0" y="T1"/>
                </a:cxn>
                <a:cxn ang="0">
                  <a:pos x="T2" y="T3"/>
                </a:cxn>
                <a:cxn ang="0">
                  <a:pos x="T4" y="T5"/>
                </a:cxn>
              </a:cxnLst>
              <a:rect l="0" t="0" r="r" b="b"/>
              <a:pathLst>
                <a:path w="85" h="142">
                  <a:moveTo>
                    <a:pt x="20" y="142"/>
                  </a:moveTo>
                  <a:cubicBezTo>
                    <a:pt x="20" y="142"/>
                    <a:pt x="0" y="0"/>
                    <a:pt x="42" y="3"/>
                  </a:cubicBezTo>
                  <a:cubicBezTo>
                    <a:pt x="85" y="7"/>
                    <a:pt x="20" y="142"/>
                    <a:pt x="20"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1"/>
            <p:cNvSpPr/>
            <p:nvPr/>
          </p:nvSpPr>
          <p:spPr bwMode="auto">
            <a:xfrm>
              <a:off x="7323657" y="3882152"/>
              <a:ext cx="131699" cy="219499"/>
            </a:xfrm>
            <a:custGeom>
              <a:avLst/>
              <a:gdLst>
                <a:gd name="T0" fmla="*/ 21 w 85"/>
                <a:gd name="T1" fmla="*/ 142 h 142"/>
                <a:gd name="T2" fmla="*/ 43 w 85"/>
                <a:gd name="T3" fmla="*/ 3 h 142"/>
                <a:gd name="T4" fmla="*/ 21 w 85"/>
                <a:gd name="T5" fmla="*/ 142 h 142"/>
              </a:gdLst>
              <a:ahLst/>
              <a:cxnLst>
                <a:cxn ang="0">
                  <a:pos x="T0" y="T1"/>
                </a:cxn>
                <a:cxn ang="0">
                  <a:pos x="T2" y="T3"/>
                </a:cxn>
                <a:cxn ang="0">
                  <a:pos x="T4" y="T5"/>
                </a:cxn>
              </a:cxnLst>
              <a:rect l="0" t="0" r="r" b="b"/>
              <a:pathLst>
                <a:path w="85" h="142">
                  <a:moveTo>
                    <a:pt x="21" y="142"/>
                  </a:moveTo>
                  <a:cubicBezTo>
                    <a:pt x="21" y="142"/>
                    <a:pt x="0" y="0"/>
                    <a:pt x="43" y="3"/>
                  </a:cubicBezTo>
                  <a:cubicBezTo>
                    <a:pt x="85" y="6"/>
                    <a:pt x="21" y="142"/>
                    <a:pt x="21"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2"/>
            <p:cNvSpPr/>
            <p:nvPr/>
          </p:nvSpPr>
          <p:spPr bwMode="auto">
            <a:xfrm>
              <a:off x="7402676" y="3959708"/>
              <a:ext cx="131699" cy="220963"/>
            </a:xfrm>
            <a:custGeom>
              <a:avLst/>
              <a:gdLst>
                <a:gd name="T0" fmla="*/ 21 w 85"/>
                <a:gd name="T1" fmla="*/ 143 h 143"/>
                <a:gd name="T2" fmla="*/ 43 w 85"/>
                <a:gd name="T3" fmla="*/ 4 h 143"/>
                <a:gd name="T4" fmla="*/ 21 w 85"/>
                <a:gd name="T5" fmla="*/ 143 h 143"/>
              </a:gdLst>
              <a:ahLst/>
              <a:cxnLst>
                <a:cxn ang="0">
                  <a:pos x="T0" y="T1"/>
                </a:cxn>
                <a:cxn ang="0">
                  <a:pos x="T2" y="T3"/>
                </a:cxn>
                <a:cxn ang="0">
                  <a:pos x="T4" y="T5"/>
                </a:cxn>
              </a:cxnLst>
              <a:rect l="0" t="0" r="r" b="b"/>
              <a:pathLst>
                <a:path w="85" h="143">
                  <a:moveTo>
                    <a:pt x="21" y="143"/>
                  </a:moveTo>
                  <a:cubicBezTo>
                    <a:pt x="21" y="143"/>
                    <a:pt x="0" y="0"/>
                    <a:pt x="43" y="4"/>
                  </a:cubicBezTo>
                  <a:cubicBezTo>
                    <a:pt x="85" y="7"/>
                    <a:pt x="21" y="143"/>
                    <a:pt x="21" y="1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3"/>
            <p:cNvSpPr/>
            <p:nvPr/>
          </p:nvSpPr>
          <p:spPr bwMode="auto">
            <a:xfrm>
              <a:off x="6761740" y="3489981"/>
              <a:ext cx="229742" cy="155112"/>
            </a:xfrm>
            <a:custGeom>
              <a:avLst/>
              <a:gdLst>
                <a:gd name="T0" fmla="*/ 148 w 148"/>
                <a:gd name="T1" fmla="*/ 100 h 100"/>
                <a:gd name="T2" fmla="*/ 22 w 148"/>
                <a:gd name="T3" fmla="*/ 36 h 100"/>
                <a:gd name="T4" fmla="*/ 148 w 148"/>
                <a:gd name="T5" fmla="*/ 100 h 100"/>
              </a:gdLst>
              <a:ahLst/>
              <a:cxnLst>
                <a:cxn ang="0">
                  <a:pos x="T0" y="T1"/>
                </a:cxn>
                <a:cxn ang="0">
                  <a:pos x="T2" y="T3"/>
                </a:cxn>
                <a:cxn ang="0">
                  <a:pos x="T4" y="T5"/>
                </a:cxn>
              </a:cxnLst>
              <a:rect l="0" t="0" r="r" b="b"/>
              <a:pathLst>
                <a:path w="148" h="100">
                  <a:moveTo>
                    <a:pt x="148" y="100"/>
                  </a:moveTo>
                  <a:cubicBezTo>
                    <a:pt x="148" y="100"/>
                    <a:pt x="44" y="0"/>
                    <a:pt x="22" y="36"/>
                  </a:cubicBezTo>
                  <a:cubicBezTo>
                    <a:pt x="0" y="72"/>
                    <a:pt x="148" y="100"/>
                    <a:pt x="148" y="10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4"/>
            <p:cNvSpPr/>
            <p:nvPr/>
          </p:nvSpPr>
          <p:spPr bwMode="auto">
            <a:xfrm>
              <a:off x="6817346" y="3608510"/>
              <a:ext cx="232669" cy="122919"/>
            </a:xfrm>
            <a:custGeom>
              <a:avLst/>
              <a:gdLst>
                <a:gd name="T0" fmla="*/ 150 w 150"/>
                <a:gd name="T1" fmla="*/ 80 h 80"/>
                <a:gd name="T2" fmla="*/ 15 w 150"/>
                <a:gd name="T3" fmla="*/ 40 h 80"/>
                <a:gd name="T4" fmla="*/ 150 w 150"/>
                <a:gd name="T5" fmla="*/ 80 h 80"/>
              </a:gdLst>
              <a:ahLst/>
              <a:cxnLst>
                <a:cxn ang="0">
                  <a:pos x="T0" y="T1"/>
                </a:cxn>
                <a:cxn ang="0">
                  <a:pos x="T2" y="T3"/>
                </a:cxn>
                <a:cxn ang="0">
                  <a:pos x="T4" y="T5"/>
                </a:cxn>
              </a:cxnLst>
              <a:rect l="0" t="0" r="r" b="b"/>
              <a:pathLst>
                <a:path w="150" h="80">
                  <a:moveTo>
                    <a:pt x="150" y="80"/>
                  </a:moveTo>
                  <a:cubicBezTo>
                    <a:pt x="150" y="80"/>
                    <a:pt x="30" y="0"/>
                    <a:pt x="15" y="40"/>
                  </a:cubicBezTo>
                  <a:cubicBezTo>
                    <a:pt x="0" y="80"/>
                    <a:pt x="150" y="80"/>
                    <a:pt x="150" y="8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5"/>
            <p:cNvSpPr/>
            <p:nvPr/>
          </p:nvSpPr>
          <p:spPr bwMode="auto">
            <a:xfrm>
              <a:off x="6889050" y="3716796"/>
              <a:ext cx="229742" cy="125846"/>
            </a:xfrm>
            <a:custGeom>
              <a:avLst/>
              <a:gdLst>
                <a:gd name="T0" fmla="*/ 149 w 149"/>
                <a:gd name="T1" fmla="*/ 70 h 82"/>
                <a:gd name="T2" fmla="*/ 12 w 149"/>
                <a:gd name="T3" fmla="*/ 41 h 82"/>
                <a:gd name="T4" fmla="*/ 149 w 149"/>
                <a:gd name="T5" fmla="*/ 70 h 82"/>
              </a:gdLst>
              <a:ahLst/>
              <a:cxnLst>
                <a:cxn ang="0">
                  <a:pos x="T0" y="T1"/>
                </a:cxn>
                <a:cxn ang="0">
                  <a:pos x="T2" y="T3"/>
                </a:cxn>
                <a:cxn ang="0">
                  <a:pos x="T4" y="T5"/>
                </a:cxn>
              </a:cxnLst>
              <a:rect l="0" t="0" r="r" b="b"/>
              <a:pathLst>
                <a:path w="149" h="82">
                  <a:moveTo>
                    <a:pt x="149" y="70"/>
                  </a:moveTo>
                  <a:cubicBezTo>
                    <a:pt x="149" y="70"/>
                    <a:pt x="23" y="0"/>
                    <a:pt x="12" y="41"/>
                  </a:cubicBezTo>
                  <a:cubicBezTo>
                    <a:pt x="0" y="82"/>
                    <a:pt x="149" y="70"/>
                    <a:pt x="149" y="7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6"/>
            <p:cNvSpPr/>
            <p:nvPr/>
          </p:nvSpPr>
          <p:spPr bwMode="auto">
            <a:xfrm>
              <a:off x="6957826" y="3823619"/>
              <a:ext cx="228279" cy="128773"/>
            </a:xfrm>
            <a:custGeom>
              <a:avLst/>
              <a:gdLst>
                <a:gd name="T0" fmla="*/ 147 w 147"/>
                <a:gd name="T1" fmla="*/ 56 h 84"/>
                <a:gd name="T2" fmla="*/ 7 w 147"/>
                <a:gd name="T3" fmla="*/ 42 h 84"/>
                <a:gd name="T4" fmla="*/ 147 w 147"/>
                <a:gd name="T5" fmla="*/ 56 h 84"/>
              </a:gdLst>
              <a:ahLst/>
              <a:cxnLst>
                <a:cxn ang="0">
                  <a:pos x="T0" y="T1"/>
                </a:cxn>
                <a:cxn ang="0">
                  <a:pos x="T2" y="T3"/>
                </a:cxn>
                <a:cxn ang="0">
                  <a:pos x="T4" y="T5"/>
                </a:cxn>
              </a:cxnLst>
              <a:rect l="0" t="0" r="r" b="b"/>
              <a:pathLst>
                <a:path w="147" h="84">
                  <a:moveTo>
                    <a:pt x="147" y="56"/>
                  </a:moveTo>
                  <a:cubicBezTo>
                    <a:pt x="147" y="56"/>
                    <a:pt x="15" y="0"/>
                    <a:pt x="7" y="42"/>
                  </a:cubicBezTo>
                  <a:cubicBezTo>
                    <a:pt x="0" y="84"/>
                    <a:pt x="147" y="56"/>
                    <a:pt x="147" y="56"/>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7"/>
            <p:cNvSpPr/>
            <p:nvPr/>
          </p:nvSpPr>
          <p:spPr bwMode="auto">
            <a:xfrm>
              <a:off x="7038309" y="3926051"/>
              <a:ext cx="223889" cy="131699"/>
            </a:xfrm>
            <a:custGeom>
              <a:avLst/>
              <a:gdLst>
                <a:gd name="T0" fmla="*/ 144 w 144"/>
                <a:gd name="T1" fmla="*/ 43 h 85"/>
                <a:gd name="T2" fmla="*/ 3 w 144"/>
                <a:gd name="T3" fmla="*/ 43 h 85"/>
                <a:gd name="T4" fmla="*/ 144 w 144"/>
                <a:gd name="T5" fmla="*/ 43 h 85"/>
              </a:gdLst>
              <a:ahLst/>
              <a:cxnLst>
                <a:cxn ang="0">
                  <a:pos x="T0" y="T1"/>
                </a:cxn>
                <a:cxn ang="0">
                  <a:pos x="T2" y="T3"/>
                </a:cxn>
                <a:cxn ang="0">
                  <a:pos x="T4" y="T5"/>
                </a:cxn>
              </a:cxnLst>
              <a:rect l="0" t="0" r="r" b="b"/>
              <a:pathLst>
                <a:path w="144" h="85">
                  <a:moveTo>
                    <a:pt x="144" y="43"/>
                  </a:moveTo>
                  <a:cubicBezTo>
                    <a:pt x="144" y="43"/>
                    <a:pt x="6" y="0"/>
                    <a:pt x="3" y="43"/>
                  </a:cubicBezTo>
                  <a:cubicBezTo>
                    <a:pt x="0" y="85"/>
                    <a:pt x="144" y="43"/>
                    <a:pt x="144" y="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8"/>
            <p:cNvSpPr/>
            <p:nvPr/>
          </p:nvSpPr>
          <p:spPr bwMode="auto">
            <a:xfrm>
              <a:off x="7126108" y="4025558"/>
              <a:ext cx="222425" cy="131699"/>
            </a:xfrm>
            <a:custGeom>
              <a:avLst/>
              <a:gdLst>
                <a:gd name="T0" fmla="*/ 144 w 144"/>
                <a:gd name="T1" fmla="*/ 42 h 85"/>
                <a:gd name="T2" fmla="*/ 3 w 144"/>
                <a:gd name="T3" fmla="*/ 43 h 85"/>
                <a:gd name="T4" fmla="*/ 144 w 144"/>
                <a:gd name="T5" fmla="*/ 42 h 85"/>
              </a:gdLst>
              <a:ahLst/>
              <a:cxnLst>
                <a:cxn ang="0">
                  <a:pos x="T0" y="T1"/>
                </a:cxn>
                <a:cxn ang="0">
                  <a:pos x="T2" y="T3"/>
                </a:cxn>
                <a:cxn ang="0">
                  <a:pos x="T4" y="T5"/>
                </a:cxn>
              </a:cxnLst>
              <a:rect l="0" t="0" r="r" b="b"/>
              <a:pathLst>
                <a:path w="144" h="85">
                  <a:moveTo>
                    <a:pt x="144" y="42"/>
                  </a:moveTo>
                  <a:cubicBezTo>
                    <a:pt x="144" y="42"/>
                    <a:pt x="6" y="0"/>
                    <a:pt x="3" y="43"/>
                  </a:cubicBezTo>
                  <a:cubicBezTo>
                    <a:pt x="0" y="85"/>
                    <a:pt x="144" y="42"/>
                    <a:pt x="144" y="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9"/>
            <p:cNvSpPr/>
            <p:nvPr/>
          </p:nvSpPr>
          <p:spPr bwMode="auto">
            <a:xfrm>
              <a:off x="7203664" y="4123601"/>
              <a:ext cx="220963" cy="131699"/>
            </a:xfrm>
            <a:custGeom>
              <a:avLst/>
              <a:gdLst>
                <a:gd name="T0" fmla="*/ 142 w 142"/>
                <a:gd name="T1" fmla="*/ 28 h 85"/>
                <a:gd name="T2" fmla="*/ 1 w 142"/>
                <a:gd name="T3" fmla="*/ 42 h 85"/>
                <a:gd name="T4" fmla="*/ 142 w 142"/>
                <a:gd name="T5" fmla="*/ 28 h 85"/>
              </a:gdLst>
              <a:ahLst/>
              <a:cxnLst>
                <a:cxn ang="0">
                  <a:pos x="T0" y="T1"/>
                </a:cxn>
                <a:cxn ang="0">
                  <a:pos x="T2" y="T3"/>
                </a:cxn>
                <a:cxn ang="0">
                  <a:pos x="T4" y="T5"/>
                </a:cxn>
              </a:cxnLst>
              <a:rect l="0" t="0" r="r" b="b"/>
              <a:pathLst>
                <a:path w="142" h="85">
                  <a:moveTo>
                    <a:pt x="142" y="28"/>
                  </a:moveTo>
                  <a:cubicBezTo>
                    <a:pt x="142" y="28"/>
                    <a:pt x="0" y="0"/>
                    <a:pt x="1" y="42"/>
                  </a:cubicBezTo>
                  <a:cubicBezTo>
                    <a:pt x="2" y="85"/>
                    <a:pt x="142" y="28"/>
                    <a:pt x="142" y="28"/>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1"/>
            <p:cNvSpPr/>
            <p:nvPr/>
          </p:nvSpPr>
          <p:spPr bwMode="auto">
            <a:xfrm>
              <a:off x="6796860" y="5272310"/>
              <a:ext cx="930675" cy="730200"/>
            </a:xfrm>
            <a:custGeom>
              <a:avLst/>
              <a:gdLst>
                <a:gd name="T0" fmla="*/ 501 w 602"/>
                <a:gd name="T1" fmla="*/ 104 h 472"/>
                <a:gd name="T2" fmla="*/ 433 w 602"/>
                <a:gd name="T3" fmla="*/ 106 h 472"/>
                <a:gd name="T4" fmla="*/ 189 w 602"/>
                <a:gd name="T5" fmla="*/ 116 h 472"/>
                <a:gd name="T6" fmla="*/ 44 w 602"/>
                <a:gd name="T7" fmla="*/ 168 h 472"/>
                <a:gd name="T8" fmla="*/ 432 w 602"/>
                <a:gd name="T9" fmla="*/ 111 h 472"/>
                <a:gd name="T10" fmla="*/ 495 w 602"/>
                <a:gd name="T11" fmla="*/ 110 h 472"/>
                <a:gd name="T12" fmla="*/ 429 w 602"/>
                <a:gd name="T13" fmla="*/ 167 h 472"/>
                <a:gd name="T14" fmla="*/ 152 w 602"/>
                <a:gd name="T15" fmla="*/ 338 h 472"/>
                <a:gd name="T16" fmla="*/ 0 w 602"/>
                <a:gd name="T17" fmla="*/ 459 h 472"/>
                <a:gd name="T18" fmla="*/ 434 w 602"/>
                <a:gd name="T19" fmla="*/ 170 h 472"/>
                <a:gd name="T20" fmla="*/ 501 w 602"/>
                <a:gd name="T21" fmla="*/ 112 h 472"/>
                <a:gd name="T22" fmla="*/ 474 w 602"/>
                <a:gd name="T23" fmla="*/ 182 h 472"/>
                <a:gd name="T24" fmla="*/ 369 w 602"/>
                <a:gd name="T25" fmla="*/ 366 h 472"/>
                <a:gd name="T26" fmla="*/ 297 w 602"/>
                <a:gd name="T27" fmla="*/ 472 h 472"/>
                <a:gd name="T28" fmla="*/ 482 w 602"/>
                <a:gd name="T29" fmla="*/ 176 h 472"/>
                <a:gd name="T30" fmla="*/ 510 w 602"/>
                <a:gd name="T31" fmla="*/ 103 h 472"/>
                <a:gd name="T32" fmla="*/ 602 w 602"/>
                <a:gd name="T33" fmla="*/ 3 h 472"/>
                <a:gd name="T34" fmla="*/ 598 w 602"/>
                <a:gd name="T35" fmla="*/ 0 h 472"/>
                <a:gd name="T36" fmla="*/ 501 w 602"/>
                <a:gd name="T37" fmla="*/ 1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2" h="472">
                  <a:moveTo>
                    <a:pt x="501" y="104"/>
                  </a:moveTo>
                  <a:cubicBezTo>
                    <a:pt x="491" y="104"/>
                    <a:pt x="461" y="105"/>
                    <a:pt x="433" y="106"/>
                  </a:cubicBezTo>
                  <a:cubicBezTo>
                    <a:pt x="416" y="93"/>
                    <a:pt x="328" y="43"/>
                    <a:pt x="189" y="116"/>
                  </a:cubicBezTo>
                  <a:cubicBezTo>
                    <a:pt x="69" y="179"/>
                    <a:pt x="44" y="168"/>
                    <a:pt x="44" y="168"/>
                  </a:cubicBezTo>
                  <a:cubicBezTo>
                    <a:pt x="44" y="168"/>
                    <a:pt x="198" y="265"/>
                    <a:pt x="432" y="111"/>
                  </a:cubicBezTo>
                  <a:cubicBezTo>
                    <a:pt x="456" y="111"/>
                    <a:pt x="481" y="110"/>
                    <a:pt x="495" y="110"/>
                  </a:cubicBezTo>
                  <a:cubicBezTo>
                    <a:pt x="470" y="133"/>
                    <a:pt x="447" y="153"/>
                    <a:pt x="429" y="167"/>
                  </a:cubicBezTo>
                  <a:cubicBezTo>
                    <a:pt x="395" y="177"/>
                    <a:pt x="256" y="224"/>
                    <a:pt x="152" y="338"/>
                  </a:cubicBezTo>
                  <a:cubicBezTo>
                    <a:pt x="59" y="439"/>
                    <a:pt x="0" y="459"/>
                    <a:pt x="0" y="459"/>
                  </a:cubicBezTo>
                  <a:cubicBezTo>
                    <a:pt x="0" y="459"/>
                    <a:pt x="302" y="418"/>
                    <a:pt x="434" y="170"/>
                  </a:cubicBezTo>
                  <a:cubicBezTo>
                    <a:pt x="452" y="155"/>
                    <a:pt x="476" y="135"/>
                    <a:pt x="501" y="112"/>
                  </a:cubicBezTo>
                  <a:cubicBezTo>
                    <a:pt x="474" y="182"/>
                    <a:pt x="474" y="182"/>
                    <a:pt x="474" y="182"/>
                  </a:cubicBezTo>
                  <a:cubicBezTo>
                    <a:pt x="457" y="208"/>
                    <a:pt x="413" y="280"/>
                    <a:pt x="369" y="366"/>
                  </a:cubicBezTo>
                  <a:cubicBezTo>
                    <a:pt x="323" y="455"/>
                    <a:pt x="297" y="472"/>
                    <a:pt x="297" y="472"/>
                  </a:cubicBezTo>
                  <a:cubicBezTo>
                    <a:pt x="297" y="472"/>
                    <a:pt x="542" y="384"/>
                    <a:pt x="482" y="176"/>
                  </a:cubicBezTo>
                  <a:cubicBezTo>
                    <a:pt x="510" y="103"/>
                    <a:pt x="510" y="103"/>
                    <a:pt x="510" y="103"/>
                  </a:cubicBezTo>
                  <a:cubicBezTo>
                    <a:pt x="543" y="72"/>
                    <a:pt x="577" y="37"/>
                    <a:pt x="602" y="3"/>
                  </a:cubicBezTo>
                  <a:cubicBezTo>
                    <a:pt x="598" y="0"/>
                    <a:pt x="598" y="0"/>
                    <a:pt x="598" y="0"/>
                  </a:cubicBezTo>
                  <a:cubicBezTo>
                    <a:pt x="572" y="35"/>
                    <a:pt x="536" y="72"/>
                    <a:pt x="501" y="104"/>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2"/>
            <p:cNvSpPr/>
            <p:nvPr/>
          </p:nvSpPr>
          <p:spPr bwMode="auto">
            <a:xfrm>
              <a:off x="8841125" y="5131831"/>
              <a:ext cx="1684287" cy="841412"/>
            </a:xfrm>
            <a:custGeom>
              <a:avLst/>
              <a:gdLst>
                <a:gd name="T0" fmla="*/ 0 w 1089"/>
                <a:gd name="T1" fmla="*/ 500 h 544"/>
                <a:gd name="T2" fmla="*/ 11 w 1089"/>
                <a:gd name="T3" fmla="*/ 544 h 544"/>
                <a:gd name="T4" fmla="*/ 1089 w 1089"/>
                <a:gd name="T5" fmla="*/ 78 h 544"/>
                <a:gd name="T6" fmla="*/ 959 w 1089"/>
                <a:gd name="T7" fmla="*/ 0 h 544"/>
                <a:gd name="T8" fmla="*/ 0 w 1089"/>
                <a:gd name="T9" fmla="*/ 500 h 544"/>
              </a:gdLst>
              <a:ahLst/>
              <a:cxnLst>
                <a:cxn ang="0">
                  <a:pos x="T0" y="T1"/>
                </a:cxn>
                <a:cxn ang="0">
                  <a:pos x="T2" y="T3"/>
                </a:cxn>
                <a:cxn ang="0">
                  <a:pos x="T4" y="T5"/>
                </a:cxn>
                <a:cxn ang="0">
                  <a:pos x="T6" y="T7"/>
                </a:cxn>
                <a:cxn ang="0">
                  <a:pos x="T8" y="T9"/>
                </a:cxn>
              </a:cxnLst>
              <a:rect l="0" t="0" r="r" b="b"/>
              <a:pathLst>
                <a:path w="1089" h="544">
                  <a:moveTo>
                    <a:pt x="0" y="500"/>
                  </a:moveTo>
                  <a:cubicBezTo>
                    <a:pt x="5" y="528"/>
                    <a:pt x="11" y="544"/>
                    <a:pt x="11" y="544"/>
                  </a:cubicBezTo>
                  <a:cubicBezTo>
                    <a:pt x="356" y="373"/>
                    <a:pt x="715" y="217"/>
                    <a:pt x="1089" y="78"/>
                  </a:cubicBezTo>
                  <a:cubicBezTo>
                    <a:pt x="1046" y="51"/>
                    <a:pt x="1003" y="26"/>
                    <a:pt x="959" y="0"/>
                  </a:cubicBezTo>
                  <a:cubicBezTo>
                    <a:pt x="626" y="154"/>
                    <a:pt x="306" y="321"/>
                    <a:pt x="0" y="500"/>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3"/>
            <p:cNvSpPr/>
            <p:nvPr/>
          </p:nvSpPr>
          <p:spPr bwMode="auto">
            <a:xfrm>
              <a:off x="8786982" y="4951843"/>
              <a:ext cx="1682824" cy="989208"/>
            </a:xfrm>
            <a:custGeom>
              <a:avLst/>
              <a:gdLst>
                <a:gd name="T0" fmla="*/ 1088 w 1088"/>
                <a:gd name="T1" fmla="*/ 84 h 639"/>
                <a:gd name="T2" fmla="*/ 1069 w 1088"/>
                <a:gd name="T3" fmla="*/ 51 h 639"/>
                <a:gd name="T4" fmla="*/ 1084 w 1088"/>
                <a:gd name="T5" fmla="*/ 0 h 639"/>
                <a:gd name="T6" fmla="*/ 32 w 1088"/>
                <a:gd name="T7" fmla="*/ 441 h 639"/>
                <a:gd name="T8" fmla="*/ 31 w 1088"/>
                <a:gd name="T9" fmla="*/ 639 h 639"/>
                <a:gd name="T10" fmla="*/ 1079 w 1088"/>
                <a:gd name="T11" fmla="*/ 179 h 639"/>
                <a:gd name="T12" fmla="*/ 1073 w 1088"/>
                <a:gd name="T13" fmla="*/ 129 h 639"/>
                <a:gd name="T14" fmla="*/ 1088 w 1088"/>
                <a:gd name="T15" fmla="*/ 84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8" h="639">
                  <a:moveTo>
                    <a:pt x="1088" y="84"/>
                  </a:moveTo>
                  <a:cubicBezTo>
                    <a:pt x="1082" y="73"/>
                    <a:pt x="1075" y="62"/>
                    <a:pt x="1069" y="51"/>
                  </a:cubicBezTo>
                  <a:cubicBezTo>
                    <a:pt x="1074" y="34"/>
                    <a:pt x="1079" y="17"/>
                    <a:pt x="1084" y="0"/>
                  </a:cubicBezTo>
                  <a:cubicBezTo>
                    <a:pt x="720" y="132"/>
                    <a:pt x="370" y="279"/>
                    <a:pt x="32" y="441"/>
                  </a:cubicBezTo>
                  <a:cubicBezTo>
                    <a:pt x="0" y="499"/>
                    <a:pt x="31" y="639"/>
                    <a:pt x="31" y="639"/>
                  </a:cubicBezTo>
                  <a:cubicBezTo>
                    <a:pt x="367" y="471"/>
                    <a:pt x="716" y="317"/>
                    <a:pt x="1079" y="179"/>
                  </a:cubicBezTo>
                  <a:cubicBezTo>
                    <a:pt x="1077" y="163"/>
                    <a:pt x="1075" y="146"/>
                    <a:pt x="1073" y="129"/>
                  </a:cubicBezTo>
                  <a:cubicBezTo>
                    <a:pt x="1078" y="114"/>
                    <a:pt x="1083" y="99"/>
                    <a:pt x="1088" y="84"/>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4"/>
            <p:cNvSpPr/>
            <p:nvPr/>
          </p:nvSpPr>
          <p:spPr bwMode="auto">
            <a:xfrm>
              <a:off x="8757715" y="4877213"/>
              <a:ext cx="1827693" cy="1169197"/>
            </a:xfrm>
            <a:custGeom>
              <a:avLst/>
              <a:gdLst>
                <a:gd name="T0" fmla="*/ 65 w 1182"/>
                <a:gd name="T1" fmla="*/ 708 h 756"/>
                <a:gd name="T2" fmla="*/ 64 w 1182"/>
                <a:gd name="T3" fmla="*/ 505 h 756"/>
                <a:gd name="T4" fmla="*/ 64 w 1182"/>
                <a:gd name="T5" fmla="*/ 505 h 756"/>
                <a:gd name="T6" fmla="*/ 1162 w 1182"/>
                <a:gd name="T7" fmla="*/ 39 h 756"/>
                <a:gd name="T8" fmla="*/ 1166 w 1182"/>
                <a:gd name="T9" fmla="*/ 0 h 756"/>
                <a:gd name="T10" fmla="*/ 44 w 1182"/>
                <a:gd name="T11" fmla="*/ 473 h 756"/>
                <a:gd name="T12" fmla="*/ 0 w 1182"/>
                <a:gd name="T13" fmla="*/ 452 h 756"/>
                <a:gd name="T14" fmla="*/ 0 w 1182"/>
                <a:gd name="T15" fmla="*/ 535 h 756"/>
                <a:gd name="T16" fmla="*/ 29 w 1182"/>
                <a:gd name="T17" fmla="*/ 520 h 756"/>
                <a:gd name="T18" fmla="*/ 30 w 1182"/>
                <a:gd name="T19" fmla="*/ 723 h 756"/>
                <a:gd name="T20" fmla="*/ 43 w 1182"/>
                <a:gd name="T21" fmla="*/ 756 h 756"/>
                <a:gd name="T22" fmla="*/ 1139 w 1182"/>
                <a:gd name="T23" fmla="*/ 281 h 756"/>
                <a:gd name="T24" fmla="*/ 1143 w 1182"/>
                <a:gd name="T25" fmla="*/ 242 h 756"/>
                <a:gd name="T26" fmla="*/ 65 w 1182"/>
                <a:gd name="T27" fmla="*/ 70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2" h="756">
                  <a:moveTo>
                    <a:pt x="65" y="708"/>
                  </a:moveTo>
                  <a:cubicBezTo>
                    <a:pt x="65" y="708"/>
                    <a:pt x="31" y="621"/>
                    <a:pt x="64" y="505"/>
                  </a:cubicBezTo>
                  <a:cubicBezTo>
                    <a:pt x="64" y="505"/>
                    <a:pt x="64" y="505"/>
                    <a:pt x="64" y="505"/>
                  </a:cubicBezTo>
                  <a:cubicBezTo>
                    <a:pt x="416" y="334"/>
                    <a:pt x="782" y="178"/>
                    <a:pt x="1162" y="39"/>
                  </a:cubicBezTo>
                  <a:cubicBezTo>
                    <a:pt x="1182" y="19"/>
                    <a:pt x="1166" y="0"/>
                    <a:pt x="1166" y="0"/>
                  </a:cubicBezTo>
                  <a:cubicBezTo>
                    <a:pt x="777" y="140"/>
                    <a:pt x="403" y="299"/>
                    <a:pt x="44" y="473"/>
                  </a:cubicBezTo>
                  <a:cubicBezTo>
                    <a:pt x="29" y="466"/>
                    <a:pt x="15" y="459"/>
                    <a:pt x="0" y="452"/>
                  </a:cubicBezTo>
                  <a:cubicBezTo>
                    <a:pt x="0" y="479"/>
                    <a:pt x="0" y="507"/>
                    <a:pt x="0" y="535"/>
                  </a:cubicBezTo>
                  <a:cubicBezTo>
                    <a:pt x="9" y="530"/>
                    <a:pt x="19" y="525"/>
                    <a:pt x="29" y="520"/>
                  </a:cubicBezTo>
                  <a:cubicBezTo>
                    <a:pt x="16" y="568"/>
                    <a:pt x="5" y="646"/>
                    <a:pt x="30" y="723"/>
                  </a:cubicBezTo>
                  <a:cubicBezTo>
                    <a:pt x="33" y="734"/>
                    <a:pt x="38" y="745"/>
                    <a:pt x="43" y="756"/>
                  </a:cubicBezTo>
                  <a:cubicBezTo>
                    <a:pt x="393" y="581"/>
                    <a:pt x="759" y="422"/>
                    <a:pt x="1139" y="281"/>
                  </a:cubicBezTo>
                  <a:cubicBezTo>
                    <a:pt x="1159" y="261"/>
                    <a:pt x="1143" y="242"/>
                    <a:pt x="1143" y="242"/>
                  </a:cubicBezTo>
                  <a:cubicBezTo>
                    <a:pt x="769" y="381"/>
                    <a:pt x="410" y="537"/>
                    <a:pt x="65" y="708"/>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5"/>
            <p:cNvSpPr/>
            <p:nvPr/>
          </p:nvSpPr>
          <p:spPr bwMode="auto">
            <a:xfrm>
              <a:off x="6956363" y="4192377"/>
              <a:ext cx="3604170" cy="1416498"/>
            </a:xfrm>
            <a:custGeom>
              <a:avLst/>
              <a:gdLst>
                <a:gd name="T0" fmla="*/ 1600 w 2331"/>
                <a:gd name="T1" fmla="*/ 77 h 916"/>
                <a:gd name="T2" fmla="*/ 890 w 2331"/>
                <a:gd name="T3" fmla="*/ 0 h 916"/>
                <a:gd name="T4" fmla="*/ 0 w 2331"/>
                <a:gd name="T5" fmla="*/ 427 h 916"/>
                <a:gd name="T6" fmla="*/ 1209 w 2331"/>
                <a:gd name="T7" fmla="*/ 916 h 916"/>
                <a:gd name="T8" fmla="*/ 2331 w 2331"/>
                <a:gd name="T9" fmla="*/ 443 h 916"/>
                <a:gd name="T10" fmla="*/ 1600 w 2331"/>
                <a:gd name="T11" fmla="*/ 77 h 916"/>
              </a:gdLst>
              <a:ahLst/>
              <a:cxnLst>
                <a:cxn ang="0">
                  <a:pos x="T0" y="T1"/>
                </a:cxn>
                <a:cxn ang="0">
                  <a:pos x="T2" y="T3"/>
                </a:cxn>
                <a:cxn ang="0">
                  <a:pos x="T4" y="T5"/>
                </a:cxn>
                <a:cxn ang="0">
                  <a:pos x="T6" y="T7"/>
                </a:cxn>
                <a:cxn ang="0">
                  <a:pos x="T8" y="T9"/>
                </a:cxn>
                <a:cxn ang="0">
                  <a:pos x="T10" y="T11"/>
                </a:cxn>
              </a:cxnLst>
              <a:rect l="0" t="0" r="r" b="b"/>
              <a:pathLst>
                <a:path w="2331" h="916">
                  <a:moveTo>
                    <a:pt x="1600" y="77"/>
                  </a:moveTo>
                  <a:cubicBezTo>
                    <a:pt x="1365" y="45"/>
                    <a:pt x="1128" y="19"/>
                    <a:pt x="890" y="0"/>
                  </a:cubicBezTo>
                  <a:cubicBezTo>
                    <a:pt x="584" y="132"/>
                    <a:pt x="287" y="274"/>
                    <a:pt x="0" y="427"/>
                  </a:cubicBezTo>
                  <a:cubicBezTo>
                    <a:pt x="419" y="570"/>
                    <a:pt x="823" y="734"/>
                    <a:pt x="1209" y="916"/>
                  </a:cubicBezTo>
                  <a:cubicBezTo>
                    <a:pt x="1568" y="742"/>
                    <a:pt x="1942" y="583"/>
                    <a:pt x="2331" y="443"/>
                  </a:cubicBezTo>
                  <a:cubicBezTo>
                    <a:pt x="2094" y="314"/>
                    <a:pt x="1850" y="192"/>
                    <a:pt x="1600" y="77"/>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36"/>
            <p:cNvSpPr/>
            <p:nvPr/>
          </p:nvSpPr>
          <p:spPr bwMode="auto">
            <a:xfrm>
              <a:off x="6874417" y="4853799"/>
              <a:ext cx="1952075" cy="1192610"/>
            </a:xfrm>
            <a:custGeom>
              <a:avLst/>
              <a:gdLst>
                <a:gd name="T0" fmla="*/ 1262 w 1262"/>
                <a:gd name="T1" fmla="*/ 489 h 772"/>
                <a:gd name="T2" fmla="*/ 53 w 1262"/>
                <a:gd name="T3" fmla="*/ 0 h 772"/>
                <a:gd name="T4" fmla="*/ 78 w 1262"/>
                <a:gd name="T5" fmla="*/ 280 h 772"/>
                <a:gd name="T6" fmla="*/ 1261 w 1262"/>
                <a:gd name="T7" fmla="*/ 772 h 772"/>
                <a:gd name="T8" fmla="*/ 1262 w 1262"/>
                <a:gd name="T9" fmla="*/ 489 h 772"/>
              </a:gdLst>
              <a:ahLst/>
              <a:cxnLst>
                <a:cxn ang="0">
                  <a:pos x="T0" y="T1"/>
                </a:cxn>
                <a:cxn ang="0">
                  <a:pos x="T2" y="T3"/>
                </a:cxn>
                <a:cxn ang="0">
                  <a:pos x="T4" y="T5"/>
                </a:cxn>
                <a:cxn ang="0">
                  <a:pos x="T6" y="T7"/>
                </a:cxn>
                <a:cxn ang="0">
                  <a:pos x="T8" y="T9"/>
                </a:cxn>
              </a:cxnLst>
              <a:rect l="0" t="0" r="r" b="b"/>
              <a:pathLst>
                <a:path w="1262" h="772">
                  <a:moveTo>
                    <a:pt x="1262" y="489"/>
                  </a:moveTo>
                  <a:cubicBezTo>
                    <a:pt x="876" y="307"/>
                    <a:pt x="472" y="143"/>
                    <a:pt x="53" y="0"/>
                  </a:cubicBezTo>
                  <a:cubicBezTo>
                    <a:pt x="0" y="152"/>
                    <a:pt x="78" y="280"/>
                    <a:pt x="78" y="280"/>
                  </a:cubicBezTo>
                  <a:cubicBezTo>
                    <a:pt x="489" y="425"/>
                    <a:pt x="883" y="589"/>
                    <a:pt x="1261" y="772"/>
                  </a:cubicBezTo>
                  <a:cubicBezTo>
                    <a:pt x="1198" y="637"/>
                    <a:pt x="1262" y="489"/>
                    <a:pt x="1262" y="489"/>
                  </a:cubicBezTo>
                  <a:close/>
                </a:path>
              </a:pathLst>
            </a:custGeom>
            <a:solidFill>
              <a:srgbClr val="E188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37"/>
            <p:cNvSpPr/>
            <p:nvPr/>
          </p:nvSpPr>
          <p:spPr bwMode="auto">
            <a:xfrm>
              <a:off x="8924534" y="5197681"/>
              <a:ext cx="1473569" cy="620450"/>
            </a:xfrm>
            <a:custGeom>
              <a:avLst/>
              <a:gdLst>
                <a:gd name="T0" fmla="*/ 920 w 953"/>
                <a:gd name="T1" fmla="*/ 0 h 401"/>
                <a:gd name="T2" fmla="*/ 454 w 953"/>
                <a:gd name="T3" fmla="*/ 188 h 401"/>
                <a:gd name="T4" fmla="*/ 2 w 953"/>
                <a:gd name="T5" fmla="*/ 397 h 401"/>
                <a:gd name="T6" fmla="*/ 146 w 953"/>
                <a:gd name="T7" fmla="*/ 353 h 401"/>
                <a:gd name="T8" fmla="*/ 953 w 953"/>
                <a:gd name="T9" fmla="*/ 8 h 401"/>
                <a:gd name="T10" fmla="*/ 920 w 953"/>
                <a:gd name="T11" fmla="*/ 0 h 401"/>
              </a:gdLst>
              <a:ahLst/>
              <a:cxnLst>
                <a:cxn ang="0">
                  <a:pos x="T0" y="T1"/>
                </a:cxn>
                <a:cxn ang="0">
                  <a:pos x="T2" y="T3"/>
                </a:cxn>
                <a:cxn ang="0">
                  <a:pos x="T4" y="T5"/>
                </a:cxn>
                <a:cxn ang="0">
                  <a:pos x="T6" y="T7"/>
                </a:cxn>
                <a:cxn ang="0">
                  <a:pos x="T8" y="T9"/>
                </a:cxn>
                <a:cxn ang="0">
                  <a:pos x="T10" y="T11"/>
                </a:cxn>
              </a:cxnLst>
              <a:rect l="0" t="0" r="r" b="b"/>
              <a:pathLst>
                <a:path w="953" h="401">
                  <a:moveTo>
                    <a:pt x="920" y="0"/>
                  </a:moveTo>
                  <a:cubicBezTo>
                    <a:pt x="920" y="0"/>
                    <a:pt x="683" y="89"/>
                    <a:pt x="454" y="188"/>
                  </a:cubicBezTo>
                  <a:cubicBezTo>
                    <a:pt x="224" y="286"/>
                    <a:pt x="2" y="395"/>
                    <a:pt x="2" y="397"/>
                  </a:cubicBezTo>
                  <a:cubicBezTo>
                    <a:pt x="0" y="401"/>
                    <a:pt x="146" y="353"/>
                    <a:pt x="146" y="353"/>
                  </a:cubicBezTo>
                  <a:cubicBezTo>
                    <a:pt x="407" y="229"/>
                    <a:pt x="676" y="114"/>
                    <a:pt x="953" y="8"/>
                  </a:cubicBezTo>
                  <a:cubicBezTo>
                    <a:pt x="942" y="6"/>
                    <a:pt x="931" y="3"/>
                    <a:pt x="920" y="0"/>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38"/>
            <p:cNvSpPr/>
            <p:nvPr/>
          </p:nvSpPr>
          <p:spPr bwMode="auto">
            <a:xfrm>
              <a:off x="8994774" y="5377670"/>
              <a:ext cx="804829" cy="362905"/>
            </a:xfrm>
            <a:custGeom>
              <a:avLst/>
              <a:gdLst>
                <a:gd name="T0" fmla="*/ 34 w 521"/>
                <a:gd name="T1" fmla="*/ 193 h 235"/>
                <a:gd name="T2" fmla="*/ 0 w 521"/>
                <a:gd name="T3" fmla="*/ 235 h 235"/>
                <a:gd name="T4" fmla="*/ 521 w 521"/>
                <a:gd name="T5" fmla="*/ 2 h 235"/>
                <a:gd name="T6" fmla="*/ 34 w 521"/>
                <a:gd name="T7" fmla="*/ 193 h 235"/>
              </a:gdLst>
              <a:ahLst/>
              <a:cxnLst>
                <a:cxn ang="0">
                  <a:pos x="T0" y="T1"/>
                </a:cxn>
                <a:cxn ang="0">
                  <a:pos x="T2" y="T3"/>
                </a:cxn>
                <a:cxn ang="0">
                  <a:pos x="T4" y="T5"/>
                </a:cxn>
                <a:cxn ang="0">
                  <a:pos x="T6" y="T7"/>
                </a:cxn>
              </a:cxnLst>
              <a:rect l="0" t="0" r="r" b="b"/>
              <a:pathLst>
                <a:path w="521" h="235">
                  <a:moveTo>
                    <a:pt x="34" y="193"/>
                  </a:moveTo>
                  <a:cubicBezTo>
                    <a:pt x="23" y="207"/>
                    <a:pt x="11" y="221"/>
                    <a:pt x="0" y="235"/>
                  </a:cubicBezTo>
                  <a:cubicBezTo>
                    <a:pt x="170" y="154"/>
                    <a:pt x="344" y="76"/>
                    <a:pt x="521" y="2"/>
                  </a:cubicBezTo>
                  <a:cubicBezTo>
                    <a:pt x="519" y="0"/>
                    <a:pt x="51" y="172"/>
                    <a:pt x="34" y="193"/>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39"/>
            <p:cNvSpPr/>
            <p:nvPr/>
          </p:nvSpPr>
          <p:spPr bwMode="auto">
            <a:xfrm>
              <a:off x="9204030" y="5083542"/>
              <a:ext cx="1128224" cy="459484"/>
            </a:xfrm>
            <a:custGeom>
              <a:avLst/>
              <a:gdLst>
                <a:gd name="T0" fmla="*/ 0 w 730"/>
                <a:gd name="T1" fmla="*/ 297 h 297"/>
                <a:gd name="T2" fmla="*/ 681 w 730"/>
                <a:gd name="T3" fmla="*/ 58 h 297"/>
                <a:gd name="T4" fmla="*/ 730 w 730"/>
                <a:gd name="T5" fmla="*/ 0 h 297"/>
                <a:gd name="T6" fmla="*/ 0 w 730"/>
                <a:gd name="T7" fmla="*/ 297 h 297"/>
              </a:gdLst>
              <a:ahLst/>
              <a:cxnLst>
                <a:cxn ang="0">
                  <a:pos x="T0" y="T1"/>
                </a:cxn>
                <a:cxn ang="0">
                  <a:pos x="T2" y="T3"/>
                </a:cxn>
                <a:cxn ang="0">
                  <a:pos x="T4" y="T5"/>
                </a:cxn>
                <a:cxn ang="0">
                  <a:pos x="T6" y="T7"/>
                </a:cxn>
              </a:cxnLst>
              <a:rect l="0" t="0" r="r" b="b"/>
              <a:pathLst>
                <a:path w="730" h="297">
                  <a:moveTo>
                    <a:pt x="0" y="297"/>
                  </a:moveTo>
                  <a:cubicBezTo>
                    <a:pt x="222" y="211"/>
                    <a:pt x="449" y="131"/>
                    <a:pt x="681" y="58"/>
                  </a:cubicBezTo>
                  <a:cubicBezTo>
                    <a:pt x="697" y="39"/>
                    <a:pt x="713" y="19"/>
                    <a:pt x="730" y="0"/>
                  </a:cubicBezTo>
                  <a:cubicBezTo>
                    <a:pt x="480" y="92"/>
                    <a:pt x="237" y="191"/>
                    <a:pt x="0" y="297"/>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0"/>
            <p:cNvSpPr/>
            <p:nvPr/>
          </p:nvSpPr>
          <p:spPr bwMode="auto">
            <a:xfrm>
              <a:off x="6874417" y="4853799"/>
              <a:ext cx="1952075" cy="1192610"/>
            </a:xfrm>
            <a:custGeom>
              <a:avLst/>
              <a:gdLst>
                <a:gd name="T0" fmla="*/ 1262 w 1262"/>
                <a:gd name="T1" fmla="*/ 489 h 772"/>
                <a:gd name="T2" fmla="*/ 53 w 1262"/>
                <a:gd name="T3" fmla="*/ 0 h 772"/>
                <a:gd name="T4" fmla="*/ 78 w 1262"/>
                <a:gd name="T5" fmla="*/ 280 h 772"/>
                <a:gd name="T6" fmla="*/ 1261 w 1262"/>
                <a:gd name="T7" fmla="*/ 772 h 772"/>
                <a:gd name="T8" fmla="*/ 1262 w 1262"/>
                <a:gd name="T9" fmla="*/ 489 h 772"/>
              </a:gdLst>
              <a:ahLst/>
              <a:cxnLst>
                <a:cxn ang="0">
                  <a:pos x="T0" y="T1"/>
                </a:cxn>
                <a:cxn ang="0">
                  <a:pos x="T2" y="T3"/>
                </a:cxn>
                <a:cxn ang="0">
                  <a:pos x="T4" y="T5"/>
                </a:cxn>
                <a:cxn ang="0">
                  <a:pos x="T6" y="T7"/>
                </a:cxn>
                <a:cxn ang="0">
                  <a:pos x="T8" y="T9"/>
                </a:cxn>
              </a:cxnLst>
              <a:rect l="0" t="0" r="r" b="b"/>
              <a:pathLst>
                <a:path w="1262" h="772">
                  <a:moveTo>
                    <a:pt x="1262" y="489"/>
                  </a:moveTo>
                  <a:cubicBezTo>
                    <a:pt x="876" y="307"/>
                    <a:pt x="472" y="143"/>
                    <a:pt x="53" y="0"/>
                  </a:cubicBezTo>
                  <a:cubicBezTo>
                    <a:pt x="0" y="152"/>
                    <a:pt x="78" y="280"/>
                    <a:pt x="78" y="280"/>
                  </a:cubicBezTo>
                  <a:cubicBezTo>
                    <a:pt x="489" y="425"/>
                    <a:pt x="883" y="589"/>
                    <a:pt x="1261" y="772"/>
                  </a:cubicBezTo>
                  <a:cubicBezTo>
                    <a:pt x="1198" y="637"/>
                    <a:pt x="1262" y="489"/>
                    <a:pt x="1262" y="489"/>
                  </a:cubicBezTo>
                  <a:close/>
                </a:path>
              </a:pathLst>
            </a:custGeom>
            <a:solidFill>
              <a:srgbClr val="506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1"/>
            <p:cNvSpPr/>
            <p:nvPr/>
          </p:nvSpPr>
          <p:spPr bwMode="auto">
            <a:xfrm>
              <a:off x="8861612" y="4660641"/>
              <a:ext cx="1576001" cy="771173"/>
            </a:xfrm>
            <a:custGeom>
              <a:avLst/>
              <a:gdLst>
                <a:gd name="T0" fmla="*/ 0 w 1019"/>
                <a:gd name="T1" fmla="*/ 457 h 498"/>
                <a:gd name="T2" fmla="*/ 10 w 1019"/>
                <a:gd name="T3" fmla="*/ 498 h 498"/>
                <a:gd name="T4" fmla="*/ 1019 w 1019"/>
                <a:gd name="T5" fmla="*/ 70 h 498"/>
                <a:gd name="T6" fmla="*/ 897 w 1019"/>
                <a:gd name="T7" fmla="*/ 0 h 498"/>
                <a:gd name="T8" fmla="*/ 0 w 1019"/>
                <a:gd name="T9" fmla="*/ 457 h 498"/>
              </a:gdLst>
              <a:ahLst/>
              <a:cxnLst>
                <a:cxn ang="0">
                  <a:pos x="T0" y="T1"/>
                </a:cxn>
                <a:cxn ang="0">
                  <a:pos x="T2" y="T3"/>
                </a:cxn>
                <a:cxn ang="0">
                  <a:pos x="T4" y="T5"/>
                </a:cxn>
                <a:cxn ang="0">
                  <a:pos x="T6" y="T7"/>
                </a:cxn>
                <a:cxn ang="0">
                  <a:pos x="T8" y="T9"/>
                </a:cxn>
              </a:cxnLst>
              <a:rect l="0" t="0" r="r" b="b"/>
              <a:pathLst>
                <a:path w="1019" h="498">
                  <a:moveTo>
                    <a:pt x="0" y="457"/>
                  </a:moveTo>
                  <a:cubicBezTo>
                    <a:pt x="4" y="483"/>
                    <a:pt x="10" y="498"/>
                    <a:pt x="10" y="498"/>
                  </a:cubicBezTo>
                  <a:cubicBezTo>
                    <a:pt x="334" y="342"/>
                    <a:pt x="671" y="199"/>
                    <a:pt x="1019" y="70"/>
                  </a:cubicBezTo>
                  <a:cubicBezTo>
                    <a:pt x="978" y="46"/>
                    <a:pt x="938" y="23"/>
                    <a:pt x="897" y="0"/>
                  </a:cubicBezTo>
                  <a:cubicBezTo>
                    <a:pt x="587" y="141"/>
                    <a:pt x="287" y="294"/>
                    <a:pt x="0" y="457"/>
                  </a:cubicBez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2"/>
            <p:cNvSpPr/>
            <p:nvPr/>
          </p:nvSpPr>
          <p:spPr bwMode="auto">
            <a:xfrm>
              <a:off x="8810395" y="4495285"/>
              <a:ext cx="1573075" cy="907261"/>
            </a:xfrm>
            <a:custGeom>
              <a:avLst/>
              <a:gdLst>
                <a:gd name="T0" fmla="*/ 1017 w 1017"/>
                <a:gd name="T1" fmla="*/ 77 h 586"/>
                <a:gd name="T2" fmla="*/ 999 w 1017"/>
                <a:gd name="T3" fmla="*/ 47 h 586"/>
                <a:gd name="T4" fmla="*/ 1013 w 1017"/>
                <a:gd name="T5" fmla="*/ 0 h 586"/>
                <a:gd name="T6" fmla="*/ 30 w 1017"/>
                <a:gd name="T7" fmla="*/ 405 h 586"/>
                <a:gd name="T8" fmla="*/ 29 w 1017"/>
                <a:gd name="T9" fmla="*/ 586 h 586"/>
                <a:gd name="T10" fmla="*/ 1010 w 1017"/>
                <a:gd name="T11" fmla="*/ 164 h 586"/>
                <a:gd name="T12" fmla="*/ 1003 w 1017"/>
                <a:gd name="T13" fmla="*/ 119 h 586"/>
                <a:gd name="T14" fmla="*/ 1017 w 1017"/>
                <a:gd name="T15" fmla="*/ 77 h 5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586">
                  <a:moveTo>
                    <a:pt x="1017" y="77"/>
                  </a:moveTo>
                  <a:cubicBezTo>
                    <a:pt x="1011" y="67"/>
                    <a:pt x="1005" y="57"/>
                    <a:pt x="999" y="47"/>
                  </a:cubicBezTo>
                  <a:cubicBezTo>
                    <a:pt x="1004" y="31"/>
                    <a:pt x="1008" y="16"/>
                    <a:pt x="1013" y="0"/>
                  </a:cubicBezTo>
                  <a:cubicBezTo>
                    <a:pt x="674" y="122"/>
                    <a:pt x="347" y="258"/>
                    <a:pt x="30" y="405"/>
                  </a:cubicBezTo>
                  <a:cubicBezTo>
                    <a:pt x="0" y="458"/>
                    <a:pt x="29" y="586"/>
                    <a:pt x="29" y="586"/>
                  </a:cubicBezTo>
                  <a:cubicBezTo>
                    <a:pt x="344" y="433"/>
                    <a:pt x="672" y="292"/>
                    <a:pt x="1010" y="164"/>
                  </a:cubicBezTo>
                  <a:cubicBezTo>
                    <a:pt x="1008" y="149"/>
                    <a:pt x="1006" y="134"/>
                    <a:pt x="1003" y="119"/>
                  </a:cubicBezTo>
                  <a:cubicBezTo>
                    <a:pt x="1008" y="105"/>
                    <a:pt x="1013" y="91"/>
                    <a:pt x="1017" y="7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3"/>
            <p:cNvSpPr/>
            <p:nvPr/>
          </p:nvSpPr>
          <p:spPr bwMode="auto">
            <a:xfrm>
              <a:off x="8782592" y="4427972"/>
              <a:ext cx="1709163" cy="1071154"/>
            </a:xfrm>
            <a:custGeom>
              <a:avLst/>
              <a:gdLst>
                <a:gd name="T0" fmla="*/ 61 w 1105"/>
                <a:gd name="T1" fmla="*/ 649 h 693"/>
                <a:gd name="T2" fmla="*/ 60 w 1105"/>
                <a:gd name="T3" fmla="*/ 464 h 693"/>
                <a:gd name="T4" fmla="*/ 60 w 1105"/>
                <a:gd name="T5" fmla="*/ 464 h 693"/>
                <a:gd name="T6" fmla="*/ 1086 w 1105"/>
                <a:gd name="T7" fmla="*/ 36 h 693"/>
                <a:gd name="T8" fmla="*/ 1089 w 1105"/>
                <a:gd name="T9" fmla="*/ 0 h 693"/>
                <a:gd name="T10" fmla="*/ 41 w 1105"/>
                <a:gd name="T11" fmla="*/ 434 h 693"/>
                <a:gd name="T12" fmla="*/ 0 w 1105"/>
                <a:gd name="T13" fmla="*/ 415 h 693"/>
                <a:gd name="T14" fmla="*/ 0 w 1105"/>
                <a:gd name="T15" fmla="*/ 491 h 693"/>
                <a:gd name="T16" fmla="*/ 27 w 1105"/>
                <a:gd name="T17" fmla="*/ 478 h 693"/>
                <a:gd name="T18" fmla="*/ 28 w 1105"/>
                <a:gd name="T19" fmla="*/ 663 h 693"/>
                <a:gd name="T20" fmla="*/ 40 w 1105"/>
                <a:gd name="T21" fmla="*/ 693 h 693"/>
                <a:gd name="T22" fmla="*/ 1067 w 1105"/>
                <a:gd name="T23" fmla="*/ 257 h 693"/>
                <a:gd name="T24" fmla="*/ 1070 w 1105"/>
                <a:gd name="T25" fmla="*/ 221 h 693"/>
                <a:gd name="T26" fmla="*/ 61 w 1105"/>
                <a:gd name="T27" fmla="*/ 64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5" h="693">
                  <a:moveTo>
                    <a:pt x="61" y="649"/>
                  </a:moveTo>
                  <a:cubicBezTo>
                    <a:pt x="61" y="649"/>
                    <a:pt x="29" y="570"/>
                    <a:pt x="60" y="464"/>
                  </a:cubicBezTo>
                  <a:cubicBezTo>
                    <a:pt x="60" y="464"/>
                    <a:pt x="60" y="464"/>
                    <a:pt x="60" y="464"/>
                  </a:cubicBezTo>
                  <a:cubicBezTo>
                    <a:pt x="390" y="308"/>
                    <a:pt x="732" y="164"/>
                    <a:pt x="1086" y="36"/>
                  </a:cubicBezTo>
                  <a:cubicBezTo>
                    <a:pt x="1105" y="18"/>
                    <a:pt x="1089" y="0"/>
                    <a:pt x="1089" y="0"/>
                  </a:cubicBezTo>
                  <a:cubicBezTo>
                    <a:pt x="728" y="130"/>
                    <a:pt x="378" y="275"/>
                    <a:pt x="41" y="434"/>
                  </a:cubicBezTo>
                  <a:cubicBezTo>
                    <a:pt x="28" y="428"/>
                    <a:pt x="14" y="421"/>
                    <a:pt x="0" y="415"/>
                  </a:cubicBezTo>
                  <a:cubicBezTo>
                    <a:pt x="0" y="440"/>
                    <a:pt x="0" y="465"/>
                    <a:pt x="0" y="491"/>
                  </a:cubicBezTo>
                  <a:cubicBezTo>
                    <a:pt x="9" y="486"/>
                    <a:pt x="18" y="482"/>
                    <a:pt x="27" y="478"/>
                  </a:cubicBezTo>
                  <a:cubicBezTo>
                    <a:pt x="15" y="521"/>
                    <a:pt x="5" y="592"/>
                    <a:pt x="28" y="663"/>
                  </a:cubicBezTo>
                  <a:cubicBezTo>
                    <a:pt x="31" y="673"/>
                    <a:pt x="35" y="683"/>
                    <a:pt x="40" y="693"/>
                  </a:cubicBezTo>
                  <a:cubicBezTo>
                    <a:pt x="369" y="534"/>
                    <a:pt x="712" y="388"/>
                    <a:pt x="1067" y="257"/>
                  </a:cubicBezTo>
                  <a:cubicBezTo>
                    <a:pt x="1085" y="239"/>
                    <a:pt x="1070" y="221"/>
                    <a:pt x="1070" y="221"/>
                  </a:cubicBezTo>
                  <a:cubicBezTo>
                    <a:pt x="722" y="350"/>
                    <a:pt x="385" y="493"/>
                    <a:pt x="61" y="649"/>
                  </a:cubicBezTo>
                  <a:close/>
                </a:path>
              </a:pathLst>
            </a:custGeom>
            <a:solidFill>
              <a:srgbClr val="D47A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4"/>
            <p:cNvSpPr/>
            <p:nvPr/>
          </p:nvSpPr>
          <p:spPr bwMode="auto">
            <a:xfrm>
              <a:off x="7102695" y="3804596"/>
              <a:ext cx="3364184" cy="1295043"/>
            </a:xfrm>
            <a:custGeom>
              <a:avLst/>
              <a:gdLst>
                <a:gd name="T0" fmla="*/ 1493 w 2176"/>
                <a:gd name="T1" fmla="*/ 71 h 837"/>
                <a:gd name="T2" fmla="*/ 832 w 2176"/>
                <a:gd name="T3" fmla="*/ 0 h 837"/>
                <a:gd name="T4" fmla="*/ 0 w 2176"/>
                <a:gd name="T5" fmla="*/ 386 h 837"/>
                <a:gd name="T6" fmla="*/ 1128 w 2176"/>
                <a:gd name="T7" fmla="*/ 837 h 837"/>
                <a:gd name="T8" fmla="*/ 2176 w 2176"/>
                <a:gd name="T9" fmla="*/ 403 h 837"/>
                <a:gd name="T10" fmla="*/ 1493 w 2176"/>
                <a:gd name="T11" fmla="*/ 71 h 837"/>
              </a:gdLst>
              <a:ahLst/>
              <a:cxnLst>
                <a:cxn ang="0">
                  <a:pos x="T0" y="T1"/>
                </a:cxn>
                <a:cxn ang="0">
                  <a:pos x="T2" y="T3"/>
                </a:cxn>
                <a:cxn ang="0">
                  <a:pos x="T4" y="T5"/>
                </a:cxn>
                <a:cxn ang="0">
                  <a:pos x="T6" y="T7"/>
                </a:cxn>
                <a:cxn ang="0">
                  <a:pos x="T8" y="T9"/>
                </a:cxn>
                <a:cxn ang="0">
                  <a:pos x="T10" y="T11"/>
                </a:cxn>
              </a:cxnLst>
              <a:rect l="0" t="0" r="r" b="b"/>
              <a:pathLst>
                <a:path w="2176" h="837">
                  <a:moveTo>
                    <a:pt x="1493" y="71"/>
                  </a:moveTo>
                  <a:cubicBezTo>
                    <a:pt x="1274" y="42"/>
                    <a:pt x="1054" y="18"/>
                    <a:pt x="832" y="0"/>
                  </a:cubicBezTo>
                  <a:cubicBezTo>
                    <a:pt x="547" y="120"/>
                    <a:pt x="269" y="249"/>
                    <a:pt x="0" y="386"/>
                  </a:cubicBezTo>
                  <a:cubicBezTo>
                    <a:pt x="389" y="519"/>
                    <a:pt x="766" y="670"/>
                    <a:pt x="1128" y="837"/>
                  </a:cubicBezTo>
                  <a:cubicBezTo>
                    <a:pt x="1465" y="678"/>
                    <a:pt x="1815" y="533"/>
                    <a:pt x="2176" y="403"/>
                  </a:cubicBezTo>
                  <a:cubicBezTo>
                    <a:pt x="1954" y="286"/>
                    <a:pt x="1726" y="176"/>
                    <a:pt x="1493" y="71"/>
                  </a:cubicBez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5"/>
            <p:cNvSpPr/>
            <p:nvPr/>
          </p:nvSpPr>
          <p:spPr bwMode="auto">
            <a:xfrm>
              <a:off x="7022212" y="4401632"/>
              <a:ext cx="1824767" cy="1097494"/>
            </a:xfrm>
            <a:custGeom>
              <a:avLst/>
              <a:gdLst>
                <a:gd name="T0" fmla="*/ 1180 w 1180"/>
                <a:gd name="T1" fmla="*/ 451 h 710"/>
                <a:gd name="T2" fmla="*/ 52 w 1180"/>
                <a:gd name="T3" fmla="*/ 0 h 710"/>
                <a:gd name="T4" fmla="*/ 72 w 1180"/>
                <a:gd name="T5" fmla="*/ 256 h 710"/>
                <a:gd name="T6" fmla="*/ 1179 w 1180"/>
                <a:gd name="T7" fmla="*/ 710 h 710"/>
                <a:gd name="T8" fmla="*/ 1180 w 1180"/>
                <a:gd name="T9" fmla="*/ 451 h 710"/>
              </a:gdLst>
              <a:ahLst/>
              <a:cxnLst>
                <a:cxn ang="0">
                  <a:pos x="T0" y="T1"/>
                </a:cxn>
                <a:cxn ang="0">
                  <a:pos x="T2" y="T3"/>
                </a:cxn>
                <a:cxn ang="0">
                  <a:pos x="T4" y="T5"/>
                </a:cxn>
                <a:cxn ang="0">
                  <a:pos x="T6" y="T7"/>
                </a:cxn>
                <a:cxn ang="0">
                  <a:pos x="T8" y="T9"/>
                </a:cxn>
              </a:cxnLst>
              <a:rect l="0" t="0" r="r" b="b"/>
              <a:pathLst>
                <a:path w="1180" h="710">
                  <a:moveTo>
                    <a:pt x="1180" y="451"/>
                  </a:moveTo>
                  <a:cubicBezTo>
                    <a:pt x="818" y="284"/>
                    <a:pt x="441" y="133"/>
                    <a:pt x="52" y="0"/>
                  </a:cubicBezTo>
                  <a:cubicBezTo>
                    <a:pt x="0" y="138"/>
                    <a:pt x="73" y="256"/>
                    <a:pt x="72" y="256"/>
                  </a:cubicBezTo>
                  <a:cubicBezTo>
                    <a:pt x="455" y="391"/>
                    <a:pt x="824" y="542"/>
                    <a:pt x="1179" y="710"/>
                  </a:cubicBezTo>
                  <a:cubicBezTo>
                    <a:pt x="1120" y="587"/>
                    <a:pt x="1180" y="451"/>
                    <a:pt x="1180" y="451"/>
                  </a:cubicBezTo>
                  <a:close/>
                </a:path>
              </a:pathLst>
            </a:custGeom>
            <a:solidFill>
              <a:srgbClr val="E09E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46"/>
            <p:cNvSpPr/>
            <p:nvPr/>
          </p:nvSpPr>
          <p:spPr bwMode="auto">
            <a:xfrm>
              <a:off x="7371947" y="4602108"/>
              <a:ext cx="1025791" cy="611670"/>
            </a:xfrm>
            <a:custGeom>
              <a:avLst/>
              <a:gdLst>
                <a:gd name="T0" fmla="*/ 661 w 664"/>
                <a:gd name="T1" fmla="*/ 251 h 395"/>
                <a:gd name="T2" fmla="*/ 30 w 664"/>
                <a:gd name="T3" fmla="*/ 0 h 395"/>
                <a:gd name="T4" fmla="*/ 39 w 664"/>
                <a:gd name="T5" fmla="*/ 144 h 395"/>
                <a:gd name="T6" fmla="*/ 664 w 664"/>
                <a:gd name="T7" fmla="*/ 395 h 395"/>
                <a:gd name="T8" fmla="*/ 661 w 664"/>
                <a:gd name="T9" fmla="*/ 251 h 395"/>
              </a:gdLst>
              <a:ahLst/>
              <a:cxnLst>
                <a:cxn ang="0">
                  <a:pos x="T0" y="T1"/>
                </a:cxn>
                <a:cxn ang="0">
                  <a:pos x="T2" y="T3"/>
                </a:cxn>
                <a:cxn ang="0">
                  <a:pos x="T4" y="T5"/>
                </a:cxn>
                <a:cxn ang="0">
                  <a:pos x="T6" y="T7"/>
                </a:cxn>
                <a:cxn ang="0">
                  <a:pos x="T8" y="T9"/>
                </a:cxn>
              </a:cxnLst>
              <a:rect l="0" t="0" r="r" b="b"/>
              <a:pathLst>
                <a:path w="664" h="395">
                  <a:moveTo>
                    <a:pt x="661" y="251"/>
                  </a:moveTo>
                  <a:cubicBezTo>
                    <a:pt x="455" y="162"/>
                    <a:pt x="245" y="78"/>
                    <a:pt x="30" y="0"/>
                  </a:cubicBezTo>
                  <a:cubicBezTo>
                    <a:pt x="0" y="77"/>
                    <a:pt x="39" y="144"/>
                    <a:pt x="39" y="144"/>
                  </a:cubicBezTo>
                  <a:cubicBezTo>
                    <a:pt x="252" y="223"/>
                    <a:pt x="460" y="306"/>
                    <a:pt x="664" y="395"/>
                  </a:cubicBezTo>
                  <a:cubicBezTo>
                    <a:pt x="629" y="327"/>
                    <a:pt x="661" y="251"/>
                    <a:pt x="661" y="251"/>
                  </a:cubicBez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47"/>
            <p:cNvSpPr/>
            <p:nvPr/>
          </p:nvSpPr>
          <p:spPr bwMode="auto">
            <a:xfrm>
              <a:off x="8918681" y="4767464"/>
              <a:ext cx="1169197" cy="494604"/>
            </a:xfrm>
            <a:custGeom>
              <a:avLst/>
              <a:gdLst>
                <a:gd name="T0" fmla="*/ 0 w 756"/>
                <a:gd name="T1" fmla="*/ 318 h 319"/>
                <a:gd name="T2" fmla="*/ 62 w 756"/>
                <a:gd name="T3" fmla="*/ 319 h 319"/>
                <a:gd name="T4" fmla="*/ 726 w 756"/>
                <a:gd name="T5" fmla="*/ 32 h 319"/>
                <a:gd name="T6" fmla="*/ 756 w 756"/>
                <a:gd name="T7" fmla="*/ 6 h 319"/>
                <a:gd name="T8" fmla="*/ 0 w 756"/>
                <a:gd name="T9" fmla="*/ 318 h 319"/>
              </a:gdLst>
              <a:ahLst/>
              <a:cxnLst>
                <a:cxn ang="0">
                  <a:pos x="T0" y="T1"/>
                </a:cxn>
                <a:cxn ang="0">
                  <a:pos x="T2" y="T3"/>
                </a:cxn>
                <a:cxn ang="0">
                  <a:pos x="T4" y="T5"/>
                </a:cxn>
                <a:cxn ang="0">
                  <a:pos x="T6" y="T7"/>
                </a:cxn>
                <a:cxn ang="0">
                  <a:pos x="T8" y="T9"/>
                </a:cxn>
              </a:cxnLst>
              <a:rect l="0" t="0" r="r" b="b"/>
              <a:pathLst>
                <a:path w="756" h="319">
                  <a:moveTo>
                    <a:pt x="0" y="318"/>
                  </a:moveTo>
                  <a:cubicBezTo>
                    <a:pt x="21" y="319"/>
                    <a:pt x="41" y="319"/>
                    <a:pt x="62" y="319"/>
                  </a:cubicBezTo>
                  <a:cubicBezTo>
                    <a:pt x="278" y="218"/>
                    <a:pt x="499" y="122"/>
                    <a:pt x="726" y="32"/>
                  </a:cubicBezTo>
                  <a:cubicBezTo>
                    <a:pt x="736" y="23"/>
                    <a:pt x="746" y="15"/>
                    <a:pt x="756" y="6"/>
                  </a:cubicBezTo>
                  <a:cubicBezTo>
                    <a:pt x="751" y="0"/>
                    <a:pt x="35" y="292"/>
                    <a:pt x="0" y="318"/>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48"/>
            <p:cNvSpPr/>
            <p:nvPr/>
          </p:nvSpPr>
          <p:spPr bwMode="auto">
            <a:xfrm>
              <a:off x="9095744" y="4599181"/>
              <a:ext cx="1235046" cy="500457"/>
            </a:xfrm>
            <a:custGeom>
              <a:avLst/>
              <a:gdLst>
                <a:gd name="T0" fmla="*/ 776 w 799"/>
                <a:gd name="T1" fmla="*/ 0 h 323"/>
                <a:gd name="T2" fmla="*/ 0 w 799"/>
                <a:gd name="T3" fmla="*/ 322 h 323"/>
                <a:gd name="T4" fmla="*/ 42 w 799"/>
                <a:gd name="T5" fmla="*/ 323 h 323"/>
                <a:gd name="T6" fmla="*/ 799 w 799"/>
                <a:gd name="T7" fmla="*/ 17 h 323"/>
                <a:gd name="T8" fmla="*/ 776 w 799"/>
                <a:gd name="T9" fmla="*/ 0 h 323"/>
              </a:gdLst>
              <a:ahLst/>
              <a:cxnLst>
                <a:cxn ang="0">
                  <a:pos x="T0" y="T1"/>
                </a:cxn>
                <a:cxn ang="0">
                  <a:pos x="T2" y="T3"/>
                </a:cxn>
                <a:cxn ang="0">
                  <a:pos x="T4" y="T5"/>
                </a:cxn>
                <a:cxn ang="0">
                  <a:pos x="T6" y="T7"/>
                </a:cxn>
                <a:cxn ang="0">
                  <a:pos x="T8" y="T9"/>
                </a:cxn>
              </a:cxnLst>
              <a:rect l="0" t="0" r="r" b="b"/>
              <a:pathLst>
                <a:path w="799" h="323">
                  <a:moveTo>
                    <a:pt x="776" y="0"/>
                  </a:moveTo>
                  <a:cubicBezTo>
                    <a:pt x="511" y="100"/>
                    <a:pt x="252" y="207"/>
                    <a:pt x="0" y="322"/>
                  </a:cubicBezTo>
                  <a:cubicBezTo>
                    <a:pt x="14" y="323"/>
                    <a:pt x="28" y="323"/>
                    <a:pt x="42" y="323"/>
                  </a:cubicBezTo>
                  <a:cubicBezTo>
                    <a:pt x="288" y="214"/>
                    <a:pt x="540" y="111"/>
                    <a:pt x="799" y="17"/>
                  </a:cubicBezTo>
                  <a:cubicBezTo>
                    <a:pt x="791" y="11"/>
                    <a:pt x="784" y="6"/>
                    <a:pt x="776" y="0"/>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0"/>
            <p:cNvSpPr/>
            <p:nvPr/>
          </p:nvSpPr>
          <p:spPr bwMode="auto">
            <a:xfrm>
              <a:off x="9842039" y="1965196"/>
              <a:ext cx="226816" cy="235596"/>
            </a:xfrm>
            <a:custGeom>
              <a:avLst/>
              <a:gdLst>
                <a:gd name="T0" fmla="*/ 106 w 155"/>
                <a:gd name="T1" fmla="*/ 56 h 161"/>
                <a:gd name="T2" fmla="*/ 155 w 155"/>
                <a:gd name="T3" fmla="*/ 84 h 161"/>
                <a:gd name="T4" fmla="*/ 103 w 155"/>
                <a:gd name="T5" fmla="*/ 106 h 161"/>
                <a:gd name="T6" fmla="*/ 92 w 155"/>
                <a:gd name="T7" fmla="*/ 161 h 161"/>
                <a:gd name="T8" fmla="*/ 55 w 155"/>
                <a:gd name="T9" fmla="*/ 119 h 161"/>
                <a:gd name="T10" fmla="*/ 0 w 155"/>
                <a:gd name="T11" fmla="*/ 125 h 161"/>
                <a:gd name="T12" fmla="*/ 28 w 155"/>
                <a:gd name="T13" fmla="*/ 76 h 161"/>
                <a:gd name="T14" fmla="*/ 5 w 155"/>
                <a:gd name="T15" fmla="*/ 26 h 161"/>
                <a:gd name="T16" fmla="*/ 59 w 155"/>
                <a:gd name="T17" fmla="*/ 38 h 161"/>
                <a:gd name="T18" fmla="*/ 100 w 155"/>
                <a:gd name="T19" fmla="*/ 0 h 161"/>
                <a:gd name="T20" fmla="*/ 106 w 155"/>
                <a:gd name="T21" fmla="*/ 5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1">
                  <a:moveTo>
                    <a:pt x="106" y="56"/>
                  </a:moveTo>
                  <a:lnTo>
                    <a:pt x="155" y="84"/>
                  </a:lnTo>
                  <a:lnTo>
                    <a:pt x="103" y="106"/>
                  </a:lnTo>
                  <a:lnTo>
                    <a:pt x="92" y="161"/>
                  </a:lnTo>
                  <a:lnTo>
                    <a:pt x="55" y="119"/>
                  </a:lnTo>
                  <a:lnTo>
                    <a:pt x="0" y="125"/>
                  </a:lnTo>
                  <a:lnTo>
                    <a:pt x="28" y="76"/>
                  </a:lnTo>
                  <a:lnTo>
                    <a:pt x="5" y="26"/>
                  </a:lnTo>
                  <a:lnTo>
                    <a:pt x="59" y="38"/>
                  </a:lnTo>
                  <a:lnTo>
                    <a:pt x="100" y="0"/>
                  </a:lnTo>
                  <a:lnTo>
                    <a:pt x="106" y="56"/>
                  </a:ln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1"/>
            <p:cNvSpPr/>
            <p:nvPr/>
          </p:nvSpPr>
          <p:spPr bwMode="auto">
            <a:xfrm>
              <a:off x="7906060" y="1798377"/>
              <a:ext cx="137553" cy="133163"/>
            </a:xfrm>
            <a:custGeom>
              <a:avLst/>
              <a:gdLst>
                <a:gd name="T0" fmla="*/ 48 w 94"/>
                <a:gd name="T1" fmla="*/ 16 h 91"/>
                <a:gd name="T2" fmla="*/ 76 w 94"/>
                <a:gd name="T3" fmla="*/ 0 h 91"/>
                <a:gd name="T4" fmla="*/ 71 w 94"/>
                <a:gd name="T5" fmla="*/ 33 h 91"/>
                <a:gd name="T6" fmla="*/ 94 w 94"/>
                <a:gd name="T7" fmla="*/ 56 h 91"/>
                <a:gd name="T8" fmla="*/ 61 w 94"/>
                <a:gd name="T9" fmla="*/ 62 h 91"/>
                <a:gd name="T10" fmla="*/ 48 w 94"/>
                <a:gd name="T11" fmla="*/ 91 h 91"/>
                <a:gd name="T12" fmla="*/ 33 w 94"/>
                <a:gd name="T13" fmla="*/ 62 h 91"/>
                <a:gd name="T14" fmla="*/ 0 w 94"/>
                <a:gd name="T15" fmla="*/ 56 h 91"/>
                <a:gd name="T16" fmla="*/ 23 w 94"/>
                <a:gd name="T17" fmla="*/ 33 h 91"/>
                <a:gd name="T18" fmla="*/ 18 w 94"/>
                <a:gd name="T19" fmla="*/ 0 h 91"/>
                <a:gd name="T20" fmla="*/ 48 w 94"/>
                <a:gd name="T21" fmla="*/ 1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1">
                  <a:moveTo>
                    <a:pt x="48" y="16"/>
                  </a:moveTo>
                  <a:lnTo>
                    <a:pt x="76" y="0"/>
                  </a:lnTo>
                  <a:lnTo>
                    <a:pt x="71" y="33"/>
                  </a:lnTo>
                  <a:lnTo>
                    <a:pt x="94" y="56"/>
                  </a:lnTo>
                  <a:lnTo>
                    <a:pt x="61" y="62"/>
                  </a:lnTo>
                  <a:lnTo>
                    <a:pt x="48" y="91"/>
                  </a:lnTo>
                  <a:lnTo>
                    <a:pt x="33" y="62"/>
                  </a:lnTo>
                  <a:lnTo>
                    <a:pt x="0" y="56"/>
                  </a:lnTo>
                  <a:lnTo>
                    <a:pt x="23" y="33"/>
                  </a:lnTo>
                  <a:lnTo>
                    <a:pt x="18" y="0"/>
                  </a:lnTo>
                  <a:lnTo>
                    <a:pt x="48" y="16"/>
                  </a:ln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Oval 155"/>
            <p:cNvSpPr>
              <a:spLocks noChangeArrowheads="1"/>
            </p:cNvSpPr>
            <p:nvPr/>
          </p:nvSpPr>
          <p:spPr bwMode="auto">
            <a:xfrm>
              <a:off x="9641563" y="2418827"/>
              <a:ext cx="90726" cy="90726"/>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Oval 157"/>
            <p:cNvSpPr>
              <a:spLocks noChangeArrowheads="1"/>
            </p:cNvSpPr>
            <p:nvPr/>
          </p:nvSpPr>
          <p:spPr bwMode="auto">
            <a:xfrm>
              <a:off x="6160314" y="3988975"/>
              <a:ext cx="92190" cy="90726"/>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Oval 158"/>
            <p:cNvSpPr>
              <a:spLocks noChangeArrowheads="1"/>
            </p:cNvSpPr>
            <p:nvPr/>
          </p:nvSpPr>
          <p:spPr bwMode="auto">
            <a:xfrm>
              <a:off x="11255611" y="3854349"/>
              <a:ext cx="52680" cy="51217"/>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Oval 159"/>
            <p:cNvSpPr>
              <a:spLocks noChangeArrowheads="1"/>
            </p:cNvSpPr>
            <p:nvPr/>
          </p:nvSpPr>
          <p:spPr bwMode="auto">
            <a:xfrm>
              <a:off x="11047819" y="5215241"/>
              <a:ext cx="96579" cy="95117"/>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Oval 160"/>
            <p:cNvSpPr>
              <a:spLocks noChangeArrowheads="1"/>
            </p:cNvSpPr>
            <p:nvPr/>
          </p:nvSpPr>
          <p:spPr bwMode="auto">
            <a:xfrm>
              <a:off x="9543521" y="5946904"/>
              <a:ext cx="51217" cy="52680"/>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61"/>
            <p:cNvSpPr>
              <a:spLocks noChangeArrowheads="1"/>
            </p:cNvSpPr>
            <p:nvPr/>
          </p:nvSpPr>
          <p:spPr bwMode="auto">
            <a:xfrm>
              <a:off x="6793933" y="3241215"/>
              <a:ext cx="51217" cy="51217"/>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62"/>
            <p:cNvSpPr>
              <a:spLocks noChangeArrowheads="1"/>
            </p:cNvSpPr>
            <p:nvPr/>
          </p:nvSpPr>
          <p:spPr bwMode="auto">
            <a:xfrm>
              <a:off x="9280123" y="2124699"/>
              <a:ext cx="52680" cy="52680"/>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4"/>
            <p:cNvSpPr/>
            <p:nvPr/>
          </p:nvSpPr>
          <p:spPr bwMode="auto">
            <a:xfrm>
              <a:off x="8871855" y="4142624"/>
              <a:ext cx="1814523" cy="725809"/>
            </a:xfrm>
            <a:custGeom>
              <a:avLst/>
              <a:gdLst>
                <a:gd name="T0" fmla="*/ 1163 w 1173"/>
                <a:gd name="T1" fmla="*/ 397 h 469"/>
                <a:gd name="T2" fmla="*/ 1139 w 1173"/>
                <a:gd name="T3" fmla="*/ 402 h 469"/>
                <a:gd name="T4" fmla="*/ 1052 w 1173"/>
                <a:gd name="T5" fmla="*/ 199 h 469"/>
                <a:gd name="T6" fmla="*/ 0 w 1173"/>
                <a:gd name="T7" fmla="*/ 0 h 469"/>
                <a:gd name="T8" fmla="*/ 59 w 1173"/>
                <a:gd name="T9" fmla="*/ 304 h 469"/>
                <a:gd name="T10" fmla="*/ 1127 w 1173"/>
                <a:gd name="T11" fmla="*/ 468 h 469"/>
                <a:gd name="T12" fmla="*/ 1145 w 1173"/>
                <a:gd name="T13" fmla="*/ 464 h 469"/>
                <a:gd name="T14" fmla="*/ 1145 w 1173"/>
                <a:gd name="T15" fmla="*/ 464 h 469"/>
                <a:gd name="T16" fmla="*/ 1145 w 1173"/>
                <a:gd name="T17" fmla="*/ 464 h 469"/>
                <a:gd name="T18" fmla="*/ 1146 w 1173"/>
                <a:gd name="T19" fmla="*/ 464 h 469"/>
                <a:gd name="T20" fmla="*/ 1163 w 1173"/>
                <a:gd name="T21" fmla="*/ 39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3" h="469">
                  <a:moveTo>
                    <a:pt x="1163" y="397"/>
                  </a:moveTo>
                  <a:cubicBezTo>
                    <a:pt x="1155" y="399"/>
                    <a:pt x="1147" y="400"/>
                    <a:pt x="1139" y="402"/>
                  </a:cubicBezTo>
                  <a:cubicBezTo>
                    <a:pt x="1111" y="334"/>
                    <a:pt x="1082" y="266"/>
                    <a:pt x="1052" y="199"/>
                  </a:cubicBezTo>
                  <a:cubicBezTo>
                    <a:pt x="708" y="110"/>
                    <a:pt x="357" y="43"/>
                    <a:pt x="0" y="0"/>
                  </a:cubicBezTo>
                  <a:cubicBezTo>
                    <a:pt x="20" y="101"/>
                    <a:pt x="40" y="203"/>
                    <a:pt x="59" y="304"/>
                  </a:cubicBezTo>
                  <a:cubicBezTo>
                    <a:pt x="420" y="335"/>
                    <a:pt x="776" y="389"/>
                    <a:pt x="1127" y="468"/>
                  </a:cubicBezTo>
                  <a:cubicBezTo>
                    <a:pt x="1134" y="469"/>
                    <a:pt x="1140" y="468"/>
                    <a:pt x="1145" y="464"/>
                  </a:cubicBezTo>
                  <a:cubicBezTo>
                    <a:pt x="1145" y="464"/>
                    <a:pt x="1145" y="464"/>
                    <a:pt x="1145" y="464"/>
                  </a:cubicBezTo>
                  <a:cubicBezTo>
                    <a:pt x="1145" y="464"/>
                    <a:pt x="1145" y="464"/>
                    <a:pt x="1145" y="464"/>
                  </a:cubicBezTo>
                  <a:cubicBezTo>
                    <a:pt x="1145" y="464"/>
                    <a:pt x="1146" y="464"/>
                    <a:pt x="1146" y="464"/>
                  </a:cubicBezTo>
                  <a:cubicBezTo>
                    <a:pt x="1173" y="448"/>
                    <a:pt x="1163" y="397"/>
                    <a:pt x="1163" y="397"/>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5"/>
            <p:cNvSpPr/>
            <p:nvPr/>
          </p:nvSpPr>
          <p:spPr bwMode="auto">
            <a:xfrm>
              <a:off x="6793933" y="4142624"/>
              <a:ext cx="1814523" cy="725809"/>
            </a:xfrm>
            <a:custGeom>
              <a:avLst/>
              <a:gdLst>
                <a:gd name="T0" fmla="*/ 10 w 1173"/>
                <a:gd name="T1" fmla="*/ 397 h 469"/>
                <a:gd name="T2" fmla="*/ 34 w 1173"/>
                <a:gd name="T3" fmla="*/ 402 h 469"/>
                <a:gd name="T4" fmla="*/ 122 w 1173"/>
                <a:gd name="T5" fmla="*/ 199 h 469"/>
                <a:gd name="T6" fmla="*/ 1173 w 1173"/>
                <a:gd name="T7" fmla="*/ 0 h 469"/>
                <a:gd name="T8" fmla="*/ 1114 w 1173"/>
                <a:gd name="T9" fmla="*/ 304 h 469"/>
                <a:gd name="T10" fmla="*/ 46 w 1173"/>
                <a:gd name="T11" fmla="*/ 468 h 469"/>
                <a:gd name="T12" fmla="*/ 28 w 1173"/>
                <a:gd name="T13" fmla="*/ 464 h 469"/>
                <a:gd name="T14" fmla="*/ 28 w 1173"/>
                <a:gd name="T15" fmla="*/ 464 h 469"/>
                <a:gd name="T16" fmla="*/ 28 w 1173"/>
                <a:gd name="T17" fmla="*/ 464 h 469"/>
                <a:gd name="T18" fmla="*/ 28 w 1173"/>
                <a:gd name="T19" fmla="*/ 464 h 469"/>
                <a:gd name="T20" fmla="*/ 10 w 1173"/>
                <a:gd name="T21" fmla="*/ 39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3" h="469">
                  <a:moveTo>
                    <a:pt x="10" y="397"/>
                  </a:moveTo>
                  <a:cubicBezTo>
                    <a:pt x="18" y="399"/>
                    <a:pt x="26" y="400"/>
                    <a:pt x="34" y="402"/>
                  </a:cubicBezTo>
                  <a:cubicBezTo>
                    <a:pt x="62" y="334"/>
                    <a:pt x="91" y="266"/>
                    <a:pt x="122" y="199"/>
                  </a:cubicBezTo>
                  <a:cubicBezTo>
                    <a:pt x="465" y="110"/>
                    <a:pt x="817" y="43"/>
                    <a:pt x="1173" y="0"/>
                  </a:cubicBezTo>
                  <a:cubicBezTo>
                    <a:pt x="1153" y="101"/>
                    <a:pt x="1133" y="203"/>
                    <a:pt x="1114" y="304"/>
                  </a:cubicBezTo>
                  <a:cubicBezTo>
                    <a:pt x="754" y="335"/>
                    <a:pt x="397" y="389"/>
                    <a:pt x="46" y="468"/>
                  </a:cubicBezTo>
                  <a:cubicBezTo>
                    <a:pt x="39" y="469"/>
                    <a:pt x="33" y="468"/>
                    <a:pt x="28" y="464"/>
                  </a:cubicBezTo>
                  <a:cubicBezTo>
                    <a:pt x="28" y="464"/>
                    <a:pt x="28" y="464"/>
                    <a:pt x="28" y="464"/>
                  </a:cubicBezTo>
                  <a:cubicBezTo>
                    <a:pt x="28" y="464"/>
                    <a:pt x="28" y="464"/>
                    <a:pt x="28" y="464"/>
                  </a:cubicBezTo>
                  <a:cubicBezTo>
                    <a:pt x="28" y="464"/>
                    <a:pt x="28" y="464"/>
                    <a:pt x="28" y="464"/>
                  </a:cubicBezTo>
                  <a:cubicBezTo>
                    <a:pt x="0" y="448"/>
                    <a:pt x="10" y="397"/>
                    <a:pt x="10" y="397"/>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6"/>
            <p:cNvSpPr/>
            <p:nvPr/>
          </p:nvSpPr>
          <p:spPr bwMode="auto">
            <a:xfrm>
              <a:off x="8801615" y="4043117"/>
              <a:ext cx="1878909" cy="752149"/>
            </a:xfrm>
            <a:custGeom>
              <a:avLst/>
              <a:gdLst>
                <a:gd name="T0" fmla="*/ 1105 w 1215"/>
                <a:gd name="T1" fmla="*/ 214 h 487"/>
                <a:gd name="T2" fmla="*/ 1208 w 1215"/>
                <a:gd name="T3" fmla="*/ 452 h 487"/>
                <a:gd name="T4" fmla="*/ 1181 w 1215"/>
                <a:gd name="T5" fmla="*/ 483 h 487"/>
                <a:gd name="T6" fmla="*/ 106 w 1215"/>
                <a:gd name="T7" fmla="*/ 319 h 487"/>
                <a:gd name="T8" fmla="*/ 0 w 1215"/>
                <a:gd name="T9" fmla="*/ 0 h 487"/>
                <a:gd name="T10" fmla="*/ 1105 w 1215"/>
                <a:gd name="T11" fmla="*/ 214 h 487"/>
              </a:gdLst>
              <a:ahLst/>
              <a:cxnLst>
                <a:cxn ang="0">
                  <a:pos x="T0" y="T1"/>
                </a:cxn>
                <a:cxn ang="0">
                  <a:pos x="T2" y="T3"/>
                </a:cxn>
                <a:cxn ang="0">
                  <a:pos x="T4" y="T5"/>
                </a:cxn>
                <a:cxn ang="0">
                  <a:pos x="T6" y="T7"/>
                </a:cxn>
                <a:cxn ang="0">
                  <a:pos x="T8" y="T9"/>
                </a:cxn>
                <a:cxn ang="0">
                  <a:pos x="T10" y="T11"/>
                </a:cxn>
              </a:cxnLst>
              <a:rect l="0" t="0" r="r" b="b"/>
              <a:pathLst>
                <a:path w="1215" h="487">
                  <a:moveTo>
                    <a:pt x="1105" y="214"/>
                  </a:moveTo>
                  <a:cubicBezTo>
                    <a:pt x="1140" y="293"/>
                    <a:pt x="1175" y="373"/>
                    <a:pt x="1208" y="452"/>
                  </a:cubicBezTo>
                  <a:cubicBezTo>
                    <a:pt x="1215" y="469"/>
                    <a:pt x="1199" y="487"/>
                    <a:pt x="1181" y="483"/>
                  </a:cubicBezTo>
                  <a:cubicBezTo>
                    <a:pt x="828" y="405"/>
                    <a:pt x="469" y="350"/>
                    <a:pt x="106" y="319"/>
                  </a:cubicBezTo>
                  <a:cubicBezTo>
                    <a:pt x="72" y="213"/>
                    <a:pt x="37" y="107"/>
                    <a:pt x="0" y="0"/>
                  </a:cubicBezTo>
                  <a:cubicBezTo>
                    <a:pt x="375" y="47"/>
                    <a:pt x="744" y="118"/>
                    <a:pt x="1105" y="214"/>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7"/>
            <p:cNvSpPr/>
            <p:nvPr/>
          </p:nvSpPr>
          <p:spPr bwMode="auto">
            <a:xfrm>
              <a:off x="8514803" y="4420655"/>
              <a:ext cx="450704" cy="229742"/>
            </a:xfrm>
            <a:custGeom>
              <a:avLst/>
              <a:gdLst>
                <a:gd name="T0" fmla="*/ 0 w 291"/>
                <a:gd name="T1" fmla="*/ 75 h 149"/>
                <a:gd name="T2" fmla="*/ 25 w 291"/>
                <a:gd name="T3" fmla="*/ 119 h 149"/>
                <a:gd name="T4" fmla="*/ 140 w 291"/>
                <a:gd name="T5" fmla="*/ 149 h 149"/>
                <a:gd name="T6" fmla="*/ 262 w 291"/>
                <a:gd name="T7" fmla="*/ 120 h 149"/>
                <a:gd name="T8" fmla="*/ 291 w 291"/>
                <a:gd name="T9" fmla="*/ 75 h 149"/>
                <a:gd name="T10" fmla="*/ 268 w 291"/>
                <a:gd name="T11" fmla="*/ 0 h 149"/>
                <a:gd name="T12" fmla="*/ 9 w 291"/>
                <a:gd name="T13" fmla="*/ 30 h 149"/>
                <a:gd name="T14" fmla="*/ 0 w 291"/>
                <a:gd name="T15" fmla="*/ 75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49">
                  <a:moveTo>
                    <a:pt x="0" y="75"/>
                  </a:moveTo>
                  <a:cubicBezTo>
                    <a:pt x="8" y="90"/>
                    <a:pt x="17" y="104"/>
                    <a:pt x="25" y="119"/>
                  </a:cubicBezTo>
                  <a:cubicBezTo>
                    <a:pt x="63" y="128"/>
                    <a:pt x="102" y="138"/>
                    <a:pt x="140" y="149"/>
                  </a:cubicBezTo>
                  <a:cubicBezTo>
                    <a:pt x="180" y="139"/>
                    <a:pt x="221" y="129"/>
                    <a:pt x="262" y="120"/>
                  </a:cubicBezTo>
                  <a:cubicBezTo>
                    <a:pt x="272" y="105"/>
                    <a:pt x="281" y="90"/>
                    <a:pt x="291" y="75"/>
                  </a:cubicBezTo>
                  <a:cubicBezTo>
                    <a:pt x="284" y="50"/>
                    <a:pt x="276" y="25"/>
                    <a:pt x="268" y="0"/>
                  </a:cubicBezTo>
                  <a:cubicBezTo>
                    <a:pt x="181" y="9"/>
                    <a:pt x="95" y="19"/>
                    <a:pt x="9" y="30"/>
                  </a:cubicBezTo>
                  <a:cubicBezTo>
                    <a:pt x="6" y="45"/>
                    <a:pt x="3" y="60"/>
                    <a:pt x="0" y="75"/>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8"/>
            <p:cNvSpPr/>
            <p:nvPr/>
          </p:nvSpPr>
          <p:spPr bwMode="auto">
            <a:xfrm>
              <a:off x="6802713" y="4066531"/>
              <a:ext cx="1805743" cy="728736"/>
            </a:xfrm>
            <a:custGeom>
              <a:avLst/>
              <a:gdLst>
                <a:gd name="T0" fmla="*/ 110 w 1168"/>
                <a:gd name="T1" fmla="*/ 199 h 472"/>
                <a:gd name="T2" fmla="*/ 7 w 1168"/>
                <a:gd name="T3" fmla="*/ 437 h 472"/>
                <a:gd name="T4" fmla="*/ 33 w 1168"/>
                <a:gd name="T5" fmla="*/ 468 h 472"/>
                <a:gd name="T6" fmla="*/ 1108 w 1168"/>
                <a:gd name="T7" fmla="*/ 304 h 472"/>
                <a:gd name="T8" fmla="*/ 1168 w 1168"/>
                <a:gd name="T9" fmla="*/ 0 h 472"/>
                <a:gd name="T10" fmla="*/ 110 w 1168"/>
                <a:gd name="T11" fmla="*/ 199 h 472"/>
              </a:gdLst>
              <a:ahLst/>
              <a:cxnLst>
                <a:cxn ang="0">
                  <a:pos x="T0" y="T1"/>
                </a:cxn>
                <a:cxn ang="0">
                  <a:pos x="T2" y="T3"/>
                </a:cxn>
                <a:cxn ang="0">
                  <a:pos x="T4" y="T5"/>
                </a:cxn>
                <a:cxn ang="0">
                  <a:pos x="T6" y="T7"/>
                </a:cxn>
                <a:cxn ang="0">
                  <a:pos x="T8" y="T9"/>
                </a:cxn>
                <a:cxn ang="0">
                  <a:pos x="T10" y="T11"/>
                </a:cxn>
              </a:cxnLst>
              <a:rect l="0" t="0" r="r" b="b"/>
              <a:pathLst>
                <a:path w="1168" h="472">
                  <a:moveTo>
                    <a:pt x="110" y="199"/>
                  </a:moveTo>
                  <a:cubicBezTo>
                    <a:pt x="74" y="278"/>
                    <a:pt x="40" y="358"/>
                    <a:pt x="7" y="437"/>
                  </a:cubicBezTo>
                  <a:cubicBezTo>
                    <a:pt x="0" y="454"/>
                    <a:pt x="15" y="472"/>
                    <a:pt x="33" y="468"/>
                  </a:cubicBezTo>
                  <a:cubicBezTo>
                    <a:pt x="387" y="390"/>
                    <a:pt x="746" y="335"/>
                    <a:pt x="1108" y="304"/>
                  </a:cubicBezTo>
                  <a:cubicBezTo>
                    <a:pt x="1127" y="203"/>
                    <a:pt x="1147" y="101"/>
                    <a:pt x="1168" y="0"/>
                  </a:cubicBezTo>
                  <a:cubicBezTo>
                    <a:pt x="809" y="43"/>
                    <a:pt x="456" y="110"/>
                    <a:pt x="110" y="199"/>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9"/>
            <p:cNvSpPr/>
            <p:nvPr/>
          </p:nvSpPr>
          <p:spPr bwMode="auto">
            <a:xfrm>
              <a:off x="8713815" y="3626070"/>
              <a:ext cx="1795500" cy="779953"/>
            </a:xfrm>
            <a:custGeom>
              <a:avLst/>
              <a:gdLst>
                <a:gd name="T0" fmla="*/ 1162 w 1162"/>
                <a:gd name="T1" fmla="*/ 468 h 504"/>
                <a:gd name="T2" fmla="*/ 894 w 1162"/>
                <a:gd name="T3" fmla="*/ 0 h 504"/>
                <a:gd name="T4" fmla="*/ 259 w 1162"/>
                <a:gd name="T5" fmla="*/ 144 h 504"/>
                <a:gd name="T6" fmla="*/ 0 w 1162"/>
                <a:gd name="T7" fmla="*/ 504 h 504"/>
                <a:gd name="T8" fmla="*/ 1162 w 1162"/>
                <a:gd name="T9" fmla="*/ 468 h 504"/>
              </a:gdLst>
              <a:ahLst/>
              <a:cxnLst>
                <a:cxn ang="0">
                  <a:pos x="T0" y="T1"/>
                </a:cxn>
                <a:cxn ang="0">
                  <a:pos x="T2" y="T3"/>
                </a:cxn>
                <a:cxn ang="0">
                  <a:pos x="T4" y="T5"/>
                </a:cxn>
                <a:cxn ang="0">
                  <a:pos x="T6" y="T7"/>
                </a:cxn>
                <a:cxn ang="0">
                  <a:pos x="T8" y="T9"/>
                </a:cxn>
              </a:cxnLst>
              <a:rect l="0" t="0" r="r" b="b"/>
              <a:pathLst>
                <a:path w="1162" h="504">
                  <a:moveTo>
                    <a:pt x="1162" y="468"/>
                  </a:moveTo>
                  <a:cubicBezTo>
                    <a:pt x="1078" y="311"/>
                    <a:pt x="989" y="154"/>
                    <a:pt x="894" y="0"/>
                  </a:cubicBezTo>
                  <a:cubicBezTo>
                    <a:pt x="678" y="40"/>
                    <a:pt x="467" y="88"/>
                    <a:pt x="259" y="144"/>
                  </a:cubicBezTo>
                  <a:cubicBezTo>
                    <a:pt x="169" y="262"/>
                    <a:pt x="83" y="382"/>
                    <a:pt x="0" y="504"/>
                  </a:cubicBezTo>
                  <a:cubicBezTo>
                    <a:pt x="383" y="465"/>
                    <a:pt x="771" y="452"/>
                    <a:pt x="1162" y="468"/>
                  </a:cubicBezTo>
                  <a:close/>
                </a:path>
              </a:pathLst>
            </a:custGeom>
            <a:solidFill>
              <a:srgbClr val="E3EB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70"/>
            <p:cNvSpPr/>
            <p:nvPr/>
          </p:nvSpPr>
          <p:spPr bwMode="auto">
            <a:xfrm>
              <a:off x="6915390" y="3346575"/>
              <a:ext cx="1798427" cy="1060911"/>
            </a:xfrm>
            <a:custGeom>
              <a:avLst/>
              <a:gdLst>
                <a:gd name="T0" fmla="*/ 0 w 1163"/>
                <a:gd name="T1" fmla="*/ 654 h 686"/>
                <a:gd name="T2" fmla="*/ 330 w 1163"/>
                <a:gd name="T3" fmla="*/ 61 h 686"/>
                <a:gd name="T4" fmla="*/ 1061 w 1163"/>
                <a:gd name="T5" fmla="*/ 356 h 686"/>
                <a:gd name="T6" fmla="*/ 1163 w 1163"/>
                <a:gd name="T7" fmla="*/ 685 h 686"/>
                <a:gd name="T8" fmla="*/ 1163 w 1163"/>
                <a:gd name="T9" fmla="*/ 685 h 686"/>
                <a:gd name="T10" fmla="*/ 810 w 1163"/>
                <a:gd name="T11" fmla="*/ 569 h 686"/>
                <a:gd name="T12" fmla="*/ 0 w 1163"/>
                <a:gd name="T13" fmla="*/ 654 h 686"/>
              </a:gdLst>
              <a:ahLst/>
              <a:cxnLst>
                <a:cxn ang="0">
                  <a:pos x="T0" y="T1"/>
                </a:cxn>
                <a:cxn ang="0">
                  <a:pos x="T2" y="T3"/>
                </a:cxn>
                <a:cxn ang="0">
                  <a:pos x="T4" y="T5"/>
                </a:cxn>
                <a:cxn ang="0">
                  <a:pos x="T6" y="T7"/>
                </a:cxn>
                <a:cxn ang="0">
                  <a:pos x="T8" y="T9"/>
                </a:cxn>
                <a:cxn ang="0">
                  <a:pos x="T10" y="T11"/>
                </a:cxn>
                <a:cxn ang="0">
                  <a:pos x="T12" y="T13"/>
                </a:cxn>
              </a:cxnLst>
              <a:rect l="0" t="0" r="r" b="b"/>
              <a:pathLst>
                <a:path w="1163" h="686">
                  <a:moveTo>
                    <a:pt x="0" y="654"/>
                  </a:moveTo>
                  <a:cubicBezTo>
                    <a:pt x="101" y="454"/>
                    <a:pt x="211" y="256"/>
                    <a:pt x="330" y="61"/>
                  </a:cubicBezTo>
                  <a:cubicBezTo>
                    <a:pt x="326" y="60"/>
                    <a:pt x="726" y="0"/>
                    <a:pt x="1061" y="356"/>
                  </a:cubicBezTo>
                  <a:cubicBezTo>
                    <a:pt x="1096" y="465"/>
                    <a:pt x="1130" y="575"/>
                    <a:pt x="1163" y="685"/>
                  </a:cubicBezTo>
                  <a:cubicBezTo>
                    <a:pt x="1163" y="685"/>
                    <a:pt x="1163" y="685"/>
                    <a:pt x="1163" y="685"/>
                  </a:cubicBezTo>
                  <a:cubicBezTo>
                    <a:pt x="1162" y="686"/>
                    <a:pt x="1028" y="610"/>
                    <a:pt x="810" y="569"/>
                  </a:cubicBezTo>
                  <a:cubicBezTo>
                    <a:pt x="593" y="528"/>
                    <a:pt x="294" y="521"/>
                    <a:pt x="0" y="6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71"/>
            <p:cNvSpPr/>
            <p:nvPr/>
          </p:nvSpPr>
          <p:spPr bwMode="auto">
            <a:xfrm>
              <a:off x="6915390" y="4152867"/>
              <a:ext cx="1798427" cy="506310"/>
            </a:xfrm>
            <a:custGeom>
              <a:avLst/>
              <a:gdLst>
                <a:gd name="T0" fmla="*/ 1163 w 1163"/>
                <a:gd name="T1" fmla="*/ 164 h 328"/>
                <a:gd name="T2" fmla="*/ 810 w 1163"/>
                <a:gd name="T3" fmla="*/ 48 h 328"/>
                <a:gd name="T4" fmla="*/ 0 w 1163"/>
                <a:gd name="T5" fmla="*/ 133 h 328"/>
                <a:gd name="T6" fmla="*/ 0 w 1163"/>
                <a:gd name="T7" fmla="*/ 184 h 328"/>
                <a:gd name="T8" fmla="*/ 26 w 1163"/>
                <a:gd name="T9" fmla="*/ 198 h 328"/>
                <a:gd name="T10" fmla="*/ 22 w 1163"/>
                <a:gd name="T11" fmla="*/ 261 h 328"/>
                <a:gd name="T12" fmla="*/ 42 w 1163"/>
                <a:gd name="T13" fmla="*/ 291 h 328"/>
                <a:gd name="T14" fmla="*/ 41 w 1163"/>
                <a:gd name="T15" fmla="*/ 328 h 328"/>
                <a:gd name="T16" fmla="*/ 1163 w 1163"/>
                <a:gd name="T17" fmla="*/ 223 h 328"/>
                <a:gd name="T18" fmla="*/ 1163 w 1163"/>
                <a:gd name="T19" fmla="*/ 16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3" h="328">
                  <a:moveTo>
                    <a:pt x="1163" y="164"/>
                  </a:moveTo>
                  <a:cubicBezTo>
                    <a:pt x="1162" y="165"/>
                    <a:pt x="1028" y="89"/>
                    <a:pt x="810" y="48"/>
                  </a:cubicBezTo>
                  <a:cubicBezTo>
                    <a:pt x="593" y="7"/>
                    <a:pt x="294" y="0"/>
                    <a:pt x="0" y="133"/>
                  </a:cubicBezTo>
                  <a:cubicBezTo>
                    <a:pt x="0" y="150"/>
                    <a:pt x="0" y="167"/>
                    <a:pt x="0" y="184"/>
                  </a:cubicBezTo>
                  <a:cubicBezTo>
                    <a:pt x="8" y="189"/>
                    <a:pt x="17" y="193"/>
                    <a:pt x="26" y="198"/>
                  </a:cubicBezTo>
                  <a:cubicBezTo>
                    <a:pt x="24" y="219"/>
                    <a:pt x="23" y="240"/>
                    <a:pt x="22" y="261"/>
                  </a:cubicBezTo>
                  <a:cubicBezTo>
                    <a:pt x="29" y="271"/>
                    <a:pt x="35" y="281"/>
                    <a:pt x="42" y="291"/>
                  </a:cubicBezTo>
                  <a:cubicBezTo>
                    <a:pt x="42" y="303"/>
                    <a:pt x="41" y="316"/>
                    <a:pt x="41" y="328"/>
                  </a:cubicBezTo>
                  <a:cubicBezTo>
                    <a:pt x="36" y="323"/>
                    <a:pt x="702" y="113"/>
                    <a:pt x="1163" y="223"/>
                  </a:cubicBezTo>
                  <a:cubicBezTo>
                    <a:pt x="1163" y="203"/>
                    <a:pt x="1163" y="184"/>
                    <a:pt x="1163" y="164"/>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2"/>
            <p:cNvSpPr/>
            <p:nvPr/>
          </p:nvSpPr>
          <p:spPr bwMode="auto">
            <a:xfrm>
              <a:off x="6910999" y="4189450"/>
              <a:ext cx="1139931" cy="269252"/>
            </a:xfrm>
            <a:custGeom>
              <a:avLst/>
              <a:gdLst>
                <a:gd name="T0" fmla="*/ 736 w 738"/>
                <a:gd name="T1" fmla="*/ 61 h 174"/>
                <a:gd name="T2" fmla="*/ 29 w 738"/>
                <a:gd name="T3" fmla="*/ 174 h 174"/>
                <a:gd name="T4" fmla="*/ 3 w 738"/>
                <a:gd name="T5" fmla="*/ 160 h 174"/>
                <a:gd name="T6" fmla="*/ 736 w 738"/>
                <a:gd name="T7" fmla="*/ 61 h 174"/>
              </a:gdLst>
              <a:ahLst/>
              <a:cxnLst>
                <a:cxn ang="0">
                  <a:pos x="T0" y="T1"/>
                </a:cxn>
                <a:cxn ang="0">
                  <a:pos x="T2" y="T3"/>
                </a:cxn>
                <a:cxn ang="0">
                  <a:pos x="T4" y="T5"/>
                </a:cxn>
                <a:cxn ang="0">
                  <a:pos x="T6" y="T7"/>
                </a:cxn>
              </a:cxnLst>
              <a:rect l="0" t="0" r="r" b="b"/>
              <a:pathLst>
                <a:path w="738" h="174">
                  <a:moveTo>
                    <a:pt x="736" y="61"/>
                  </a:moveTo>
                  <a:cubicBezTo>
                    <a:pt x="738" y="60"/>
                    <a:pt x="347" y="21"/>
                    <a:pt x="29" y="174"/>
                  </a:cubicBezTo>
                  <a:cubicBezTo>
                    <a:pt x="20" y="169"/>
                    <a:pt x="11" y="165"/>
                    <a:pt x="3" y="160"/>
                  </a:cubicBezTo>
                  <a:cubicBezTo>
                    <a:pt x="0" y="161"/>
                    <a:pt x="315" y="0"/>
                    <a:pt x="736" y="61"/>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3"/>
            <p:cNvSpPr/>
            <p:nvPr/>
          </p:nvSpPr>
          <p:spPr bwMode="auto">
            <a:xfrm>
              <a:off x="6943192" y="4269933"/>
              <a:ext cx="1447229" cy="332175"/>
            </a:xfrm>
            <a:custGeom>
              <a:avLst/>
              <a:gdLst>
                <a:gd name="T0" fmla="*/ 933 w 936"/>
                <a:gd name="T1" fmla="*/ 84 h 215"/>
                <a:gd name="T2" fmla="*/ 24 w 936"/>
                <a:gd name="T3" fmla="*/ 215 h 215"/>
                <a:gd name="T4" fmla="*/ 4 w 936"/>
                <a:gd name="T5" fmla="*/ 185 h 215"/>
                <a:gd name="T6" fmla="*/ 933 w 936"/>
                <a:gd name="T7" fmla="*/ 84 h 215"/>
              </a:gdLst>
              <a:ahLst/>
              <a:cxnLst>
                <a:cxn ang="0">
                  <a:pos x="T0" y="T1"/>
                </a:cxn>
                <a:cxn ang="0">
                  <a:pos x="T2" y="T3"/>
                </a:cxn>
                <a:cxn ang="0">
                  <a:pos x="T4" y="T5"/>
                </a:cxn>
                <a:cxn ang="0">
                  <a:pos x="T6" y="T7"/>
                </a:cxn>
              </a:cxnLst>
              <a:rect l="0" t="0" r="r" b="b"/>
              <a:pathLst>
                <a:path w="936" h="215">
                  <a:moveTo>
                    <a:pt x="933" y="84"/>
                  </a:moveTo>
                  <a:cubicBezTo>
                    <a:pt x="936" y="82"/>
                    <a:pt x="410" y="40"/>
                    <a:pt x="24" y="215"/>
                  </a:cubicBezTo>
                  <a:cubicBezTo>
                    <a:pt x="17" y="205"/>
                    <a:pt x="11" y="195"/>
                    <a:pt x="4" y="185"/>
                  </a:cubicBezTo>
                  <a:cubicBezTo>
                    <a:pt x="0" y="184"/>
                    <a:pt x="486" y="0"/>
                    <a:pt x="933" y="84"/>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4"/>
            <p:cNvSpPr/>
            <p:nvPr/>
          </p:nvSpPr>
          <p:spPr bwMode="auto">
            <a:xfrm>
              <a:off x="7733388" y="4274323"/>
              <a:ext cx="730200" cy="99506"/>
            </a:xfrm>
            <a:custGeom>
              <a:avLst/>
              <a:gdLst>
                <a:gd name="T0" fmla="*/ 471 w 472"/>
                <a:gd name="T1" fmla="*/ 64 h 64"/>
                <a:gd name="T2" fmla="*/ 0 w 472"/>
                <a:gd name="T3" fmla="*/ 33 h 64"/>
                <a:gd name="T4" fmla="*/ 471 w 472"/>
                <a:gd name="T5" fmla="*/ 64 h 64"/>
              </a:gdLst>
              <a:ahLst/>
              <a:cxnLst>
                <a:cxn ang="0">
                  <a:pos x="T0" y="T1"/>
                </a:cxn>
                <a:cxn ang="0">
                  <a:pos x="T2" y="T3"/>
                </a:cxn>
                <a:cxn ang="0">
                  <a:pos x="T4" y="T5"/>
                </a:cxn>
              </a:cxnLst>
              <a:rect l="0" t="0" r="r" b="b"/>
              <a:pathLst>
                <a:path w="472" h="64">
                  <a:moveTo>
                    <a:pt x="471" y="64"/>
                  </a:moveTo>
                  <a:cubicBezTo>
                    <a:pt x="472" y="64"/>
                    <a:pt x="237" y="0"/>
                    <a:pt x="0" y="33"/>
                  </a:cubicBezTo>
                  <a:cubicBezTo>
                    <a:pt x="0" y="33"/>
                    <a:pt x="273" y="34"/>
                    <a:pt x="471" y="64"/>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5"/>
            <p:cNvSpPr/>
            <p:nvPr/>
          </p:nvSpPr>
          <p:spPr bwMode="auto">
            <a:xfrm>
              <a:off x="8713815" y="4147014"/>
              <a:ext cx="1796963" cy="504848"/>
            </a:xfrm>
            <a:custGeom>
              <a:avLst/>
              <a:gdLst>
                <a:gd name="T0" fmla="*/ 0 w 1163"/>
                <a:gd name="T1" fmla="*/ 168 h 327"/>
                <a:gd name="T2" fmla="*/ 352 w 1163"/>
                <a:gd name="T3" fmla="*/ 50 h 327"/>
                <a:gd name="T4" fmla="*/ 1162 w 1163"/>
                <a:gd name="T5" fmla="*/ 132 h 327"/>
                <a:gd name="T6" fmla="*/ 1163 w 1163"/>
                <a:gd name="T7" fmla="*/ 183 h 327"/>
                <a:gd name="T8" fmla="*/ 1137 w 1163"/>
                <a:gd name="T9" fmla="*/ 197 h 327"/>
                <a:gd name="T10" fmla="*/ 1141 w 1163"/>
                <a:gd name="T11" fmla="*/ 260 h 327"/>
                <a:gd name="T12" fmla="*/ 1121 w 1163"/>
                <a:gd name="T13" fmla="*/ 290 h 327"/>
                <a:gd name="T14" fmla="*/ 1122 w 1163"/>
                <a:gd name="T15" fmla="*/ 327 h 327"/>
                <a:gd name="T16" fmla="*/ 0 w 1163"/>
                <a:gd name="T17" fmla="*/ 227 h 327"/>
                <a:gd name="T18" fmla="*/ 0 w 1163"/>
                <a:gd name="T19" fmla="*/ 16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3" h="327">
                  <a:moveTo>
                    <a:pt x="0" y="168"/>
                  </a:moveTo>
                  <a:cubicBezTo>
                    <a:pt x="0" y="169"/>
                    <a:pt x="135" y="92"/>
                    <a:pt x="352" y="50"/>
                  </a:cubicBezTo>
                  <a:cubicBezTo>
                    <a:pt x="569" y="8"/>
                    <a:pt x="868" y="0"/>
                    <a:pt x="1162" y="132"/>
                  </a:cubicBezTo>
                  <a:cubicBezTo>
                    <a:pt x="1162" y="149"/>
                    <a:pt x="1163" y="166"/>
                    <a:pt x="1163" y="183"/>
                  </a:cubicBezTo>
                  <a:cubicBezTo>
                    <a:pt x="1154" y="187"/>
                    <a:pt x="1146" y="192"/>
                    <a:pt x="1137" y="197"/>
                  </a:cubicBezTo>
                  <a:cubicBezTo>
                    <a:pt x="1138" y="218"/>
                    <a:pt x="1140" y="239"/>
                    <a:pt x="1141" y="260"/>
                  </a:cubicBezTo>
                  <a:cubicBezTo>
                    <a:pt x="1134" y="270"/>
                    <a:pt x="1128" y="280"/>
                    <a:pt x="1121" y="290"/>
                  </a:cubicBezTo>
                  <a:cubicBezTo>
                    <a:pt x="1121" y="302"/>
                    <a:pt x="1122" y="315"/>
                    <a:pt x="1122" y="327"/>
                  </a:cubicBezTo>
                  <a:cubicBezTo>
                    <a:pt x="1127" y="322"/>
                    <a:pt x="461" y="115"/>
                    <a:pt x="0" y="227"/>
                  </a:cubicBezTo>
                  <a:cubicBezTo>
                    <a:pt x="0" y="207"/>
                    <a:pt x="0" y="188"/>
                    <a:pt x="0" y="168"/>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6"/>
            <p:cNvSpPr/>
            <p:nvPr/>
          </p:nvSpPr>
          <p:spPr bwMode="auto">
            <a:xfrm>
              <a:off x="9373775" y="4183597"/>
              <a:ext cx="1141393" cy="267789"/>
            </a:xfrm>
            <a:custGeom>
              <a:avLst/>
              <a:gdLst>
                <a:gd name="T0" fmla="*/ 2 w 738"/>
                <a:gd name="T1" fmla="*/ 63 h 173"/>
                <a:gd name="T2" fmla="*/ 710 w 738"/>
                <a:gd name="T3" fmla="*/ 173 h 173"/>
                <a:gd name="T4" fmla="*/ 736 w 738"/>
                <a:gd name="T5" fmla="*/ 159 h 173"/>
                <a:gd name="T6" fmla="*/ 2 w 738"/>
                <a:gd name="T7" fmla="*/ 63 h 173"/>
              </a:gdLst>
              <a:ahLst/>
              <a:cxnLst>
                <a:cxn ang="0">
                  <a:pos x="T0" y="T1"/>
                </a:cxn>
                <a:cxn ang="0">
                  <a:pos x="T2" y="T3"/>
                </a:cxn>
                <a:cxn ang="0">
                  <a:pos x="T4" y="T5"/>
                </a:cxn>
                <a:cxn ang="0">
                  <a:pos x="T6" y="T7"/>
                </a:cxn>
              </a:cxnLst>
              <a:rect l="0" t="0" r="r" b="b"/>
              <a:pathLst>
                <a:path w="738" h="173">
                  <a:moveTo>
                    <a:pt x="2" y="63"/>
                  </a:moveTo>
                  <a:cubicBezTo>
                    <a:pt x="0" y="62"/>
                    <a:pt x="391" y="22"/>
                    <a:pt x="710" y="173"/>
                  </a:cubicBezTo>
                  <a:cubicBezTo>
                    <a:pt x="719" y="168"/>
                    <a:pt x="727" y="163"/>
                    <a:pt x="736" y="159"/>
                  </a:cubicBezTo>
                  <a:cubicBezTo>
                    <a:pt x="738" y="160"/>
                    <a:pt x="424" y="0"/>
                    <a:pt x="2" y="63"/>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7"/>
            <p:cNvSpPr/>
            <p:nvPr/>
          </p:nvSpPr>
          <p:spPr bwMode="auto">
            <a:xfrm>
              <a:off x="9035747" y="4267007"/>
              <a:ext cx="1447229" cy="327785"/>
            </a:xfrm>
            <a:custGeom>
              <a:avLst/>
              <a:gdLst>
                <a:gd name="T0" fmla="*/ 2 w 936"/>
                <a:gd name="T1" fmla="*/ 85 h 212"/>
                <a:gd name="T2" fmla="*/ 912 w 936"/>
                <a:gd name="T3" fmla="*/ 212 h 212"/>
                <a:gd name="T4" fmla="*/ 932 w 936"/>
                <a:gd name="T5" fmla="*/ 182 h 212"/>
                <a:gd name="T6" fmla="*/ 2 w 936"/>
                <a:gd name="T7" fmla="*/ 85 h 212"/>
              </a:gdLst>
              <a:ahLst/>
              <a:cxnLst>
                <a:cxn ang="0">
                  <a:pos x="T0" y="T1"/>
                </a:cxn>
                <a:cxn ang="0">
                  <a:pos x="T2" y="T3"/>
                </a:cxn>
                <a:cxn ang="0">
                  <a:pos x="T4" y="T5"/>
                </a:cxn>
                <a:cxn ang="0">
                  <a:pos x="T6" y="T7"/>
                </a:cxn>
              </a:cxnLst>
              <a:rect l="0" t="0" r="r" b="b"/>
              <a:pathLst>
                <a:path w="936" h="212">
                  <a:moveTo>
                    <a:pt x="2" y="85"/>
                  </a:moveTo>
                  <a:cubicBezTo>
                    <a:pt x="0" y="83"/>
                    <a:pt x="526" y="39"/>
                    <a:pt x="912" y="212"/>
                  </a:cubicBezTo>
                  <a:cubicBezTo>
                    <a:pt x="919" y="202"/>
                    <a:pt x="925" y="192"/>
                    <a:pt x="932" y="182"/>
                  </a:cubicBezTo>
                  <a:cubicBezTo>
                    <a:pt x="936" y="181"/>
                    <a:pt x="449" y="0"/>
                    <a:pt x="2" y="85"/>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8"/>
            <p:cNvSpPr/>
            <p:nvPr/>
          </p:nvSpPr>
          <p:spPr bwMode="auto">
            <a:xfrm>
              <a:off x="7111475" y="3435838"/>
              <a:ext cx="1602341" cy="971648"/>
            </a:xfrm>
            <a:custGeom>
              <a:avLst/>
              <a:gdLst>
                <a:gd name="T0" fmla="*/ 233 w 1036"/>
                <a:gd name="T1" fmla="*/ 0 h 628"/>
                <a:gd name="T2" fmla="*/ 312 w 1036"/>
                <a:gd name="T3" fmla="*/ 1 h 628"/>
                <a:gd name="T4" fmla="*/ 932 w 1036"/>
                <a:gd name="T5" fmla="*/ 369 h 628"/>
                <a:gd name="T6" fmla="*/ 1036 w 1036"/>
                <a:gd name="T7" fmla="*/ 627 h 628"/>
                <a:gd name="T8" fmla="*/ 725 w 1036"/>
                <a:gd name="T9" fmla="*/ 469 h 628"/>
                <a:gd name="T10" fmla="*/ 0 w 1036"/>
                <a:gd name="T11" fmla="*/ 451 h 628"/>
                <a:gd name="T12" fmla="*/ 233 w 1036"/>
                <a:gd name="T13" fmla="*/ 0 h 628"/>
              </a:gdLst>
              <a:ahLst/>
              <a:cxnLst>
                <a:cxn ang="0">
                  <a:pos x="T0" y="T1"/>
                </a:cxn>
                <a:cxn ang="0">
                  <a:pos x="T2" y="T3"/>
                </a:cxn>
                <a:cxn ang="0">
                  <a:pos x="T4" y="T5"/>
                </a:cxn>
                <a:cxn ang="0">
                  <a:pos x="T6" y="T7"/>
                </a:cxn>
                <a:cxn ang="0">
                  <a:pos x="T8" y="T9"/>
                </a:cxn>
                <a:cxn ang="0">
                  <a:pos x="T10" y="T11"/>
                </a:cxn>
                <a:cxn ang="0">
                  <a:pos x="T12" y="T13"/>
                </a:cxn>
              </a:cxnLst>
              <a:rect l="0" t="0" r="r" b="b"/>
              <a:pathLst>
                <a:path w="1036" h="628">
                  <a:moveTo>
                    <a:pt x="233" y="0"/>
                  </a:moveTo>
                  <a:cubicBezTo>
                    <a:pt x="259" y="0"/>
                    <a:pt x="286" y="0"/>
                    <a:pt x="312" y="1"/>
                  </a:cubicBezTo>
                  <a:cubicBezTo>
                    <a:pt x="528" y="116"/>
                    <a:pt x="735" y="239"/>
                    <a:pt x="932" y="369"/>
                  </a:cubicBezTo>
                  <a:cubicBezTo>
                    <a:pt x="968" y="455"/>
                    <a:pt x="1002" y="541"/>
                    <a:pt x="1036" y="627"/>
                  </a:cubicBezTo>
                  <a:cubicBezTo>
                    <a:pt x="1035" y="628"/>
                    <a:pt x="918" y="536"/>
                    <a:pt x="725" y="469"/>
                  </a:cubicBezTo>
                  <a:cubicBezTo>
                    <a:pt x="534" y="402"/>
                    <a:pt x="267" y="358"/>
                    <a:pt x="0" y="451"/>
                  </a:cubicBezTo>
                  <a:cubicBezTo>
                    <a:pt x="73" y="300"/>
                    <a:pt x="151" y="149"/>
                    <a:pt x="233" y="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9"/>
            <p:cNvSpPr/>
            <p:nvPr/>
          </p:nvSpPr>
          <p:spPr bwMode="auto">
            <a:xfrm>
              <a:off x="7294390" y="2974890"/>
              <a:ext cx="1419425" cy="1431132"/>
            </a:xfrm>
            <a:custGeom>
              <a:avLst/>
              <a:gdLst>
                <a:gd name="T0" fmla="*/ 254 w 918"/>
                <a:gd name="T1" fmla="*/ 0 h 925"/>
                <a:gd name="T2" fmla="*/ 917 w 918"/>
                <a:gd name="T3" fmla="*/ 385 h 925"/>
                <a:gd name="T4" fmla="*/ 918 w 918"/>
                <a:gd name="T5" fmla="*/ 925 h 925"/>
                <a:gd name="T6" fmla="*/ 5 w 918"/>
                <a:gd name="T7" fmla="*/ 556 h 925"/>
                <a:gd name="T8" fmla="*/ 254 w 918"/>
                <a:gd name="T9" fmla="*/ 0 h 925"/>
              </a:gdLst>
              <a:ahLst/>
              <a:cxnLst>
                <a:cxn ang="0">
                  <a:pos x="T0" y="T1"/>
                </a:cxn>
                <a:cxn ang="0">
                  <a:pos x="T2" y="T3"/>
                </a:cxn>
                <a:cxn ang="0">
                  <a:pos x="T4" y="T5"/>
                </a:cxn>
                <a:cxn ang="0">
                  <a:pos x="T6" y="T7"/>
                </a:cxn>
                <a:cxn ang="0">
                  <a:pos x="T8" y="T9"/>
                </a:cxn>
              </a:cxnLst>
              <a:rect l="0" t="0" r="r" b="b"/>
              <a:pathLst>
                <a:path w="918" h="925">
                  <a:moveTo>
                    <a:pt x="254" y="0"/>
                  </a:moveTo>
                  <a:cubicBezTo>
                    <a:pt x="828" y="21"/>
                    <a:pt x="917" y="389"/>
                    <a:pt x="917" y="385"/>
                  </a:cubicBezTo>
                  <a:cubicBezTo>
                    <a:pt x="917" y="565"/>
                    <a:pt x="917" y="745"/>
                    <a:pt x="918" y="925"/>
                  </a:cubicBezTo>
                  <a:cubicBezTo>
                    <a:pt x="613" y="486"/>
                    <a:pt x="0" y="551"/>
                    <a:pt x="5" y="556"/>
                  </a:cubicBezTo>
                  <a:cubicBezTo>
                    <a:pt x="140" y="306"/>
                    <a:pt x="253" y="0"/>
                    <a:pt x="25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80"/>
            <p:cNvSpPr/>
            <p:nvPr/>
          </p:nvSpPr>
          <p:spPr bwMode="auto">
            <a:xfrm>
              <a:off x="8705036" y="3087567"/>
              <a:ext cx="1760380" cy="1318456"/>
            </a:xfrm>
            <a:custGeom>
              <a:avLst/>
              <a:gdLst>
                <a:gd name="T0" fmla="*/ 798 w 1138"/>
                <a:gd name="T1" fmla="*/ 135 h 853"/>
                <a:gd name="T2" fmla="*/ 4 w 1138"/>
                <a:gd name="T3" fmla="*/ 313 h 853"/>
                <a:gd name="T4" fmla="*/ 5 w 1138"/>
                <a:gd name="T5" fmla="*/ 853 h 853"/>
                <a:gd name="T6" fmla="*/ 711 w 1138"/>
                <a:gd name="T7" fmla="*/ 620 h 853"/>
                <a:gd name="T8" fmla="*/ 1137 w 1138"/>
                <a:gd name="T9" fmla="*/ 694 h 853"/>
                <a:gd name="T10" fmla="*/ 798 w 1138"/>
                <a:gd name="T11" fmla="*/ 135 h 853"/>
              </a:gdLst>
              <a:ahLst/>
              <a:cxnLst>
                <a:cxn ang="0">
                  <a:pos x="T0" y="T1"/>
                </a:cxn>
                <a:cxn ang="0">
                  <a:pos x="T2" y="T3"/>
                </a:cxn>
                <a:cxn ang="0">
                  <a:pos x="T4" y="T5"/>
                </a:cxn>
                <a:cxn ang="0">
                  <a:pos x="T6" y="T7"/>
                </a:cxn>
                <a:cxn ang="0">
                  <a:pos x="T8" y="T9"/>
                </a:cxn>
                <a:cxn ang="0">
                  <a:pos x="T10" y="T11"/>
                </a:cxn>
              </a:cxnLst>
              <a:rect l="0" t="0" r="r" b="b"/>
              <a:pathLst>
                <a:path w="1138" h="853">
                  <a:moveTo>
                    <a:pt x="798" y="135"/>
                  </a:moveTo>
                  <a:cubicBezTo>
                    <a:pt x="254" y="0"/>
                    <a:pt x="0" y="316"/>
                    <a:pt x="4" y="313"/>
                  </a:cubicBezTo>
                  <a:cubicBezTo>
                    <a:pt x="4" y="493"/>
                    <a:pt x="4" y="673"/>
                    <a:pt x="5" y="853"/>
                  </a:cubicBezTo>
                  <a:cubicBezTo>
                    <a:pt x="182" y="658"/>
                    <a:pt x="472" y="610"/>
                    <a:pt x="711" y="620"/>
                  </a:cubicBezTo>
                  <a:cubicBezTo>
                    <a:pt x="950" y="629"/>
                    <a:pt x="1138" y="695"/>
                    <a:pt x="1137" y="694"/>
                  </a:cubicBezTo>
                  <a:cubicBezTo>
                    <a:pt x="1013" y="441"/>
                    <a:pt x="800" y="135"/>
                    <a:pt x="798"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81"/>
            <p:cNvSpPr/>
            <p:nvPr/>
          </p:nvSpPr>
          <p:spPr bwMode="auto">
            <a:xfrm>
              <a:off x="8712353" y="3462178"/>
              <a:ext cx="118530" cy="943845"/>
            </a:xfrm>
            <a:custGeom>
              <a:avLst/>
              <a:gdLst>
                <a:gd name="T0" fmla="*/ 77 w 77"/>
                <a:gd name="T1" fmla="*/ 0 h 610"/>
                <a:gd name="T2" fmla="*/ 1 w 77"/>
                <a:gd name="T3" fmla="*/ 610 h 610"/>
                <a:gd name="T4" fmla="*/ 0 w 77"/>
                <a:gd name="T5" fmla="*/ 70 h 610"/>
                <a:gd name="T6" fmla="*/ 77 w 77"/>
                <a:gd name="T7" fmla="*/ 0 h 610"/>
              </a:gdLst>
              <a:ahLst/>
              <a:cxnLst>
                <a:cxn ang="0">
                  <a:pos x="T0" y="T1"/>
                </a:cxn>
                <a:cxn ang="0">
                  <a:pos x="T2" y="T3"/>
                </a:cxn>
                <a:cxn ang="0">
                  <a:pos x="T4" y="T5"/>
                </a:cxn>
                <a:cxn ang="0">
                  <a:pos x="T6" y="T7"/>
                </a:cxn>
              </a:cxnLst>
              <a:rect l="0" t="0" r="r" b="b"/>
              <a:pathLst>
                <a:path w="77" h="610">
                  <a:moveTo>
                    <a:pt x="77" y="0"/>
                  </a:moveTo>
                  <a:cubicBezTo>
                    <a:pt x="50" y="203"/>
                    <a:pt x="24" y="407"/>
                    <a:pt x="1" y="610"/>
                  </a:cubicBezTo>
                  <a:cubicBezTo>
                    <a:pt x="0" y="430"/>
                    <a:pt x="0" y="250"/>
                    <a:pt x="0" y="70"/>
                  </a:cubicBezTo>
                  <a:cubicBezTo>
                    <a:pt x="0" y="70"/>
                    <a:pt x="24" y="39"/>
                    <a:pt x="77" y="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2"/>
            <p:cNvSpPr/>
            <p:nvPr/>
          </p:nvSpPr>
          <p:spPr bwMode="auto">
            <a:xfrm>
              <a:off x="8514803" y="4536258"/>
              <a:ext cx="450704" cy="204865"/>
            </a:xfrm>
            <a:custGeom>
              <a:avLst/>
              <a:gdLst>
                <a:gd name="T0" fmla="*/ 291 w 291"/>
                <a:gd name="T1" fmla="*/ 0 h 133"/>
                <a:gd name="T2" fmla="*/ 290 w 291"/>
                <a:gd name="T3" fmla="*/ 50 h 133"/>
                <a:gd name="T4" fmla="*/ 1 w 291"/>
                <a:gd name="T5" fmla="*/ 50 h 133"/>
                <a:gd name="T6" fmla="*/ 0 w 291"/>
                <a:gd name="T7" fmla="*/ 0 h 133"/>
                <a:gd name="T8" fmla="*/ 291 w 291"/>
                <a:gd name="T9" fmla="*/ 0 h 133"/>
              </a:gdLst>
              <a:ahLst/>
              <a:cxnLst>
                <a:cxn ang="0">
                  <a:pos x="T0" y="T1"/>
                </a:cxn>
                <a:cxn ang="0">
                  <a:pos x="T2" y="T3"/>
                </a:cxn>
                <a:cxn ang="0">
                  <a:pos x="T4" y="T5"/>
                </a:cxn>
                <a:cxn ang="0">
                  <a:pos x="T6" y="T7"/>
                </a:cxn>
                <a:cxn ang="0">
                  <a:pos x="T8" y="T9"/>
                </a:cxn>
              </a:cxnLst>
              <a:rect l="0" t="0" r="r" b="b"/>
              <a:pathLst>
                <a:path w="291" h="133">
                  <a:moveTo>
                    <a:pt x="291" y="0"/>
                  </a:moveTo>
                  <a:cubicBezTo>
                    <a:pt x="291" y="17"/>
                    <a:pt x="291" y="33"/>
                    <a:pt x="290" y="50"/>
                  </a:cubicBezTo>
                  <a:cubicBezTo>
                    <a:pt x="290" y="49"/>
                    <a:pt x="119" y="133"/>
                    <a:pt x="1" y="50"/>
                  </a:cubicBezTo>
                  <a:cubicBezTo>
                    <a:pt x="1" y="33"/>
                    <a:pt x="1" y="17"/>
                    <a:pt x="0" y="0"/>
                  </a:cubicBezTo>
                  <a:cubicBezTo>
                    <a:pt x="1" y="0"/>
                    <a:pt x="118" y="108"/>
                    <a:pt x="291" y="0"/>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3"/>
            <p:cNvSpPr/>
            <p:nvPr/>
          </p:nvSpPr>
          <p:spPr bwMode="auto">
            <a:xfrm>
              <a:off x="8772348" y="3185609"/>
              <a:ext cx="1129687" cy="463874"/>
            </a:xfrm>
            <a:custGeom>
              <a:avLst/>
              <a:gdLst>
                <a:gd name="T0" fmla="*/ 714 w 731"/>
                <a:gd name="T1" fmla="*/ 105 h 300"/>
                <a:gd name="T2" fmla="*/ 731 w 731"/>
                <a:gd name="T3" fmla="*/ 134 h 300"/>
                <a:gd name="T4" fmla="*/ 3 w 731"/>
                <a:gd name="T5" fmla="*/ 298 h 300"/>
                <a:gd name="T6" fmla="*/ 3 w 731"/>
                <a:gd name="T7" fmla="*/ 272 h 300"/>
                <a:gd name="T8" fmla="*/ 714 w 731"/>
                <a:gd name="T9" fmla="*/ 105 h 300"/>
              </a:gdLst>
              <a:ahLst/>
              <a:cxnLst>
                <a:cxn ang="0">
                  <a:pos x="T0" y="T1"/>
                </a:cxn>
                <a:cxn ang="0">
                  <a:pos x="T2" y="T3"/>
                </a:cxn>
                <a:cxn ang="0">
                  <a:pos x="T4" y="T5"/>
                </a:cxn>
                <a:cxn ang="0">
                  <a:pos x="T6" y="T7"/>
                </a:cxn>
                <a:cxn ang="0">
                  <a:pos x="T8" y="T9"/>
                </a:cxn>
              </a:cxnLst>
              <a:rect l="0" t="0" r="r" b="b"/>
              <a:pathLst>
                <a:path w="731" h="300">
                  <a:moveTo>
                    <a:pt x="714" y="105"/>
                  </a:moveTo>
                  <a:cubicBezTo>
                    <a:pt x="720" y="115"/>
                    <a:pt x="726" y="124"/>
                    <a:pt x="731" y="134"/>
                  </a:cubicBezTo>
                  <a:cubicBezTo>
                    <a:pt x="260" y="21"/>
                    <a:pt x="0" y="300"/>
                    <a:pt x="3" y="298"/>
                  </a:cubicBezTo>
                  <a:cubicBezTo>
                    <a:pt x="3" y="289"/>
                    <a:pt x="3" y="281"/>
                    <a:pt x="3" y="272"/>
                  </a:cubicBezTo>
                  <a:cubicBezTo>
                    <a:pt x="273" y="0"/>
                    <a:pt x="718" y="103"/>
                    <a:pt x="714" y="105"/>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4"/>
            <p:cNvSpPr/>
            <p:nvPr/>
          </p:nvSpPr>
          <p:spPr bwMode="auto">
            <a:xfrm>
              <a:off x="8773812" y="3266092"/>
              <a:ext cx="1180904" cy="465337"/>
            </a:xfrm>
            <a:custGeom>
              <a:avLst/>
              <a:gdLst>
                <a:gd name="T0" fmla="*/ 747 w 764"/>
                <a:gd name="T1" fmla="*/ 108 h 301"/>
                <a:gd name="T2" fmla="*/ 764 w 764"/>
                <a:gd name="T3" fmla="*/ 138 h 301"/>
                <a:gd name="T4" fmla="*/ 4 w 764"/>
                <a:gd name="T5" fmla="*/ 298 h 301"/>
                <a:gd name="T6" fmla="*/ 4 w 764"/>
                <a:gd name="T7" fmla="*/ 273 h 301"/>
                <a:gd name="T8" fmla="*/ 747 w 764"/>
                <a:gd name="T9" fmla="*/ 108 h 301"/>
              </a:gdLst>
              <a:ahLst/>
              <a:cxnLst>
                <a:cxn ang="0">
                  <a:pos x="T0" y="T1"/>
                </a:cxn>
                <a:cxn ang="0">
                  <a:pos x="T2" y="T3"/>
                </a:cxn>
                <a:cxn ang="0">
                  <a:pos x="T4" y="T5"/>
                </a:cxn>
                <a:cxn ang="0">
                  <a:pos x="T6" y="T7"/>
                </a:cxn>
                <a:cxn ang="0">
                  <a:pos x="T8" y="T9"/>
                </a:cxn>
              </a:cxnLst>
              <a:rect l="0" t="0" r="r" b="b"/>
              <a:pathLst>
                <a:path w="764" h="301">
                  <a:moveTo>
                    <a:pt x="747" y="108"/>
                  </a:moveTo>
                  <a:cubicBezTo>
                    <a:pt x="753" y="118"/>
                    <a:pt x="758" y="128"/>
                    <a:pt x="764" y="138"/>
                  </a:cubicBezTo>
                  <a:cubicBezTo>
                    <a:pt x="273" y="21"/>
                    <a:pt x="0" y="301"/>
                    <a:pt x="4" y="298"/>
                  </a:cubicBezTo>
                  <a:cubicBezTo>
                    <a:pt x="4" y="290"/>
                    <a:pt x="4" y="282"/>
                    <a:pt x="4" y="273"/>
                  </a:cubicBezTo>
                  <a:cubicBezTo>
                    <a:pt x="285" y="0"/>
                    <a:pt x="750" y="106"/>
                    <a:pt x="747" y="108"/>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5"/>
            <p:cNvSpPr/>
            <p:nvPr/>
          </p:nvSpPr>
          <p:spPr bwMode="auto">
            <a:xfrm>
              <a:off x="8776739" y="3348039"/>
              <a:ext cx="1229193" cy="463874"/>
            </a:xfrm>
            <a:custGeom>
              <a:avLst/>
              <a:gdLst>
                <a:gd name="T0" fmla="*/ 778 w 795"/>
                <a:gd name="T1" fmla="*/ 110 h 300"/>
                <a:gd name="T2" fmla="*/ 795 w 795"/>
                <a:gd name="T3" fmla="*/ 141 h 300"/>
                <a:gd name="T4" fmla="*/ 3 w 795"/>
                <a:gd name="T5" fmla="*/ 298 h 300"/>
                <a:gd name="T6" fmla="*/ 4 w 795"/>
                <a:gd name="T7" fmla="*/ 273 h 300"/>
                <a:gd name="T8" fmla="*/ 778 w 795"/>
                <a:gd name="T9" fmla="*/ 110 h 300"/>
              </a:gdLst>
              <a:ahLst/>
              <a:cxnLst>
                <a:cxn ang="0">
                  <a:pos x="T0" y="T1"/>
                </a:cxn>
                <a:cxn ang="0">
                  <a:pos x="T2" y="T3"/>
                </a:cxn>
                <a:cxn ang="0">
                  <a:pos x="T4" y="T5"/>
                </a:cxn>
                <a:cxn ang="0">
                  <a:pos x="T6" y="T7"/>
                </a:cxn>
                <a:cxn ang="0">
                  <a:pos x="T8" y="T9"/>
                </a:cxn>
              </a:cxnLst>
              <a:rect l="0" t="0" r="r" b="b"/>
              <a:pathLst>
                <a:path w="795" h="300">
                  <a:moveTo>
                    <a:pt x="778" y="110"/>
                  </a:moveTo>
                  <a:cubicBezTo>
                    <a:pt x="784" y="120"/>
                    <a:pt x="790" y="131"/>
                    <a:pt x="795" y="141"/>
                  </a:cubicBezTo>
                  <a:cubicBezTo>
                    <a:pt x="285" y="21"/>
                    <a:pt x="0" y="300"/>
                    <a:pt x="3" y="298"/>
                  </a:cubicBezTo>
                  <a:cubicBezTo>
                    <a:pt x="3" y="290"/>
                    <a:pt x="3" y="281"/>
                    <a:pt x="4" y="273"/>
                  </a:cubicBezTo>
                  <a:cubicBezTo>
                    <a:pt x="296" y="0"/>
                    <a:pt x="782" y="108"/>
                    <a:pt x="778" y="11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6"/>
            <p:cNvSpPr/>
            <p:nvPr/>
          </p:nvSpPr>
          <p:spPr bwMode="auto">
            <a:xfrm>
              <a:off x="8778202" y="3428521"/>
              <a:ext cx="1278946" cy="465337"/>
            </a:xfrm>
            <a:custGeom>
              <a:avLst/>
              <a:gdLst>
                <a:gd name="T0" fmla="*/ 810 w 827"/>
                <a:gd name="T1" fmla="*/ 113 h 301"/>
                <a:gd name="T2" fmla="*/ 827 w 827"/>
                <a:gd name="T3" fmla="*/ 145 h 301"/>
                <a:gd name="T4" fmla="*/ 4 w 827"/>
                <a:gd name="T5" fmla="*/ 299 h 301"/>
                <a:gd name="T6" fmla="*/ 4 w 827"/>
                <a:gd name="T7" fmla="*/ 273 h 301"/>
                <a:gd name="T8" fmla="*/ 810 w 827"/>
                <a:gd name="T9" fmla="*/ 113 h 301"/>
              </a:gdLst>
              <a:ahLst/>
              <a:cxnLst>
                <a:cxn ang="0">
                  <a:pos x="T0" y="T1"/>
                </a:cxn>
                <a:cxn ang="0">
                  <a:pos x="T2" y="T3"/>
                </a:cxn>
                <a:cxn ang="0">
                  <a:pos x="T4" y="T5"/>
                </a:cxn>
                <a:cxn ang="0">
                  <a:pos x="T6" y="T7"/>
                </a:cxn>
                <a:cxn ang="0">
                  <a:pos x="T8" y="T9"/>
                </a:cxn>
              </a:cxnLst>
              <a:rect l="0" t="0" r="r" b="b"/>
              <a:pathLst>
                <a:path w="827" h="301">
                  <a:moveTo>
                    <a:pt x="810" y="113"/>
                  </a:moveTo>
                  <a:cubicBezTo>
                    <a:pt x="815" y="124"/>
                    <a:pt x="821" y="134"/>
                    <a:pt x="827" y="145"/>
                  </a:cubicBezTo>
                  <a:cubicBezTo>
                    <a:pt x="297" y="21"/>
                    <a:pt x="0" y="301"/>
                    <a:pt x="4" y="299"/>
                  </a:cubicBezTo>
                  <a:cubicBezTo>
                    <a:pt x="4" y="290"/>
                    <a:pt x="4" y="282"/>
                    <a:pt x="4" y="273"/>
                  </a:cubicBezTo>
                  <a:cubicBezTo>
                    <a:pt x="308" y="0"/>
                    <a:pt x="813" y="111"/>
                    <a:pt x="810" y="113"/>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7"/>
            <p:cNvSpPr/>
            <p:nvPr/>
          </p:nvSpPr>
          <p:spPr bwMode="auto">
            <a:xfrm>
              <a:off x="8781128" y="3509004"/>
              <a:ext cx="1325772" cy="466801"/>
            </a:xfrm>
            <a:custGeom>
              <a:avLst/>
              <a:gdLst>
                <a:gd name="T0" fmla="*/ 840 w 857"/>
                <a:gd name="T1" fmla="*/ 117 h 302"/>
                <a:gd name="T2" fmla="*/ 857 w 857"/>
                <a:gd name="T3" fmla="*/ 149 h 302"/>
                <a:gd name="T4" fmla="*/ 4 w 857"/>
                <a:gd name="T5" fmla="*/ 299 h 302"/>
                <a:gd name="T6" fmla="*/ 4 w 857"/>
                <a:gd name="T7" fmla="*/ 274 h 302"/>
                <a:gd name="T8" fmla="*/ 840 w 857"/>
                <a:gd name="T9" fmla="*/ 117 h 302"/>
              </a:gdLst>
              <a:ahLst/>
              <a:cxnLst>
                <a:cxn ang="0">
                  <a:pos x="T0" y="T1"/>
                </a:cxn>
                <a:cxn ang="0">
                  <a:pos x="T2" y="T3"/>
                </a:cxn>
                <a:cxn ang="0">
                  <a:pos x="T4" y="T5"/>
                </a:cxn>
                <a:cxn ang="0">
                  <a:pos x="T6" y="T7"/>
                </a:cxn>
                <a:cxn ang="0">
                  <a:pos x="T8" y="T9"/>
                </a:cxn>
              </a:cxnLst>
              <a:rect l="0" t="0" r="r" b="b"/>
              <a:pathLst>
                <a:path w="857" h="302">
                  <a:moveTo>
                    <a:pt x="840" y="117"/>
                  </a:moveTo>
                  <a:cubicBezTo>
                    <a:pt x="846" y="127"/>
                    <a:pt x="852" y="138"/>
                    <a:pt x="857" y="149"/>
                  </a:cubicBezTo>
                  <a:cubicBezTo>
                    <a:pt x="308" y="21"/>
                    <a:pt x="0" y="302"/>
                    <a:pt x="4" y="299"/>
                  </a:cubicBezTo>
                  <a:cubicBezTo>
                    <a:pt x="4" y="291"/>
                    <a:pt x="4" y="283"/>
                    <a:pt x="4" y="274"/>
                  </a:cubicBezTo>
                  <a:cubicBezTo>
                    <a:pt x="318" y="0"/>
                    <a:pt x="844" y="114"/>
                    <a:pt x="840" y="11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8"/>
            <p:cNvSpPr/>
            <p:nvPr/>
          </p:nvSpPr>
          <p:spPr bwMode="auto">
            <a:xfrm>
              <a:off x="8782592" y="3590951"/>
              <a:ext cx="1372599" cy="466801"/>
            </a:xfrm>
            <a:custGeom>
              <a:avLst/>
              <a:gdLst>
                <a:gd name="T0" fmla="*/ 870 w 888"/>
                <a:gd name="T1" fmla="*/ 119 h 302"/>
                <a:gd name="T2" fmla="*/ 888 w 888"/>
                <a:gd name="T3" fmla="*/ 152 h 302"/>
                <a:gd name="T4" fmla="*/ 4 w 888"/>
                <a:gd name="T5" fmla="*/ 299 h 302"/>
                <a:gd name="T6" fmla="*/ 4 w 888"/>
                <a:gd name="T7" fmla="*/ 274 h 302"/>
                <a:gd name="T8" fmla="*/ 870 w 888"/>
                <a:gd name="T9" fmla="*/ 119 h 302"/>
              </a:gdLst>
              <a:ahLst/>
              <a:cxnLst>
                <a:cxn ang="0">
                  <a:pos x="T0" y="T1"/>
                </a:cxn>
                <a:cxn ang="0">
                  <a:pos x="T2" y="T3"/>
                </a:cxn>
                <a:cxn ang="0">
                  <a:pos x="T4" y="T5"/>
                </a:cxn>
                <a:cxn ang="0">
                  <a:pos x="T6" y="T7"/>
                </a:cxn>
                <a:cxn ang="0">
                  <a:pos x="T8" y="T9"/>
                </a:cxn>
              </a:cxnLst>
              <a:rect l="0" t="0" r="r" b="b"/>
              <a:pathLst>
                <a:path w="888" h="302">
                  <a:moveTo>
                    <a:pt x="870" y="119"/>
                  </a:moveTo>
                  <a:cubicBezTo>
                    <a:pt x="876" y="130"/>
                    <a:pt x="882" y="141"/>
                    <a:pt x="888" y="152"/>
                  </a:cubicBezTo>
                  <a:cubicBezTo>
                    <a:pt x="320" y="20"/>
                    <a:pt x="0" y="302"/>
                    <a:pt x="4" y="299"/>
                  </a:cubicBezTo>
                  <a:cubicBezTo>
                    <a:pt x="4" y="291"/>
                    <a:pt x="4" y="282"/>
                    <a:pt x="4" y="274"/>
                  </a:cubicBezTo>
                  <a:cubicBezTo>
                    <a:pt x="330" y="0"/>
                    <a:pt x="874" y="116"/>
                    <a:pt x="870" y="119"/>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9"/>
            <p:cNvSpPr/>
            <p:nvPr/>
          </p:nvSpPr>
          <p:spPr bwMode="auto">
            <a:xfrm>
              <a:off x="8784055" y="3671433"/>
              <a:ext cx="1420889" cy="468264"/>
            </a:xfrm>
            <a:custGeom>
              <a:avLst/>
              <a:gdLst>
                <a:gd name="T0" fmla="*/ 900 w 919"/>
                <a:gd name="T1" fmla="*/ 123 h 303"/>
                <a:gd name="T2" fmla="*/ 919 w 919"/>
                <a:gd name="T3" fmla="*/ 157 h 303"/>
                <a:gd name="T4" fmla="*/ 5 w 919"/>
                <a:gd name="T5" fmla="*/ 300 h 303"/>
                <a:gd name="T6" fmla="*/ 5 w 919"/>
                <a:gd name="T7" fmla="*/ 274 h 303"/>
                <a:gd name="T8" fmla="*/ 900 w 919"/>
                <a:gd name="T9" fmla="*/ 123 h 303"/>
              </a:gdLst>
              <a:ahLst/>
              <a:cxnLst>
                <a:cxn ang="0">
                  <a:pos x="T0" y="T1"/>
                </a:cxn>
                <a:cxn ang="0">
                  <a:pos x="T2" y="T3"/>
                </a:cxn>
                <a:cxn ang="0">
                  <a:pos x="T4" y="T5"/>
                </a:cxn>
                <a:cxn ang="0">
                  <a:pos x="T6" y="T7"/>
                </a:cxn>
                <a:cxn ang="0">
                  <a:pos x="T8" y="T9"/>
                </a:cxn>
              </a:cxnLst>
              <a:rect l="0" t="0" r="r" b="b"/>
              <a:pathLst>
                <a:path w="919" h="303">
                  <a:moveTo>
                    <a:pt x="900" y="123"/>
                  </a:moveTo>
                  <a:cubicBezTo>
                    <a:pt x="907" y="134"/>
                    <a:pt x="913" y="145"/>
                    <a:pt x="919" y="157"/>
                  </a:cubicBezTo>
                  <a:cubicBezTo>
                    <a:pt x="332" y="20"/>
                    <a:pt x="0" y="303"/>
                    <a:pt x="5" y="300"/>
                  </a:cubicBezTo>
                  <a:cubicBezTo>
                    <a:pt x="5" y="291"/>
                    <a:pt x="5" y="283"/>
                    <a:pt x="5" y="274"/>
                  </a:cubicBezTo>
                  <a:cubicBezTo>
                    <a:pt x="341" y="0"/>
                    <a:pt x="905" y="119"/>
                    <a:pt x="900" y="123"/>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90"/>
            <p:cNvSpPr/>
            <p:nvPr/>
          </p:nvSpPr>
          <p:spPr bwMode="auto">
            <a:xfrm>
              <a:off x="8786982" y="3751916"/>
              <a:ext cx="1466251" cy="469728"/>
            </a:xfrm>
            <a:custGeom>
              <a:avLst/>
              <a:gdLst>
                <a:gd name="T0" fmla="*/ 929 w 948"/>
                <a:gd name="T1" fmla="*/ 126 h 304"/>
                <a:gd name="T2" fmla="*/ 948 w 948"/>
                <a:gd name="T3" fmla="*/ 161 h 304"/>
                <a:gd name="T4" fmla="*/ 4 w 948"/>
                <a:gd name="T5" fmla="*/ 300 h 304"/>
                <a:gd name="T6" fmla="*/ 4 w 948"/>
                <a:gd name="T7" fmla="*/ 275 h 304"/>
                <a:gd name="T8" fmla="*/ 929 w 948"/>
                <a:gd name="T9" fmla="*/ 126 h 304"/>
              </a:gdLst>
              <a:ahLst/>
              <a:cxnLst>
                <a:cxn ang="0">
                  <a:pos x="T0" y="T1"/>
                </a:cxn>
                <a:cxn ang="0">
                  <a:pos x="T2" y="T3"/>
                </a:cxn>
                <a:cxn ang="0">
                  <a:pos x="T4" y="T5"/>
                </a:cxn>
                <a:cxn ang="0">
                  <a:pos x="T6" y="T7"/>
                </a:cxn>
                <a:cxn ang="0">
                  <a:pos x="T8" y="T9"/>
                </a:cxn>
              </a:cxnLst>
              <a:rect l="0" t="0" r="r" b="b"/>
              <a:pathLst>
                <a:path w="948" h="304">
                  <a:moveTo>
                    <a:pt x="929" y="126"/>
                  </a:moveTo>
                  <a:cubicBezTo>
                    <a:pt x="935" y="138"/>
                    <a:pt x="941" y="149"/>
                    <a:pt x="948" y="161"/>
                  </a:cubicBezTo>
                  <a:cubicBezTo>
                    <a:pt x="343" y="20"/>
                    <a:pt x="0" y="304"/>
                    <a:pt x="4" y="300"/>
                  </a:cubicBezTo>
                  <a:cubicBezTo>
                    <a:pt x="4" y="292"/>
                    <a:pt x="4" y="284"/>
                    <a:pt x="4" y="275"/>
                  </a:cubicBezTo>
                  <a:cubicBezTo>
                    <a:pt x="351" y="0"/>
                    <a:pt x="934" y="122"/>
                    <a:pt x="929" y="126"/>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91"/>
            <p:cNvSpPr/>
            <p:nvPr/>
          </p:nvSpPr>
          <p:spPr bwMode="auto">
            <a:xfrm>
              <a:off x="7745094" y="3045130"/>
              <a:ext cx="899945" cy="516554"/>
            </a:xfrm>
            <a:custGeom>
              <a:avLst/>
              <a:gdLst>
                <a:gd name="T0" fmla="*/ 433 w 582"/>
                <a:gd name="T1" fmla="*/ 185 h 334"/>
                <a:gd name="T2" fmla="*/ 250 w 582"/>
                <a:gd name="T3" fmla="*/ 79 h 334"/>
                <a:gd name="T4" fmla="*/ 0 w 582"/>
                <a:gd name="T5" fmla="*/ 22 h 334"/>
                <a:gd name="T6" fmla="*/ 9 w 582"/>
                <a:gd name="T7" fmla="*/ 0 h 334"/>
                <a:gd name="T8" fmla="*/ 227 w 582"/>
                <a:gd name="T9" fmla="*/ 47 h 334"/>
                <a:gd name="T10" fmla="*/ 394 w 582"/>
                <a:gd name="T11" fmla="*/ 131 h 334"/>
                <a:gd name="T12" fmla="*/ 511 w 582"/>
                <a:gd name="T13" fmla="*/ 227 h 334"/>
                <a:gd name="T14" fmla="*/ 580 w 582"/>
                <a:gd name="T15" fmla="*/ 306 h 334"/>
                <a:gd name="T16" fmla="*/ 582 w 582"/>
                <a:gd name="T17" fmla="*/ 334 h 334"/>
                <a:gd name="T18" fmla="*/ 433 w 582"/>
                <a:gd name="T19"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2" h="334">
                  <a:moveTo>
                    <a:pt x="433" y="185"/>
                  </a:moveTo>
                  <a:cubicBezTo>
                    <a:pt x="384" y="147"/>
                    <a:pt x="323" y="109"/>
                    <a:pt x="250" y="79"/>
                  </a:cubicBezTo>
                  <a:cubicBezTo>
                    <a:pt x="178" y="49"/>
                    <a:pt x="94" y="27"/>
                    <a:pt x="0" y="22"/>
                  </a:cubicBezTo>
                  <a:cubicBezTo>
                    <a:pt x="3" y="15"/>
                    <a:pt x="6" y="8"/>
                    <a:pt x="9" y="0"/>
                  </a:cubicBezTo>
                  <a:cubicBezTo>
                    <a:pt x="90" y="6"/>
                    <a:pt x="163" y="23"/>
                    <a:pt x="227" y="47"/>
                  </a:cubicBezTo>
                  <a:cubicBezTo>
                    <a:pt x="291" y="70"/>
                    <a:pt x="347" y="100"/>
                    <a:pt x="394" y="131"/>
                  </a:cubicBezTo>
                  <a:cubicBezTo>
                    <a:pt x="441" y="163"/>
                    <a:pt x="480" y="196"/>
                    <a:pt x="511" y="227"/>
                  </a:cubicBezTo>
                  <a:cubicBezTo>
                    <a:pt x="541" y="258"/>
                    <a:pt x="564" y="286"/>
                    <a:pt x="580" y="306"/>
                  </a:cubicBezTo>
                  <a:cubicBezTo>
                    <a:pt x="581" y="316"/>
                    <a:pt x="581" y="325"/>
                    <a:pt x="582" y="334"/>
                  </a:cubicBezTo>
                  <a:cubicBezTo>
                    <a:pt x="581" y="333"/>
                    <a:pt x="531" y="261"/>
                    <a:pt x="433" y="185"/>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2"/>
            <p:cNvSpPr/>
            <p:nvPr/>
          </p:nvSpPr>
          <p:spPr bwMode="auto">
            <a:xfrm>
              <a:off x="7709975" y="3140246"/>
              <a:ext cx="929212" cy="512164"/>
            </a:xfrm>
            <a:custGeom>
              <a:avLst/>
              <a:gdLst>
                <a:gd name="T0" fmla="*/ 481 w 601"/>
                <a:gd name="T1" fmla="*/ 210 h 332"/>
                <a:gd name="T2" fmla="*/ 444 w 601"/>
                <a:gd name="T3" fmla="*/ 181 h 332"/>
                <a:gd name="T4" fmla="*/ 290 w 601"/>
                <a:gd name="T5" fmla="*/ 91 h 332"/>
                <a:gd name="T6" fmla="*/ 256 w 601"/>
                <a:gd name="T7" fmla="*/ 77 h 332"/>
                <a:gd name="T8" fmla="*/ 0 w 601"/>
                <a:gd name="T9" fmla="*/ 22 h 332"/>
                <a:gd name="T10" fmla="*/ 9 w 601"/>
                <a:gd name="T11" fmla="*/ 0 h 332"/>
                <a:gd name="T12" fmla="*/ 246 w 601"/>
                <a:gd name="T13" fmla="*/ 48 h 332"/>
                <a:gd name="T14" fmla="*/ 416 w 601"/>
                <a:gd name="T15" fmla="*/ 134 h 332"/>
                <a:gd name="T16" fmla="*/ 444 w 601"/>
                <a:gd name="T17" fmla="*/ 153 h 332"/>
                <a:gd name="T18" fmla="*/ 535 w 601"/>
                <a:gd name="T19" fmla="*/ 230 h 332"/>
                <a:gd name="T20" fmla="*/ 579 w 601"/>
                <a:gd name="T21" fmla="*/ 278 h 332"/>
                <a:gd name="T22" fmla="*/ 597 w 601"/>
                <a:gd name="T23" fmla="*/ 304 h 332"/>
                <a:gd name="T24" fmla="*/ 601 w 601"/>
                <a:gd name="T25" fmla="*/ 310 h 332"/>
                <a:gd name="T26" fmla="*/ 599 w 601"/>
                <a:gd name="T27" fmla="*/ 330 h 332"/>
                <a:gd name="T28" fmla="*/ 481 w 601"/>
                <a:gd name="T29" fmla="*/ 21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1" h="332">
                  <a:moveTo>
                    <a:pt x="481" y="210"/>
                  </a:moveTo>
                  <a:cubicBezTo>
                    <a:pt x="470" y="201"/>
                    <a:pt x="457" y="191"/>
                    <a:pt x="444" y="181"/>
                  </a:cubicBezTo>
                  <a:cubicBezTo>
                    <a:pt x="402" y="150"/>
                    <a:pt x="350" y="118"/>
                    <a:pt x="290" y="91"/>
                  </a:cubicBezTo>
                  <a:cubicBezTo>
                    <a:pt x="279" y="86"/>
                    <a:pt x="268" y="82"/>
                    <a:pt x="256" y="77"/>
                  </a:cubicBezTo>
                  <a:cubicBezTo>
                    <a:pt x="182" y="48"/>
                    <a:pt x="96" y="27"/>
                    <a:pt x="0" y="22"/>
                  </a:cubicBezTo>
                  <a:cubicBezTo>
                    <a:pt x="3" y="15"/>
                    <a:pt x="6" y="7"/>
                    <a:pt x="9" y="0"/>
                  </a:cubicBezTo>
                  <a:cubicBezTo>
                    <a:pt x="98" y="6"/>
                    <a:pt x="177" y="24"/>
                    <a:pt x="246" y="48"/>
                  </a:cubicBezTo>
                  <a:cubicBezTo>
                    <a:pt x="312" y="72"/>
                    <a:pt x="368" y="102"/>
                    <a:pt x="416" y="134"/>
                  </a:cubicBezTo>
                  <a:cubicBezTo>
                    <a:pt x="426" y="140"/>
                    <a:pt x="435" y="147"/>
                    <a:pt x="444" y="153"/>
                  </a:cubicBezTo>
                  <a:cubicBezTo>
                    <a:pt x="480" y="179"/>
                    <a:pt x="511" y="206"/>
                    <a:pt x="535" y="230"/>
                  </a:cubicBezTo>
                  <a:cubicBezTo>
                    <a:pt x="553" y="247"/>
                    <a:pt x="567" y="264"/>
                    <a:pt x="579" y="278"/>
                  </a:cubicBezTo>
                  <a:cubicBezTo>
                    <a:pt x="586" y="285"/>
                    <a:pt x="592" y="298"/>
                    <a:pt x="597" y="304"/>
                  </a:cubicBezTo>
                  <a:cubicBezTo>
                    <a:pt x="599" y="307"/>
                    <a:pt x="600" y="309"/>
                    <a:pt x="601" y="310"/>
                  </a:cubicBezTo>
                  <a:cubicBezTo>
                    <a:pt x="600" y="309"/>
                    <a:pt x="601" y="332"/>
                    <a:pt x="599" y="330"/>
                  </a:cubicBezTo>
                  <a:cubicBezTo>
                    <a:pt x="595" y="325"/>
                    <a:pt x="555" y="271"/>
                    <a:pt x="481" y="21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3"/>
            <p:cNvSpPr/>
            <p:nvPr/>
          </p:nvSpPr>
          <p:spPr bwMode="auto">
            <a:xfrm>
              <a:off x="7674855" y="3232435"/>
              <a:ext cx="961405" cy="510701"/>
            </a:xfrm>
            <a:custGeom>
              <a:avLst/>
              <a:gdLst>
                <a:gd name="T0" fmla="*/ 616 w 622"/>
                <a:gd name="T1" fmla="*/ 327 h 330"/>
                <a:gd name="T2" fmla="*/ 494 w 622"/>
                <a:gd name="T3" fmla="*/ 207 h 330"/>
                <a:gd name="T4" fmla="*/ 455 w 622"/>
                <a:gd name="T5" fmla="*/ 178 h 330"/>
                <a:gd name="T6" fmla="*/ 296 w 622"/>
                <a:gd name="T7" fmla="*/ 90 h 330"/>
                <a:gd name="T8" fmla="*/ 261 w 622"/>
                <a:gd name="T9" fmla="*/ 76 h 330"/>
                <a:gd name="T10" fmla="*/ 0 w 622"/>
                <a:gd name="T11" fmla="*/ 23 h 330"/>
                <a:gd name="T12" fmla="*/ 9 w 622"/>
                <a:gd name="T13" fmla="*/ 0 h 330"/>
                <a:gd name="T14" fmla="*/ 263 w 622"/>
                <a:gd name="T15" fmla="*/ 51 h 330"/>
                <a:gd name="T16" fmla="*/ 437 w 622"/>
                <a:gd name="T17" fmla="*/ 137 h 330"/>
                <a:gd name="T18" fmla="*/ 466 w 622"/>
                <a:gd name="T19" fmla="*/ 157 h 330"/>
                <a:gd name="T20" fmla="*/ 559 w 622"/>
                <a:gd name="T21" fmla="*/ 235 h 330"/>
                <a:gd name="T22" fmla="*/ 604 w 622"/>
                <a:gd name="T23" fmla="*/ 283 h 330"/>
                <a:gd name="T24" fmla="*/ 620 w 622"/>
                <a:gd name="T25" fmla="*/ 311 h 330"/>
                <a:gd name="T26" fmla="*/ 622 w 622"/>
                <a:gd name="T27" fmla="*/ 314 h 330"/>
                <a:gd name="T28" fmla="*/ 616 w 622"/>
                <a:gd name="T29" fmla="*/ 32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2" h="330">
                  <a:moveTo>
                    <a:pt x="616" y="327"/>
                  </a:moveTo>
                  <a:cubicBezTo>
                    <a:pt x="608" y="318"/>
                    <a:pt x="567" y="266"/>
                    <a:pt x="494" y="207"/>
                  </a:cubicBezTo>
                  <a:cubicBezTo>
                    <a:pt x="482" y="197"/>
                    <a:pt x="469" y="188"/>
                    <a:pt x="455" y="178"/>
                  </a:cubicBezTo>
                  <a:cubicBezTo>
                    <a:pt x="411" y="147"/>
                    <a:pt x="358" y="116"/>
                    <a:pt x="296" y="90"/>
                  </a:cubicBezTo>
                  <a:cubicBezTo>
                    <a:pt x="285" y="85"/>
                    <a:pt x="273" y="80"/>
                    <a:pt x="261" y="76"/>
                  </a:cubicBezTo>
                  <a:cubicBezTo>
                    <a:pt x="185" y="47"/>
                    <a:pt x="98" y="27"/>
                    <a:pt x="0" y="23"/>
                  </a:cubicBezTo>
                  <a:cubicBezTo>
                    <a:pt x="3" y="16"/>
                    <a:pt x="6" y="8"/>
                    <a:pt x="9" y="0"/>
                  </a:cubicBezTo>
                  <a:cubicBezTo>
                    <a:pt x="105" y="6"/>
                    <a:pt x="190" y="25"/>
                    <a:pt x="263" y="51"/>
                  </a:cubicBezTo>
                  <a:cubicBezTo>
                    <a:pt x="331" y="75"/>
                    <a:pt x="389" y="106"/>
                    <a:pt x="437" y="137"/>
                  </a:cubicBezTo>
                  <a:cubicBezTo>
                    <a:pt x="447" y="143"/>
                    <a:pt x="457" y="150"/>
                    <a:pt x="466" y="157"/>
                  </a:cubicBezTo>
                  <a:cubicBezTo>
                    <a:pt x="503" y="183"/>
                    <a:pt x="534" y="210"/>
                    <a:pt x="559" y="235"/>
                  </a:cubicBezTo>
                  <a:cubicBezTo>
                    <a:pt x="577" y="252"/>
                    <a:pt x="592" y="269"/>
                    <a:pt x="604" y="283"/>
                  </a:cubicBezTo>
                  <a:cubicBezTo>
                    <a:pt x="610" y="289"/>
                    <a:pt x="615" y="306"/>
                    <a:pt x="620" y="311"/>
                  </a:cubicBezTo>
                  <a:cubicBezTo>
                    <a:pt x="621" y="313"/>
                    <a:pt x="622" y="314"/>
                    <a:pt x="622" y="314"/>
                  </a:cubicBezTo>
                  <a:cubicBezTo>
                    <a:pt x="620" y="313"/>
                    <a:pt x="619" y="330"/>
                    <a:pt x="616" y="32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4"/>
            <p:cNvSpPr/>
            <p:nvPr/>
          </p:nvSpPr>
          <p:spPr bwMode="auto">
            <a:xfrm>
              <a:off x="7638272" y="3326088"/>
              <a:ext cx="995061" cy="506310"/>
            </a:xfrm>
            <a:custGeom>
              <a:avLst/>
              <a:gdLst>
                <a:gd name="T0" fmla="*/ 633 w 643"/>
                <a:gd name="T1" fmla="*/ 323 h 327"/>
                <a:gd name="T2" fmla="*/ 505 w 643"/>
                <a:gd name="T3" fmla="*/ 203 h 327"/>
                <a:gd name="T4" fmla="*/ 466 w 643"/>
                <a:gd name="T5" fmla="*/ 174 h 327"/>
                <a:gd name="T6" fmla="*/ 302 w 643"/>
                <a:gd name="T7" fmla="*/ 87 h 327"/>
                <a:gd name="T8" fmla="*/ 266 w 643"/>
                <a:gd name="T9" fmla="*/ 74 h 327"/>
                <a:gd name="T10" fmla="*/ 0 w 643"/>
                <a:gd name="T11" fmla="*/ 23 h 327"/>
                <a:gd name="T12" fmla="*/ 9 w 643"/>
                <a:gd name="T13" fmla="*/ 0 h 327"/>
                <a:gd name="T14" fmla="*/ 281 w 643"/>
                <a:gd name="T15" fmla="*/ 52 h 327"/>
                <a:gd name="T16" fmla="*/ 458 w 643"/>
                <a:gd name="T17" fmla="*/ 139 h 327"/>
                <a:gd name="T18" fmla="*/ 488 w 643"/>
                <a:gd name="T19" fmla="*/ 159 h 327"/>
                <a:gd name="T20" fmla="*/ 583 w 643"/>
                <a:gd name="T21" fmla="*/ 238 h 327"/>
                <a:gd name="T22" fmla="*/ 629 w 643"/>
                <a:gd name="T23" fmla="*/ 287 h 327"/>
                <a:gd name="T24" fmla="*/ 642 w 643"/>
                <a:gd name="T25" fmla="*/ 317 h 327"/>
                <a:gd name="T26" fmla="*/ 642 w 643"/>
                <a:gd name="T27" fmla="*/ 318 h 327"/>
                <a:gd name="T28" fmla="*/ 633 w 643"/>
                <a:gd name="T29" fmla="*/ 32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3" h="327">
                  <a:moveTo>
                    <a:pt x="633" y="323"/>
                  </a:moveTo>
                  <a:cubicBezTo>
                    <a:pt x="621" y="310"/>
                    <a:pt x="579" y="259"/>
                    <a:pt x="505" y="203"/>
                  </a:cubicBezTo>
                  <a:cubicBezTo>
                    <a:pt x="493" y="193"/>
                    <a:pt x="480" y="184"/>
                    <a:pt x="466" y="174"/>
                  </a:cubicBezTo>
                  <a:cubicBezTo>
                    <a:pt x="420" y="144"/>
                    <a:pt x="365" y="113"/>
                    <a:pt x="302" y="87"/>
                  </a:cubicBezTo>
                  <a:cubicBezTo>
                    <a:pt x="290" y="83"/>
                    <a:pt x="278" y="78"/>
                    <a:pt x="266" y="74"/>
                  </a:cubicBezTo>
                  <a:cubicBezTo>
                    <a:pt x="189" y="46"/>
                    <a:pt x="100" y="27"/>
                    <a:pt x="0" y="23"/>
                  </a:cubicBezTo>
                  <a:cubicBezTo>
                    <a:pt x="3" y="15"/>
                    <a:pt x="6" y="8"/>
                    <a:pt x="9" y="0"/>
                  </a:cubicBezTo>
                  <a:cubicBezTo>
                    <a:pt x="113" y="5"/>
                    <a:pt x="203" y="25"/>
                    <a:pt x="281" y="52"/>
                  </a:cubicBezTo>
                  <a:cubicBezTo>
                    <a:pt x="350" y="77"/>
                    <a:pt x="410" y="108"/>
                    <a:pt x="458" y="139"/>
                  </a:cubicBezTo>
                  <a:cubicBezTo>
                    <a:pt x="469" y="145"/>
                    <a:pt x="479" y="152"/>
                    <a:pt x="488" y="159"/>
                  </a:cubicBezTo>
                  <a:cubicBezTo>
                    <a:pt x="526" y="185"/>
                    <a:pt x="558" y="213"/>
                    <a:pt x="583" y="238"/>
                  </a:cubicBezTo>
                  <a:cubicBezTo>
                    <a:pt x="602" y="256"/>
                    <a:pt x="617" y="273"/>
                    <a:pt x="629" y="287"/>
                  </a:cubicBezTo>
                  <a:cubicBezTo>
                    <a:pt x="633" y="292"/>
                    <a:pt x="638" y="312"/>
                    <a:pt x="642" y="317"/>
                  </a:cubicBezTo>
                  <a:cubicBezTo>
                    <a:pt x="643" y="318"/>
                    <a:pt x="643" y="318"/>
                    <a:pt x="642" y="318"/>
                  </a:cubicBezTo>
                  <a:cubicBezTo>
                    <a:pt x="640" y="315"/>
                    <a:pt x="638" y="327"/>
                    <a:pt x="633" y="323"/>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5"/>
            <p:cNvSpPr/>
            <p:nvPr/>
          </p:nvSpPr>
          <p:spPr bwMode="auto">
            <a:xfrm>
              <a:off x="7603152" y="3418278"/>
              <a:ext cx="1027254" cy="501921"/>
            </a:xfrm>
            <a:custGeom>
              <a:avLst/>
              <a:gdLst>
                <a:gd name="T0" fmla="*/ 650 w 664"/>
                <a:gd name="T1" fmla="*/ 319 h 325"/>
                <a:gd name="T2" fmla="*/ 517 w 664"/>
                <a:gd name="T3" fmla="*/ 199 h 325"/>
                <a:gd name="T4" fmla="*/ 476 w 664"/>
                <a:gd name="T5" fmla="*/ 171 h 325"/>
                <a:gd name="T6" fmla="*/ 308 w 664"/>
                <a:gd name="T7" fmla="*/ 85 h 325"/>
                <a:gd name="T8" fmla="*/ 271 w 664"/>
                <a:gd name="T9" fmla="*/ 72 h 325"/>
                <a:gd name="T10" fmla="*/ 0 w 664"/>
                <a:gd name="T11" fmla="*/ 24 h 325"/>
                <a:gd name="T12" fmla="*/ 9 w 664"/>
                <a:gd name="T13" fmla="*/ 0 h 325"/>
                <a:gd name="T14" fmla="*/ 298 w 664"/>
                <a:gd name="T15" fmla="*/ 55 h 325"/>
                <a:gd name="T16" fmla="*/ 479 w 664"/>
                <a:gd name="T17" fmla="*/ 142 h 325"/>
                <a:gd name="T18" fmla="*/ 509 w 664"/>
                <a:gd name="T19" fmla="*/ 162 h 325"/>
                <a:gd name="T20" fmla="*/ 607 w 664"/>
                <a:gd name="T21" fmla="*/ 242 h 325"/>
                <a:gd name="T22" fmla="*/ 654 w 664"/>
                <a:gd name="T23" fmla="*/ 292 h 325"/>
                <a:gd name="T24" fmla="*/ 663 w 664"/>
                <a:gd name="T25" fmla="*/ 323 h 325"/>
                <a:gd name="T26" fmla="*/ 662 w 664"/>
                <a:gd name="T27" fmla="*/ 321 h 325"/>
                <a:gd name="T28" fmla="*/ 650 w 664"/>
                <a:gd name="T29" fmla="*/ 31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4" h="325">
                  <a:moveTo>
                    <a:pt x="650" y="319"/>
                  </a:moveTo>
                  <a:cubicBezTo>
                    <a:pt x="633" y="302"/>
                    <a:pt x="590" y="252"/>
                    <a:pt x="517" y="199"/>
                  </a:cubicBezTo>
                  <a:cubicBezTo>
                    <a:pt x="504" y="190"/>
                    <a:pt x="491" y="180"/>
                    <a:pt x="476" y="171"/>
                  </a:cubicBezTo>
                  <a:cubicBezTo>
                    <a:pt x="429" y="140"/>
                    <a:pt x="373" y="110"/>
                    <a:pt x="308" y="85"/>
                  </a:cubicBezTo>
                  <a:cubicBezTo>
                    <a:pt x="296" y="81"/>
                    <a:pt x="283" y="76"/>
                    <a:pt x="271" y="72"/>
                  </a:cubicBezTo>
                  <a:cubicBezTo>
                    <a:pt x="192" y="46"/>
                    <a:pt x="101" y="27"/>
                    <a:pt x="0" y="24"/>
                  </a:cubicBezTo>
                  <a:cubicBezTo>
                    <a:pt x="3" y="16"/>
                    <a:pt x="6" y="8"/>
                    <a:pt x="9" y="0"/>
                  </a:cubicBezTo>
                  <a:cubicBezTo>
                    <a:pt x="120" y="5"/>
                    <a:pt x="216" y="26"/>
                    <a:pt x="298" y="55"/>
                  </a:cubicBezTo>
                  <a:cubicBezTo>
                    <a:pt x="369" y="80"/>
                    <a:pt x="430" y="111"/>
                    <a:pt x="479" y="142"/>
                  </a:cubicBezTo>
                  <a:cubicBezTo>
                    <a:pt x="490" y="148"/>
                    <a:pt x="500" y="155"/>
                    <a:pt x="509" y="162"/>
                  </a:cubicBezTo>
                  <a:cubicBezTo>
                    <a:pt x="548" y="188"/>
                    <a:pt x="581" y="217"/>
                    <a:pt x="607" y="242"/>
                  </a:cubicBezTo>
                  <a:cubicBezTo>
                    <a:pt x="626" y="261"/>
                    <a:pt x="641" y="278"/>
                    <a:pt x="654" y="292"/>
                  </a:cubicBezTo>
                  <a:cubicBezTo>
                    <a:pt x="657" y="295"/>
                    <a:pt x="661" y="320"/>
                    <a:pt x="663" y="323"/>
                  </a:cubicBezTo>
                  <a:cubicBezTo>
                    <a:pt x="664" y="324"/>
                    <a:pt x="664" y="323"/>
                    <a:pt x="662" y="321"/>
                  </a:cubicBezTo>
                  <a:cubicBezTo>
                    <a:pt x="659" y="318"/>
                    <a:pt x="656" y="325"/>
                    <a:pt x="650" y="319"/>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6"/>
            <p:cNvSpPr/>
            <p:nvPr/>
          </p:nvSpPr>
          <p:spPr bwMode="auto">
            <a:xfrm>
              <a:off x="7568033" y="3504614"/>
              <a:ext cx="1060911" cy="510701"/>
            </a:xfrm>
            <a:custGeom>
              <a:avLst/>
              <a:gdLst>
                <a:gd name="T0" fmla="*/ 666 w 686"/>
                <a:gd name="T1" fmla="*/ 316 h 330"/>
                <a:gd name="T2" fmla="*/ 529 w 686"/>
                <a:gd name="T3" fmla="*/ 195 h 330"/>
                <a:gd name="T4" fmla="*/ 486 w 686"/>
                <a:gd name="T5" fmla="*/ 167 h 330"/>
                <a:gd name="T6" fmla="*/ 313 w 686"/>
                <a:gd name="T7" fmla="*/ 84 h 330"/>
                <a:gd name="T8" fmla="*/ 275 w 686"/>
                <a:gd name="T9" fmla="*/ 71 h 330"/>
                <a:gd name="T10" fmla="*/ 0 w 686"/>
                <a:gd name="T11" fmla="*/ 25 h 330"/>
                <a:gd name="T12" fmla="*/ 9 w 686"/>
                <a:gd name="T13" fmla="*/ 0 h 330"/>
                <a:gd name="T14" fmla="*/ 315 w 686"/>
                <a:gd name="T15" fmla="*/ 57 h 330"/>
                <a:gd name="T16" fmla="*/ 499 w 686"/>
                <a:gd name="T17" fmla="*/ 144 h 330"/>
                <a:gd name="T18" fmla="*/ 530 w 686"/>
                <a:gd name="T19" fmla="*/ 164 h 330"/>
                <a:gd name="T20" fmla="*/ 630 w 686"/>
                <a:gd name="T21" fmla="*/ 246 h 330"/>
                <a:gd name="T22" fmla="*/ 678 w 686"/>
                <a:gd name="T23" fmla="*/ 296 h 330"/>
                <a:gd name="T24" fmla="*/ 685 w 686"/>
                <a:gd name="T25" fmla="*/ 329 h 330"/>
                <a:gd name="T26" fmla="*/ 682 w 686"/>
                <a:gd name="T27" fmla="*/ 325 h 330"/>
                <a:gd name="T28" fmla="*/ 666 w 686"/>
                <a:gd name="T29" fmla="*/ 31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330">
                  <a:moveTo>
                    <a:pt x="666" y="316"/>
                  </a:moveTo>
                  <a:cubicBezTo>
                    <a:pt x="646" y="294"/>
                    <a:pt x="601" y="246"/>
                    <a:pt x="529" y="195"/>
                  </a:cubicBezTo>
                  <a:cubicBezTo>
                    <a:pt x="516" y="186"/>
                    <a:pt x="501" y="177"/>
                    <a:pt x="486" y="167"/>
                  </a:cubicBezTo>
                  <a:cubicBezTo>
                    <a:pt x="438" y="137"/>
                    <a:pt x="380" y="108"/>
                    <a:pt x="313" y="84"/>
                  </a:cubicBezTo>
                  <a:cubicBezTo>
                    <a:pt x="301" y="79"/>
                    <a:pt x="288" y="75"/>
                    <a:pt x="275" y="71"/>
                  </a:cubicBezTo>
                  <a:cubicBezTo>
                    <a:pt x="195" y="45"/>
                    <a:pt x="103" y="27"/>
                    <a:pt x="0" y="25"/>
                  </a:cubicBezTo>
                  <a:cubicBezTo>
                    <a:pt x="3" y="17"/>
                    <a:pt x="6" y="8"/>
                    <a:pt x="9" y="0"/>
                  </a:cubicBezTo>
                  <a:cubicBezTo>
                    <a:pt x="127" y="5"/>
                    <a:pt x="229" y="27"/>
                    <a:pt x="315" y="57"/>
                  </a:cubicBezTo>
                  <a:cubicBezTo>
                    <a:pt x="388" y="82"/>
                    <a:pt x="450" y="113"/>
                    <a:pt x="499" y="144"/>
                  </a:cubicBezTo>
                  <a:cubicBezTo>
                    <a:pt x="510" y="151"/>
                    <a:pt x="521" y="158"/>
                    <a:pt x="530" y="164"/>
                  </a:cubicBezTo>
                  <a:cubicBezTo>
                    <a:pt x="571" y="191"/>
                    <a:pt x="604" y="220"/>
                    <a:pt x="630" y="246"/>
                  </a:cubicBezTo>
                  <a:cubicBezTo>
                    <a:pt x="650" y="265"/>
                    <a:pt x="666" y="283"/>
                    <a:pt x="678" y="296"/>
                  </a:cubicBezTo>
                  <a:cubicBezTo>
                    <a:pt x="680" y="299"/>
                    <a:pt x="683" y="327"/>
                    <a:pt x="685" y="329"/>
                  </a:cubicBezTo>
                  <a:cubicBezTo>
                    <a:pt x="686" y="330"/>
                    <a:pt x="684" y="328"/>
                    <a:pt x="682" y="325"/>
                  </a:cubicBezTo>
                  <a:cubicBezTo>
                    <a:pt x="678" y="321"/>
                    <a:pt x="673" y="323"/>
                    <a:pt x="666" y="316"/>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7"/>
            <p:cNvSpPr/>
            <p:nvPr/>
          </p:nvSpPr>
          <p:spPr bwMode="auto">
            <a:xfrm>
              <a:off x="7531449" y="3592413"/>
              <a:ext cx="1093104" cy="516554"/>
            </a:xfrm>
            <a:custGeom>
              <a:avLst/>
              <a:gdLst>
                <a:gd name="T0" fmla="*/ 683 w 707"/>
                <a:gd name="T1" fmla="*/ 311 h 334"/>
                <a:gd name="T2" fmla="*/ 540 w 707"/>
                <a:gd name="T3" fmla="*/ 191 h 334"/>
                <a:gd name="T4" fmla="*/ 497 w 707"/>
                <a:gd name="T5" fmla="*/ 163 h 334"/>
                <a:gd name="T6" fmla="*/ 319 w 707"/>
                <a:gd name="T7" fmla="*/ 81 h 334"/>
                <a:gd name="T8" fmla="*/ 280 w 707"/>
                <a:gd name="T9" fmla="*/ 68 h 334"/>
                <a:gd name="T10" fmla="*/ 0 w 707"/>
                <a:gd name="T11" fmla="*/ 24 h 334"/>
                <a:gd name="T12" fmla="*/ 9 w 707"/>
                <a:gd name="T13" fmla="*/ 0 h 334"/>
                <a:gd name="T14" fmla="*/ 332 w 707"/>
                <a:gd name="T15" fmla="*/ 58 h 334"/>
                <a:gd name="T16" fmla="*/ 520 w 707"/>
                <a:gd name="T17" fmla="*/ 146 h 334"/>
                <a:gd name="T18" fmla="*/ 552 w 707"/>
                <a:gd name="T19" fmla="*/ 166 h 334"/>
                <a:gd name="T20" fmla="*/ 653 w 707"/>
                <a:gd name="T21" fmla="*/ 248 h 334"/>
                <a:gd name="T22" fmla="*/ 702 w 707"/>
                <a:gd name="T23" fmla="*/ 300 h 334"/>
                <a:gd name="T24" fmla="*/ 707 w 707"/>
                <a:gd name="T25" fmla="*/ 334 h 334"/>
                <a:gd name="T26" fmla="*/ 701 w 707"/>
                <a:gd name="T27" fmla="*/ 328 h 334"/>
                <a:gd name="T28" fmla="*/ 683 w 707"/>
                <a:gd name="T29" fmla="*/ 3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7" h="334">
                  <a:moveTo>
                    <a:pt x="683" y="311"/>
                  </a:moveTo>
                  <a:cubicBezTo>
                    <a:pt x="659" y="286"/>
                    <a:pt x="612" y="239"/>
                    <a:pt x="540" y="191"/>
                  </a:cubicBezTo>
                  <a:cubicBezTo>
                    <a:pt x="527" y="181"/>
                    <a:pt x="512" y="172"/>
                    <a:pt x="497" y="163"/>
                  </a:cubicBezTo>
                  <a:cubicBezTo>
                    <a:pt x="447" y="133"/>
                    <a:pt x="388" y="104"/>
                    <a:pt x="319" y="81"/>
                  </a:cubicBezTo>
                  <a:cubicBezTo>
                    <a:pt x="306" y="76"/>
                    <a:pt x="294" y="72"/>
                    <a:pt x="280" y="68"/>
                  </a:cubicBezTo>
                  <a:cubicBezTo>
                    <a:pt x="199" y="43"/>
                    <a:pt x="105" y="27"/>
                    <a:pt x="0" y="24"/>
                  </a:cubicBezTo>
                  <a:cubicBezTo>
                    <a:pt x="3" y="16"/>
                    <a:pt x="6" y="8"/>
                    <a:pt x="9" y="0"/>
                  </a:cubicBezTo>
                  <a:cubicBezTo>
                    <a:pt x="134" y="3"/>
                    <a:pt x="242" y="27"/>
                    <a:pt x="332" y="58"/>
                  </a:cubicBezTo>
                  <a:cubicBezTo>
                    <a:pt x="407" y="84"/>
                    <a:pt x="470" y="115"/>
                    <a:pt x="520" y="146"/>
                  </a:cubicBezTo>
                  <a:cubicBezTo>
                    <a:pt x="531" y="152"/>
                    <a:pt x="542" y="159"/>
                    <a:pt x="552" y="166"/>
                  </a:cubicBezTo>
                  <a:cubicBezTo>
                    <a:pt x="593" y="193"/>
                    <a:pt x="626" y="222"/>
                    <a:pt x="653" y="248"/>
                  </a:cubicBezTo>
                  <a:cubicBezTo>
                    <a:pt x="673" y="268"/>
                    <a:pt x="690" y="286"/>
                    <a:pt x="702" y="300"/>
                  </a:cubicBezTo>
                  <a:cubicBezTo>
                    <a:pt x="703" y="301"/>
                    <a:pt x="706" y="333"/>
                    <a:pt x="707" y="334"/>
                  </a:cubicBezTo>
                  <a:cubicBezTo>
                    <a:pt x="707" y="334"/>
                    <a:pt x="705" y="332"/>
                    <a:pt x="701" y="328"/>
                  </a:cubicBezTo>
                  <a:cubicBezTo>
                    <a:pt x="697" y="323"/>
                    <a:pt x="691" y="320"/>
                    <a:pt x="683" y="311"/>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8"/>
            <p:cNvSpPr/>
            <p:nvPr/>
          </p:nvSpPr>
          <p:spPr bwMode="auto">
            <a:xfrm>
              <a:off x="7496329" y="3678750"/>
              <a:ext cx="1125297" cy="526797"/>
            </a:xfrm>
            <a:custGeom>
              <a:avLst/>
              <a:gdLst>
                <a:gd name="T0" fmla="*/ 9 w 728"/>
                <a:gd name="T1" fmla="*/ 0 h 340"/>
                <a:gd name="T2" fmla="*/ 349 w 728"/>
                <a:gd name="T3" fmla="*/ 59 h 340"/>
                <a:gd name="T4" fmla="*/ 573 w 728"/>
                <a:gd name="T5" fmla="*/ 168 h 340"/>
                <a:gd name="T6" fmla="*/ 726 w 728"/>
                <a:gd name="T7" fmla="*/ 304 h 340"/>
                <a:gd name="T8" fmla="*/ 728 w 728"/>
                <a:gd name="T9" fmla="*/ 340 h 340"/>
                <a:gd name="T10" fmla="*/ 552 w 728"/>
                <a:gd name="T11" fmla="*/ 187 h 340"/>
                <a:gd name="T12" fmla="*/ 325 w 728"/>
                <a:gd name="T13" fmla="*/ 78 h 340"/>
                <a:gd name="T14" fmla="*/ 0 w 728"/>
                <a:gd name="T15" fmla="*/ 25 h 340"/>
                <a:gd name="T16" fmla="*/ 9 w 728"/>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8" h="340">
                  <a:moveTo>
                    <a:pt x="9" y="0"/>
                  </a:moveTo>
                  <a:cubicBezTo>
                    <a:pt x="141" y="3"/>
                    <a:pt x="255" y="27"/>
                    <a:pt x="349" y="59"/>
                  </a:cubicBezTo>
                  <a:cubicBezTo>
                    <a:pt x="443" y="92"/>
                    <a:pt x="518" y="132"/>
                    <a:pt x="573" y="168"/>
                  </a:cubicBezTo>
                  <a:cubicBezTo>
                    <a:pt x="648" y="218"/>
                    <a:pt x="698" y="274"/>
                    <a:pt x="726" y="304"/>
                  </a:cubicBezTo>
                  <a:cubicBezTo>
                    <a:pt x="727" y="316"/>
                    <a:pt x="727" y="328"/>
                    <a:pt x="728" y="340"/>
                  </a:cubicBezTo>
                  <a:cubicBezTo>
                    <a:pt x="727" y="339"/>
                    <a:pt x="671" y="264"/>
                    <a:pt x="552" y="187"/>
                  </a:cubicBezTo>
                  <a:cubicBezTo>
                    <a:pt x="493" y="148"/>
                    <a:pt x="417" y="109"/>
                    <a:pt x="325" y="78"/>
                  </a:cubicBezTo>
                  <a:cubicBezTo>
                    <a:pt x="233" y="48"/>
                    <a:pt x="124" y="27"/>
                    <a:pt x="0" y="25"/>
                  </a:cubicBezTo>
                  <a:cubicBezTo>
                    <a:pt x="3" y="16"/>
                    <a:pt x="6" y="8"/>
                    <a:pt x="9" y="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207"/>
            <p:cNvSpPr/>
            <p:nvPr/>
          </p:nvSpPr>
          <p:spPr bwMode="auto">
            <a:xfrm>
              <a:off x="7330974" y="2865140"/>
              <a:ext cx="280958" cy="276569"/>
            </a:xfrm>
            <a:custGeom>
              <a:avLst/>
              <a:gdLst>
                <a:gd name="T0" fmla="*/ 156 w 182"/>
                <a:gd name="T1" fmla="*/ 37 h 178"/>
                <a:gd name="T2" fmla="*/ 140 w 182"/>
                <a:gd name="T3" fmla="*/ 149 h 178"/>
                <a:gd name="T4" fmla="*/ 27 w 182"/>
                <a:gd name="T5" fmla="*/ 141 h 178"/>
                <a:gd name="T6" fmla="*/ 43 w 182"/>
                <a:gd name="T7" fmla="*/ 29 h 178"/>
                <a:gd name="T8" fmla="*/ 156 w 182"/>
                <a:gd name="T9" fmla="*/ 37 h 178"/>
              </a:gdLst>
              <a:ahLst/>
              <a:cxnLst>
                <a:cxn ang="0">
                  <a:pos x="T0" y="T1"/>
                </a:cxn>
                <a:cxn ang="0">
                  <a:pos x="T2" y="T3"/>
                </a:cxn>
                <a:cxn ang="0">
                  <a:pos x="T4" y="T5"/>
                </a:cxn>
                <a:cxn ang="0">
                  <a:pos x="T6" y="T7"/>
                </a:cxn>
                <a:cxn ang="0">
                  <a:pos x="T8" y="T9"/>
                </a:cxn>
              </a:cxnLst>
              <a:rect l="0" t="0" r="r" b="b"/>
              <a:pathLst>
                <a:path w="182" h="178">
                  <a:moveTo>
                    <a:pt x="156" y="37"/>
                  </a:moveTo>
                  <a:cubicBezTo>
                    <a:pt x="182" y="70"/>
                    <a:pt x="175" y="121"/>
                    <a:pt x="140" y="149"/>
                  </a:cubicBezTo>
                  <a:cubicBezTo>
                    <a:pt x="104" y="178"/>
                    <a:pt x="54" y="174"/>
                    <a:pt x="27" y="141"/>
                  </a:cubicBezTo>
                  <a:cubicBezTo>
                    <a:pt x="0" y="108"/>
                    <a:pt x="7" y="58"/>
                    <a:pt x="43" y="29"/>
                  </a:cubicBezTo>
                  <a:cubicBezTo>
                    <a:pt x="78" y="0"/>
                    <a:pt x="129" y="4"/>
                    <a:pt x="156" y="37"/>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08"/>
            <p:cNvSpPr/>
            <p:nvPr/>
          </p:nvSpPr>
          <p:spPr bwMode="auto">
            <a:xfrm>
              <a:off x="6671014" y="2085189"/>
              <a:ext cx="772636" cy="825315"/>
            </a:xfrm>
            <a:custGeom>
              <a:avLst/>
              <a:gdLst>
                <a:gd name="T0" fmla="*/ 305 w 500"/>
                <a:gd name="T1" fmla="*/ 17 h 534"/>
                <a:gd name="T2" fmla="*/ 99 w 500"/>
                <a:gd name="T3" fmla="*/ 71 h 534"/>
                <a:gd name="T4" fmla="*/ 3 w 500"/>
                <a:gd name="T5" fmla="*/ 261 h 534"/>
                <a:gd name="T6" fmla="*/ 79 w 500"/>
                <a:gd name="T7" fmla="*/ 388 h 534"/>
                <a:gd name="T8" fmla="*/ 144 w 500"/>
                <a:gd name="T9" fmla="*/ 427 h 534"/>
                <a:gd name="T10" fmla="*/ 198 w 500"/>
                <a:gd name="T11" fmla="*/ 451 h 534"/>
                <a:gd name="T12" fmla="*/ 279 w 500"/>
                <a:gd name="T13" fmla="*/ 489 h 534"/>
                <a:gd name="T14" fmla="*/ 321 w 500"/>
                <a:gd name="T15" fmla="*/ 512 h 534"/>
                <a:gd name="T16" fmla="*/ 357 w 500"/>
                <a:gd name="T17" fmla="*/ 534 h 534"/>
                <a:gd name="T18" fmla="*/ 428 w 500"/>
                <a:gd name="T19" fmla="*/ 477 h 534"/>
                <a:gd name="T20" fmla="*/ 499 w 500"/>
                <a:gd name="T21" fmla="*/ 420 h 534"/>
                <a:gd name="T22" fmla="*/ 484 w 500"/>
                <a:gd name="T23" fmla="*/ 380 h 534"/>
                <a:gd name="T24" fmla="*/ 471 w 500"/>
                <a:gd name="T25" fmla="*/ 334 h 534"/>
                <a:gd name="T26" fmla="*/ 450 w 500"/>
                <a:gd name="T27" fmla="*/ 247 h 534"/>
                <a:gd name="T28" fmla="*/ 438 w 500"/>
                <a:gd name="T29" fmla="*/ 189 h 534"/>
                <a:gd name="T30" fmla="*/ 414 w 500"/>
                <a:gd name="T31" fmla="*/ 118 h 534"/>
                <a:gd name="T32" fmla="*/ 305 w 500"/>
                <a:gd name="T33" fmla="*/ 1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0" h="534">
                  <a:moveTo>
                    <a:pt x="305" y="17"/>
                  </a:moveTo>
                  <a:cubicBezTo>
                    <a:pt x="237" y="0"/>
                    <a:pt x="158" y="23"/>
                    <a:pt x="99" y="71"/>
                  </a:cubicBezTo>
                  <a:cubicBezTo>
                    <a:pt x="40" y="119"/>
                    <a:pt x="0" y="191"/>
                    <a:pt x="3" y="261"/>
                  </a:cubicBezTo>
                  <a:cubicBezTo>
                    <a:pt x="5" y="315"/>
                    <a:pt x="38" y="358"/>
                    <a:pt x="79" y="388"/>
                  </a:cubicBezTo>
                  <a:cubicBezTo>
                    <a:pt x="99" y="403"/>
                    <a:pt x="121" y="416"/>
                    <a:pt x="144" y="427"/>
                  </a:cubicBezTo>
                  <a:cubicBezTo>
                    <a:pt x="162" y="436"/>
                    <a:pt x="180" y="443"/>
                    <a:pt x="198" y="451"/>
                  </a:cubicBezTo>
                  <a:cubicBezTo>
                    <a:pt x="226" y="462"/>
                    <a:pt x="253" y="476"/>
                    <a:pt x="279" y="489"/>
                  </a:cubicBezTo>
                  <a:cubicBezTo>
                    <a:pt x="293" y="497"/>
                    <a:pt x="307" y="504"/>
                    <a:pt x="321" y="512"/>
                  </a:cubicBezTo>
                  <a:cubicBezTo>
                    <a:pt x="329" y="517"/>
                    <a:pt x="347" y="534"/>
                    <a:pt x="357" y="534"/>
                  </a:cubicBezTo>
                  <a:cubicBezTo>
                    <a:pt x="357" y="534"/>
                    <a:pt x="428" y="477"/>
                    <a:pt x="428" y="477"/>
                  </a:cubicBezTo>
                  <a:cubicBezTo>
                    <a:pt x="428" y="477"/>
                    <a:pt x="499" y="420"/>
                    <a:pt x="499" y="420"/>
                  </a:cubicBezTo>
                  <a:cubicBezTo>
                    <a:pt x="500" y="410"/>
                    <a:pt x="487" y="389"/>
                    <a:pt x="484" y="380"/>
                  </a:cubicBezTo>
                  <a:cubicBezTo>
                    <a:pt x="479" y="365"/>
                    <a:pt x="475" y="350"/>
                    <a:pt x="471" y="334"/>
                  </a:cubicBezTo>
                  <a:cubicBezTo>
                    <a:pt x="463" y="305"/>
                    <a:pt x="456" y="277"/>
                    <a:pt x="450" y="247"/>
                  </a:cubicBezTo>
                  <a:cubicBezTo>
                    <a:pt x="446" y="228"/>
                    <a:pt x="443" y="208"/>
                    <a:pt x="438" y="189"/>
                  </a:cubicBezTo>
                  <a:cubicBezTo>
                    <a:pt x="432" y="164"/>
                    <a:pt x="424" y="140"/>
                    <a:pt x="414" y="118"/>
                  </a:cubicBezTo>
                  <a:cubicBezTo>
                    <a:pt x="393" y="72"/>
                    <a:pt x="357" y="30"/>
                    <a:pt x="305" y="17"/>
                  </a:cubicBez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209"/>
            <p:cNvSpPr/>
            <p:nvPr/>
          </p:nvSpPr>
          <p:spPr bwMode="auto">
            <a:xfrm>
              <a:off x="7288537" y="2849044"/>
              <a:ext cx="10244" cy="8780"/>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2" y="4"/>
                    <a:pt x="0" y="6"/>
                  </a:cubicBezTo>
                  <a:cubicBezTo>
                    <a:pt x="2" y="4"/>
                    <a:pt x="5" y="2"/>
                    <a:pt x="7" y="0"/>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10"/>
            <p:cNvSpPr/>
            <p:nvPr/>
          </p:nvSpPr>
          <p:spPr bwMode="auto">
            <a:xfrm>
              <a:off x="6824664" y="2085189"/>
              <a:ext cx="618987" cy="686300"/>
            </a:xfrm>
            <a:custGeom>
              <a:avLst/>
              <a:gdLst>
                <a:gd name="T0" fmla="*/ 206 w 401"/>
                <a:gd name="T1" fmla="*/ 17 h 444"/>
                <a:gd name="T2" fmla="*/ 0 w 401"/>
                <a:gd name="T3" fmla="*/ 71 h 444"/>
                <a:gd name="T4" fmla="*/ 181 w 401"/>
                <a:gd name="T5" fmla="*/ 37 h 444"/>
                <a:gd name="T6" fmla="*/ 287 w 401"/>
                <a:gd name="T7" fmla="*/ 140 h 444"/>
                <a:gd name="T8" fmla="*/ 314 w 401"/>
                <a:gd name="T9" fmla="*/ 209 h 444"/>
                <a:gd name="T10" fmla="*/ 330 w 401"/>
                <a:gd name="T11" fmla="*/ 264 h 444"/>
                <a:gd name="T12" fmla="*/ 356 w 401"/>
                <a:gd name="T13" fmla="*/ 347 h 444"/>
                <a:gd name="T14" fmla="*/ 372 w 401"/>
                <a:gd name="T15" fmla="*/ 391 h 444"/>
                <a:gd name="T16" fmla="*/ 388 w 401"/>
                <a:gd name="T17" fmla="*/ 429 h 444"/>
                <a:gd name="T18" fmla="*/ 369 w 401"/>
                <a:gd name="T19" fmla="*/ 444 h 444"/>
                <a:gd name="T20" fmla="*/ 400 w 401"/>
                <a:gd name="T21" fmla="*/ 420 h 444"/>
                <a:gd name="T22" fmla="*/ 385 w 401"/>
                <a:gd name="T23" fmla="*/ 380 h 444"/>
                <a:gd name="T24" fmla="*/ 372 w 401"/>
                <a:gd name="T25" fmla="*/ 334 h 444"/>
                <a:gd name="T26" fmla="*/ 351 w 401"/>
                <a:gd name="T27" fmla="*/ 247 h 444"/>
                <a:gd name="T28" fmla="*/ 339 w 401"/>
                <a:gd name="T29" fmla="*/ 189 h 444"/>
                <a:gd name="T30" fmla="*/ 315 w 401"/>
                <a:gd name="T31" fmla="*/ 118 h 444"/>
                <a:gd name="T32" fmla="*/ 206 w 401"/>
                <a:gd name="T33" fmla="*/ 1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444">
                  <a:moveTo>
                    <a:pt x="206" y="17"/>
                  </a:moveTo>
                  <a:cubicBezTo>
                    <a:pt x="138" y="0"/>
                    <a:pt x="59" y="23"/>
                    <a:pt x="0" y="71"/>
                  </a:cubicBezTo>
                  <a:cubicBezTo>
                    <a:pt x="49" y="31"/>
                    <a:pt x="119" y="15"/>
                    <a:pt x="181" y="37"/>
                  </a:cubicBezTo>
                  <a:cubicBezTo>
                    <a:pt x="229" y="54"/>
                    <a:pt x="264" y="95"/>
                    <a:pt x="287" y="140"/>
                  </a:cubicBezTo>
                  <a:cubicBezTo>
                    <a:pt x="298" y="162"/>
                    <a:pt x="307" y="185"/>
                    <a:pt x="314" y="209"/>
                  </a:cubicBezTo>
                  <a:cubicBezTo>
                    <a:pt x="320" y="227"/>
                    <a:pt x="325" y="245"/>
                    <a:pt x="330" y="264"/>
                  </a:cubicBezTo>
                  <a:cubicBezTo>
                    <a:pt x="338" y="292"/>
                    <a:pt x="347" y="319"/>
                    <a:pt x="356" y="347"/>
                  </a:cubicBezTo>
                  <a:cubicBezTo>
                    <a:pt x="361" y="362"/>
                    <a:pt x="366" y="376"/>
                    <a:pt x="372" y="391"/>
                  </a:cubicBezTo>
                  <a:cubicBezTo>
                    <a:pt x="375" y="400"/>
                    <a:pt x="389" y="420"/>
                    <a:pt x="388" y="429"/>
                  </a:cubicBezTo>
                  <a:cubicBezTo>
                    <a:pt x="388" y="429"/>
                    <a:pt x="379" y="436"/>
                    <a:pt x="369" y="444"/>
                  </a:cubicBezTo>
                  <a:cubicBezTo>
                    <a:pt x="385" y="431"/>
                    <a:pt x="400" y="420"/>
                    <a:pt x="400" y="420"/>
                  </a:cubicBezTo>
                  <a:cubicBezTo>
                    <a:pt x="401" y="410"/>
                    <a:pt x="388" y="389"/>
                    <a:pt x="385" y="380"/>
                  </a:cubicBezTo>
                  <a:cubicBezTo>
                    <a:pt x="380" y="365"/>
                    <a:pt x="376" y="350"/>
                    <a:pt x="372" y="334"/>
                  </a:cubicBezTo>
                  <a:cubicBezTo>
                    <a:pt x="364" y="305"/>
                    <a:pt x="357" y="277"/>
                    <a:pt x="351" y="247"/>
                  </a:cubicBezTo>
                  <a:cubicBezTo>
                    <a:pt x="347" y="228"/>
                    <a:pt x="344" y="208"/>
                    <a:pt x="339" y="189"/>
                  </a:cubicBezTo>
                  <a:cubicBezTo>
                    <a:pt x="333" y="164"/>
                    <a:pt x="325" y="140"/>
                    <a:pt x="315" y="118"/>
                  </a:cubicBezTo>
                  <a:cubicBezTo>
                    <a:pt x="294" y="72"/>
                    <a:pt x="258" y="30"/>
                    <a:pt x="206" y="17"/>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11"/>
            <p:cNvSpPr/>
            <p:nvPr/>
          </p:nvSpPr>
          <p:spPr bwMode="auto">
            <a:xfrm>
              <a:off x="7364630" y="2787585"/>
              <a:ext cx="11707" cy="8780"/>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2" y="4"/>
                    <a:pt x="0" y="6"/>
                  </a:cubicBezTo>
                  <a:cubicBezTo>
                    <a:pt x="2" y="4"/>
                    <a:pt x="5" y="2"/>
                    <a:pt x="7" y="0"/>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12"/>
            <p:cNvSpPr/>
            <p:nvPr/>
          </p:nvSpPr>
          <p:spPr bwMode="auto">
            <a:xfrm>
              <a:off x="6671014" y="2194938"/>
              <a:ext cx="598500" cy="715566"/>
            </a:xfrm>
            <a:custGeom>
              <a:avLst/>
              <a:gdLst>
                <a:gd name="T0" fmla="*/ 3 w 387"/>
                <a:gd name="T1" fmla="*/ 190 h 463"/>
                <a:gd name="T2" fmla="*/ 79 w 387"/>
                <a:gd name="T3" fmla="*/ 317 h 463"/>
                <a:gd name="T4" fmla="*/ 144 w 387"/>
                <a:gd name="T5" fmla="*/ 356 h 463"/>
                <a:gd name="T6" fmla="*/ 198 w 387"/>
                <a:gd name="T7" fmla="*/ 380 h 463"/>
                <a:gd name="T8" fmla="*/ 279 w 387"/>
                <a:gd name="T9" fmla="*/ 418 h 463"/>
                <a:gd name="T10" fmla="*/ 321 w 387"/>
                <a:gd name="T11" fmla="*/ 441 h 463"/>
                <a:gd name="T12" fmla="*/ 357 w 387"/>
                <a:gd name="T13" fmla="*/ 463 h 463"/>
                <a:gd name="T14" fmla="*/ 387 w 387"/>
                <a:gd name="T15" fmla="*/ 439 h 463"/>
                <a:gd name="T16" fmla="*/ 369 w 387"/>
                <a:gd name="T17" fmla="*/ 454 h 463"/>
                <a:gd name="T18" fmla="*/ 335 w 387"/>
                <a:gd name="T19" fmla="*/ 430 h 463"/>
                <a:gd name="T20" fmla="*/ 295 w 387"/>
                <a:gd name="T21" fmla="*/ 406 h 463"/>
                <a:gd name="T22" fmla="*/ 219 w 387"/>
                <a:gd name="T23" fmla="*/ 363 h 463"/>
                <a:gd name="T24" fmla="*/ 168 w 387"/>
                <a:gd name="T25" fmla="*/ 336 h 463"/>
                <a:gd name="T26" fmla="*/ 107 w 387"/>
                <a:gd name="T27" fmla="*/ 295 h 463"/>
                <a:gd name="T28" fmla="*/ 28 w 387"/>
                <a:gd name="T29" fmla="*/ 170 h 463"/>
                <a:gd name="T30" fmla="*/ 99 w 387"/>
                <a:gd name="T31" fmla="*/ 0 h 463"/>
                <a:gd name="T32" fmla="*/ 3 w 387"/>
                <a:gd name="T33" fmla="*/ 19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7" h="463">
                  <a:moveTo>
                    <a:pt x="3" y="190"/>
                  </a:moveTo>
                  <a:cubicBezTo>
                    <a:pt x="5" y="244"/>
                    <a:pt x="38" y="287"/>
                    <a:pt x="79" y="317"/>
                  </a:cubicBezTo>
                  <a:cubicBezTo>
                    <a:pt x="99" y="332"/>
                    <a:pt x="121" y="345"/>
                    <a:pt x="144" y="356"/>
                  </a:cubicBezTo>
                  <a:cubicBezTo>
                    <a:pt x="162" y="365"/>
                    <a:pt x="180" y="372"/>
                    <a:pt x="198" y="380"/>
                  </a:cubicBezTo>
                  <a:cubicBezTo>
                    <a:pt x="226" y="391"/>
                    <a:pt x="253" y="405"/>
                    <a:pt x="279" y="418"/>
                  </a:cubicBezTo>
                  <a:cubicBezTo>
                    <a:pt x="293" y="426"/>
                    <a:pt x="307" y="433"/>
                    <a:pt x="321" y="441"/>
                  </a:cubicBezTo>
                  <a:cubicBezTo>
                    <a:pt x="329" y="446"/>
                    <a:pt x="347" y="463"/>
                    <a:pt x="357" y="463"/>
                  </a:cubicBezTo>
                  <a:cubicBezTo>
                    <a:pt x="357" y="463"/>
                    <a:pt x="371" y="451"/>
                    <a:pt x="387" y="439"/>
                  </a:cubicBezTo>
                  <a:cubicBezTo>
                    <a:pt x="377" y="447"/>
                    <a:pt x="369" y="454"/>
                    <a:pt x="369" y="454"/>
                  </a:cubicBezTo>
                  <a:cubicBezTo>
                    <a:pt x="360" y="453"/>
                    <a:pt x="342" y="436"/>
                    <a:pt x="335" y="430"/>
                  </a:cubicBezTo>
                  <a:cubicBezTo>
                    <a:pt x="322" y="422"/>
                    <a:pt x="308" y="414"/>
                    <a:pt x="295" y="406"/>
                  </a:cubicBezTo>
                  <a:cubicBezTo>
                    <a:pt x="270" y="391"/>
                    <a:pt x="245" y="376"/>
                    <a:pt x="219" y="363"/>
                  </a:cubicBezTo>
                  <a:cubicBezTo>
                    <a:pt x="202" y="355"/>
                    <a:pt x="185" y="346"/>
                    <a:pt x="168" y="336"/>
                  </a:cubicBezTo>
                  <a:cubicBezTo>
                    <a:pt x="147" y="324"/>
                    <a:pt x="126" y="310"/>
                    <a:pt x="107" y="295"/>
                  </a:cubicBezTo>
                  <a:cubicBezTo>
                    <a:pt x="68" y="264"/>
                    <a:pt x="34" y="221"/>
                    <a:pt x="28" y="170"/>
                  </a:cubicBezTo>
                  <a:cubicBezTo>
                    <a:pt x="20" y="104"/>
                    <a:pt x="50" y="40"/>
                    <a:pt x="99" y="0"/>
                  </a:cubicBezTo>
                  <a:cubicBezTo>
                    <a:pt x="40" y="48"/>
                    <a:pt x="0" y="120"/>
                    <a:pt x="3" y="190"/>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13"/>
            <p:cNvSpPr/>
            <p:nvPr/>
          </p:nvSpPr>
          <p:spPr bwMode="auto">
            <a:xfrm>
              <a:off x="7216835" y="2729052"/>
              <a:ext cx="395098" cy="392171"/>
            </a:xfrm>
            <a:custGeom>
              <a:avLst/>
              <a:gdLst>
                <a:gd name="T0" fmla="*/ 145 w 256"/>
                <a:gd name="T1" fmla="*/ 3 h 253"/>
                <a:gd name="T2" fmla="*/ 4 w 256"/>
                <a:gd name="T3" fmla="*/ 117 h 253"/>
                <a:gd name="T4" fmla="*/ 6 w 256"/>
                <a:gd name="T5" fmla="*/ 132 h 253"/>
                <a:gd name="T6" fmla="*/ 97 w 256"/>
                <a:gd name="T7" fmla="*/ 246 h 253"/>
                <a:gd name="T8" fmla="*/ 112 w 256"/>
                <a:gd name="T9" fmla="*/ 251 h 253"/>
                <a:gd name="T10" fmla="*/ 253 w 256"/>
                <a:gd name="T11" fmla="*/ 136 h 253"/>
                <a:gd name="T12" fmla="*/ 251 w 256"/>
                <a:gd name="T13" fmla="*/ 121 h 253"/>
                <a:gd name="T14" fmla="*/ 159 w 256"/>
                <a:gd name="T15" fmla="*/ 8 h 253"/>
                <a:gd name="T16" fmla="*/ 145 w 256"/>
                <a:gd name="T17" fmla="*/ 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3">
                  <a:moveTo>
                    <a:pt x="145" y="3"/>
                  </a:moveTo>
                  <a:cubicBezTo>
                    <a:pt x="4" y="117"/>
                    <a:pt x="4" y="117"/>
                    <a:pt x="4" y="117"/>
                  </a:cubicBezTo>
                  <a:cubicBezTo>
                    <a:pt x="0" y="120"/>
                    <a:pt x="1" y="127"/>
                    <a:pt x="6" y="132"/>
                  </a:cubicBezTo>
                  <a:cubicBezTo>
                    <a:pt x="97" y="246"/>
                    <a:pt x="97" y="246"/>
                    <a:pt x="97" y="246"/>
                  </a:cubicBezTo>
                  <a:cubicBezTo>
                    <a:pt x="102" y="251"/>
                    <a:pt x="108" y="253"/>
                    <a:pt x="112" y="251"/>
                  </a:cubicBezTo>
                  <a:cubicBezTo>
                    <a:pt x="253" y="136"/>
                    <a:pt x="253" y="136"/>
                    <a:pt x="253" y="136"/>
                  </a:cubicBezTo>
                  <a:cubicBezTo>
                    <a:pt x="256" y="134"/>
                    <a:pt x="256" y="127"/>
                    <a:pt x="251" y="121"/>
                  </a:cubicBezTo>
                  <a:cubicBezTo>
                    <a:pt x="159" y="8"/>
                    <a:pt x="159" y="8"/>
                    <a:pt x="159" y="8"/>
                  </a:cubicBezTo>
                  <a:cubicBezTo>
                    <a:pt x="155" y="2"/>
                    <a:pt x="148" y="0"/>
                    <a:pt x="145" y="3"/>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14"/>
            <p:cNvSpPr/>
            <p:nvPr/>
          </p:nvSpPr>
          <p:spPr bwMode="auto">
            <a:xfrm>
              <a:off x="7203664" y="2718808"/>
              <a:ext cx="280958" cy="237059"/>
            </a:xfrm>
            <a:custGeom>
              <a:avLst/>
              <a:gdLst>
                <a:gd name="T0" fmla="*/ 162 w 181"/>
                <a:gd name="T1" fmla="*/ 3 h 153"/>
                <a:gd name="T2" fmla="*/ 4 w 181"/>
                <a:gd name="T3" fmla="*/ 131 h 153"/>
                <a:gd name="T4" fmla="*/ 5 w 181"/>
                <a:gd name="T5" fmla="*/ 146 h 153"/>
                <a:gd name="T6" fmla="*/ 20 w 181"/>
                <a:gd name="T7" fmla="*/ 150 h 153"/>
                <a:gd name="T8" fmla="*/ 177 w 181"/>
                <a:gd name="T9" fmla="*/ 22 h 153"/>
                <a:gd name="T10" fmla="*/ 176 w 181"/>
                <a:gd name="T11" fmla="*/ 7 h 153"/>
                <a:gd name="T12" fmla="*/ 162 w 181"/>
                <a:gd name="T13" fmla="*/ 3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162" y="3"/>
                  </a:moveTo>
                  <a:cubicBezTo>
                    <a:pt x="4" y="131"/>
                    <a:pt x="4" y="131"/>
                    <a:pt x="4" y="131"/>
                  </a:cubicBezTo>
                  <a:cubicBezTo>
                    <a:pt x="0" y="134"/>
                    <a:pt x="0" y="141"/>
                    <a:pt x="5" y="146"/>
                  </a:cubicBezTo>
                  <a:cubicBezTo>
                    <a:pt x="9" y="151"/>
                    <a:pt x="16" y="153"/>
                    <a:pt x="20" y="150"/>
                  </a:cubicBezTo>
                  <a:cubicBezTo>
                    <a:pt x="177" y="22"/>
                    <a:pt x="177" y="22"/>
                    <a:pt x="177" y="22"/>
                  </a:cubicBezTo>
                  <a:cubicBezTo>
                    <a:pt x="181" y="19"/>
                    <a:pt x="181" y="12"/>
                    <a:pt x="176" y="7"/>
                  </a:cubicBezTo>
                  <a:cubicBezTo>
                    <a:pt x="172" y="2"/>
                    <a:pt x="165" y="0"/>
                    <a:pt x="162" y="3"/>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15"/>
            <p:cNvSpPr/>
            <p:nvPr/>
          </p:nvSpPr>
          <p:spPr bwMode="auto">
            <a:xfrm>
              <a:off x="7253417" y="2778805"/>
              <a:ext cx="280958" cy="237059"/>
            </a:xfrm>
            <a:custGeom>
              <a:avLst/>
              <a:gdLst>
                <a:gd name="T0" fmla="*/ 161 w 181"/>
                <a:gd name="T1" fmla="*/ 3 h 153"/>
                <a:gd name="T2" fmla="*/ 4 w 181"/>
                <a:gd name="T3" fmla="*/ 131 h 153"/>
                <a:gd name="T4" fmla="*/ 5 w 181"/>
                <a:gd name="T5" fmla="*/ 146 h 153"/>
                <a:gd name="T6" fmla="*/ 19 w 181"/>
                <a:gd name="T7" fmla="*/ 150 h 153"/>
                <a:gd name="T8" fmla="*/ 177 w 181"/>
                <a:gd name="T9" fmla="*/ 23 h 153"/>
                <a:gd name="T10" fmla="*/ 176 w 181"/>
                <a:gd name="T11" fmla="*/ 7 h 153"/>
                <a:gd name="T12" fmla="*/ 161 w 181"/>
                <a:gd name="T13" fmla="*/ 3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161" y="3"/>
                  </a:moveTo>
                  <a:cubicBezTo>
                    <a:pt x="4" y="131"/>
                    <a:pt x="4" y="131"/>
                    <a:pt x="4" y="131"/>
                  </a:cubicBezTo>
                  <a:cubicBezTo>
                    <a:pt x="0" y="134"/>
                    <a:pt x="0" y="141"/>
                    <a:pt x="5" y="146"/>
                  </a:cubicBezTo>
                  <a:cubicBezTo>
                    <a:pt x="9" y="152"/>
                    <a:pt x="16" y="153"/>
                    <a:pt x="19" y="150"/>
                  </a:cubicBezTo>
                  <a:cubicBezTo>
                    <a:pt x="177" y="23"/>
                    <a:pt x="177" y="23"/>
                    <a:pt x="177" y="23"/>
                  </a:cubicBezTo>
                  <a:cubicBezTo>
                    <a:pt x="181" y="20"/>
                    <a:pt x="181" y="13"/>
                    <a:pt x="176" y="7"/>
                  </a:cubicBezTo>
                  <a:cubicBezTo>
                    <a:pt x="172" y="2"/>
                    <a:pt x="165" y="0"/>
                    <a:pt x="161" y="3"/>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16"/>
            <p:cNvSpPr/>
            <p:nvPr/>
          </p:nvSpPr>
          <p:spPr bwMode="auto">
            <a:xfrm>
              <a:off x="7303170" y="2838801"/>
              <a:ext cx="279496" cy="238522"/>
            </a:xfrm>
            <a:custGeom>
              <a:avLst/>
              <a:gdLst>
                <a:gd name="T0" fmla="*/ 161 w 181"/>
                <a:gd name="T1" fmla="*/ 4 h 154"/>
                <a:gd name="T2" fmla="*/ 4 w 181"/>
                <a:gd name="T3" fmla="*/ 131 h 154"/>
                <a:gd name="T4" fmla="*/ 4 w 181"/>
                <a:gd name="T5" fmla="*/ 147 h 154"/>
                <a:gd name="T6" fmla="*/ 19 w 181"/>
                <a:gd name="T7" fmla="*/ 151 h 154"/>
                <a:gd name="T8" fmla="*/ 177 w 181"/>
                <a:gd name="T9" fmla="*/ 23 h 154"/>
                <a:gd name="T10" fmla="*/ 176 w 181"/>
                <a:gd name="T11" fmla="*/ 8 h 154"/>
                <a:gd name="T12" fmla="*/ 161 w 181"/>
                <a:gd name="T13" fmla="*/ 4 h 154"/>
              </a:gdLst>
              <a:ahLst/>
              <a:cxnLst>
                <a:cxn ang="0">
                  <a:pos x="T0" y="T1"/>
                </a:cxn>
                <a:cxn ang="0">
                  <a:pos x="T2" y="T3"/>
                </a:cxn>
                <a:cxn ang="0">
                  <a:pos x="T4" y="T5"/>
                </a:cxn>
                <a:cxn ang="0">
                  <a:pos x="T6" y="T7"/>
                </a:cxn>
                <a:cxn ang="0">
                  <a:pos x="T8" y="T9"/>
                </a:cxn>
                <a:cxn ang="0">
                  <a:pos x="T10" y="T11"/>
                </a:cxn>
                <a:cxn ang="0">
                  <a:pos x="T12" y="T13"/>
                </a:cxn>
              </a:cxnLst>
              <a:rect l="0" t="0" r="r" b="b"/>
              <a:pathLst>
                <a:path w="181" h="154">
                  <a:moveTo>
                    <a:pt x="161" y="4"/>
                  </a:moveTo>
                  <a:cubicBezTo>
                    <a:pt x="4" y="131"/>
                    <a:pt x="4" y="131"/>
                    <a:pt x="4" y="131"/>
                  </a:cubicBezTo>
                  <a:cubicBezTo>
                    <a:pt x="0" y="134"/>
                    <a:pt x="0" y="141"/>
                    <a:pt x="4" y="147"/>
                  </a:cubicBezTo>
                  <a:cubicBezTo>
                    <a:pt x="9" y="152"/>
                    <a:pt x="15" y="154"/>
                    <a:pt x="19" y="151"/>
                  </a:cubicBezTo>
                  <a:cubicBezTo>
                    <a:pt x="177" y="23"/>
                    <a:pt x="177" y="23"/>
                    <a:pt x="177" y="23"/>
                  </a:cubicBezTo>
                  <a:cubicBezTo>
                    <a:pt x="181" y="20"/>
                    <a:pt x="180" y="13"/>
                    <a:pt x="176" y="8"/>
                  </a:cubicBezTo>
                  <a:cubicBezTo>
                    <a:pt x="172" y="2"/>
                    <a:pt x="165" y="0"/>
                    <a:pt x="161" y="4"/>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17"/>
            <p:cNvSpPr/>
            <p:nvPr/>
          </p:nvSpPr>
          <p:spPr bwMode="auto">
            <a:xfrm>
              <a:off x="7352923" y="2901724"/>
              <a:ext cx="279496" cy="235596"/>
            </a:xfrm>
            <a:custGeom>
              <a:avLst/>
              <a:gdLst>
                <a:gd name="T0" fmla="*/ 161 w 181"/>
                <a:gd name="T1" fmla="*/ 3 h 153"/>
                <a:gd name="T2" fmla="*/ 3 w 181"/>
                <a:gd name="T3" fmla="*/ 131 h 153"/>
                <a:gd name="T4" fmla="*/ 4 w 181"/>
                <a:gd name="T5" fmla="*/ 146 h 153"/>
                <a:gd name="T6" fmla="*/ 19 w 181"/>
                <a:gd name="T7" fmla="*/ 150 h 153"/>
                <a:gd name="T8" fmla="*/ 177 w 181"/>
                <a:gd name="T9" fmla="*/ 22 h 153"/>
                <a:gd name="T10" fmla="*/ 176 w 181"/>
                <a:gd name="T11" fmla="*/ 7 h 153"/>
                <a:gd name="T12" fmla="*/ 161 w 181"/>
                <a:gd name="T13" fmla="*/ 3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161" y="3"/>
                  </a:moveTo>
                  <a:cubicBezTo>
                    <a:pt x="3" y="131"/>
                    <a:pt x="3" y="131"/>
                    <a:pt x="3" y="131"/>
                  </a:cubicBezTo>
                  <a:cubicBezTo>
                    <a:pt x="0" y="134"/>
                    <a:pt x="0" y="141"/>
                    <a:pt x="4" y="146"/>
                  </a:cubicBezTo>
                  <a:cubicBezTo>
                    <a:pt x="9" y="151"/>
                    <a:pt x="15" y="153"/>
                    <a:pt x="19" y="150"/>
                  </a:cubicBezTo>
                  <a:cubicBezTo>
                    <a:pt x="177" y="22"/>
                    <a:pt x="177" y="22"/>
                    <a:pt x="177" y="22"/>
                  </a:cubicBezTo>
                  <a:cubicBezTo>
                    <a:pt x="181" y="19"/>
                    <a:pt x="180" y="12"/>
                    <a:pt x="176" y="7"/>
                  </a:cubicBezTo>
                  <a:cubicBezTo>
                    <a:pt x="172" y="2"/>
                    <a:pt x="165" y="0"/>
                    <a:pt x="161" y="3"/>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18"/>
            <p:cNvSpPr>
              <a:spLocks noEditPoints="1"/>
            </p:cNvSpPr>
            <p:nvPr/>
          </p:nvSpPr>
          <p:spPr bwMode="auto">
            <a:xfrm>
              <a:off x="6960752" y="2407120"/>
              <a:ext cx="427291" cy="456557"/>
            </a:xfrm>
            <a:custGeom>
              <a:avLst/>
              <a:gdLst>
                <a:gd name="T0" fmla="*/ 176 w 277"/>
                <a:gd name="T1" fmla="*/ 18 h 296"/>
                <a:gd name="T2" fmla="*/ 124 w 277"/>
                <a:gd name="T3" fmla="*/ 8 h 296"/>
                <a:gd name="T4" fmla="*/ 108 w 277"/>
                <a:gd name="T5" fmla="*/ 32 h 296"/>
                <a:gd name="T6" fmla="*/ 125 w 277"/>
                <a:gd name="T7" fmla="*/ 79 h 296"/>
                <a:gd name="T8" fmla="*/ 147 w 277"/>
                <a:gd name="T9" fmla="*/ 105 h 296"/>
                <a:gd name="T10" fmla="*/ 135 w 277"/>
                <a:gd name="T11" fmla="*/ 116 h 296"/>
                <a:gd name="T12" fmla="*/ 116 w 277"/>
                <a:gd name="T13" fmla="*/ 131 h 296"/>
                <a:gd name="T14" fmla="*/ 115 w 277"/>
                <a:gd name="T15" fmla="*/ 131 h 296"/>
                <a:gd name="T16" fmla="*/ 103 w 277"/>
                <a:gd name="T17" fmla="*/ 141 h 296"/>
                <a:gd name="T18" fmla="*/ 81 w 277"/>
                <a:gd name="T19" fmla="*/ 114 h 296"/>
                <a:gd name="T20" fmla="*/ 39 w 277"/>
                <a:gd name="T21" fmla="*/ 88 h 296"/>
                <a:gd name="T22" fmla="*/ 13 w 277"/>
                <a:gd name="T23" fmla="*/ 99 h 296"/>
                <a:gd name="T24" fmla="*/ 12 w 277"/>
                <a:gd name="T25" fmla="*/ 152 h 296"/>
                <a:gd name="T26" fmla="*/ 65 w 277"/>
                <a:gd name="T27" fmla="*/ 177 h 296"/>
                <a:gd name="T28" fmla="*/ 101 w 277"/>
                <a:gd name="T29" fmla="*/ 164 h 296"/>
                <a:gd name="T30" fmla="*/ 207 w 277"/>
                <a:gd name="T31" fmla="*/ 296 h 296"/>
                <a:gd name="T32" fmla="*/ 220 w 277"/>
                <a:gd name="T33" fmla="*/ 286 h 296"/>
                <a:gd name="T34" fmla="*/ 114 w 277"/>
                <a:gd name="T35" fmla="*/ 156 h 296"/>
                <a:gd name="T36" fmla="*/ 128 w 277"/>
                <a:gd name="T37" fmla="*/ 145 h 296"/>
                <a:gd name="T38" fmla="*/ 145 w 277"/>
                <a:gd name="T39" fmla="*/ 131 h 296"/>
                <a:gd name="T40" fmla="*/ 159 w 277"/>
                <a:gd name="T41" fmla="*/ 120 h 296"/>
                <a:gd name="T42" fmla="*/ 264 w 277"/>
                <a:gd name="T43" fmla="*/ 250 h 296"/>
                <a:gd name="T44" fmla="*/ 277 w 277"/>
                <a:gd name="T45" fmla="*/ 240 h 296"/>
                <a:gd name="T46" fmla="*/ 170 w 277"/>
                <a:gd name="T47" fmla="*/ 108 h 296"/>
                <a:gd name="T48" fmla="*/ 190 w 277"/>
                <a:gd name="T49" fmla="*/ 76 h 296"/>
                <a:gd name="T50" fmla="*/ 176 w 277"/>
                <a:gd name="T51" fmla="*/ 18 h 296"/>
                <a:gd name="T52" fmla="*/ 89 w 277"/>
                <a:gd name="T53" fmla="*/ 149 h 296"/>
                <a:gd name="T54" fmla="*/ 60 w 277"/>
                <a:gd name="T55" fmla="*/ 160 h 296"/>
                <a:gd name="T56" fmla="*/ 26 w 277"/>
                <a:gd name="T57" fmla="*/ 144 h 296"/>
                <a:gd name="T58" fmla="*/ 26 w 277"/>
                <a:gd name="T59" fmla="*/ 112 h 296"/>
                <a:gd name="T60" fmla="*/ 29 w 277"/>
                <a:gd name="T61" fmla="*/ 109 h 296"/>
                <a:gd name="T62" fmla="*/ 39 w 277"/>
                <a:gd name="T63" fmla="*/ 105 h 296"/>
                <a:gd name="T64" fmla="*/ 69 w 277"/>
                <a:gd name="T65" fmla="*/ 124 h 296"/>
                <a:gd name="T66" fmla="*/ 89 w 277"/>
                <a:gd name="T67" fmla="*/ 149 h 296"/>
                <a:gd name="T68" fmla="*/ 174 w 277"/>
                <a:gd name="T69" fmla="*/ 67 h 296"/>
                <a:gd name="T70" fmla="*/ 158 w 277"/>
                <a:gd name="T71" fmla="*/ 93 h 296"/>
                <a:gd name="T72" fmla="*/ 138 w 277"/>
                <a:gd name="T73" fmla="*/ 69 h 296"/>
                <a:gd name="T74" fmla="*/ 125 w 277"/>
                <a:gd name="T75" fmla="*/ 36 h 296"/>
                <a:gd name="T76" fmla="*/ 130 w 277"/>
                <a:gd name="T77" fmla="*/ 27 h 296"/>
                <a:gd name="T78" fmla="*/ 134 w 277"/>
                <a:gd name="T79" fmla="*/ 24 h 296"/>
                <a:gd name="T80" fmla="*/ 165 w 277"/>
                <a:gd name="T81" fmla="*/ 30 h 296"/>
                <a:gd name="T82" fmla="*/ 174 w 277"/>
                <a:gd name="T83" fmla="*/ 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7" h="296">
                  <a:moveTo>
                    <a:pt x="176" y="18"/>
                  </a:moveTo>
                  <a:cubicBezTo>
                    <a:pt x="161" y="4"/>
                    <a:pt x="141" y="0"/>
                    <a:pt x="124" y="8"/>
                  </a:cubicBezTo>
                  <a:cubicBezTo>
                    <a:pt x="115" y="13"/>
                    <a:pt x="109" y="21"/>
                    <a:pt x="108" y="32"/>
                  </a:cubicBezTo>
                  <a:cubicBezTo>
                    <a:pt x="105" y="53"/>
                    <a:pt x="123" y="76"/>
                    <a:pt x="125" y="79"/>
                  </a:cubicBezTo>
                  <a:cubicBezTo>
                    <a:pt x="147" y="105"/>
                    <a:pt x="147" y="105"/>
                    <a:pt x="147" y="105"/>
                  </a:cubicBezTo>
                  <a:cubicBezTo>
                    <a:pt x="140" y="112"/>
                    <a:pt x="135" y="115"/>
                    <a:pt x="135" y="116"/>
                  </a:cubicBezTo>
                  <a:cubicBezTo>
                    <a:pt x="116" y="131"/>
                    <a:pt x="116" y="131"/>
                    <a:pt x="116" y="131"/>
                  </a:cubicBezTo>
                  <a:cubicBezTo>
                    <a:pt x="115" y="131"/>
                    <a:pt x="115" y="131"/>
                    <a:pt x="115" y="131"/>
                  </a:cubicBezTo>
                  <a:cubicBezTo>
                    <a:pt x="115" y="131"/>
                    <a:pt x="111" y="136"/>
                    <a:pt x="103" y="141"/>
                  </a:cubicBezTo>
                  <a:cubicBezTo>
                    <a:pt x="81" y="114"/>
                    <a:pt x="81" y="114"/>
                    <a:pt x="81" y="114"/>
                  </a:cubicBezTo>
                  <a:cubicBezTo>
                    <a:pt x="79" y="112"/>
                    <a:pt x="60" y="90"/>
                    <a:pt x="39" y="88"/>
                  </a:cubicBezTo>
                  <a:cubicBezTo>
                    <a:pt x="28" y="87"/>
                    <a:pt x="20" y="91"/>
                    <a:pt x="13" y="99"/>
                  </a:cubicBezTo>
                  <a:cubicBezTo>
                    <a:pt x="1" y="113"/>
                    <a:pt x="0" y="134"/>
                    <a:pt x="12" y="152"/>
                  </a:cubicBezTo>
                  <a:cubicBezTo>
                    <a:pt x="24" y="171"/>
                    <a:pt x="45" y="181"/>
                    <a:pt x="65" y="177"/>
                  </a:cubicBezTo>
                  <a:cubicBezTo>
                    <a:pt x="79" y="174"/>
                    <a:pt x="91" y="169"/>
                    <a:pt x="101" y="164"/>
                  </a:cubicBezTo>
                  <a:cubicBezTo>
                    <a:pt x="207" y="296"/>
                    <a:pt x="207" y="296"/>
                    <a:pt x="207" y="296"/>
                  </a:cubicBezTo>
                  <a:cubicBezTo>
                    <a:pt x="220" y="286"/>
                    <a:pt x="220" y="286"/>
                    <a:pt x="220" y="286"/>
                  </a:cubicBezTo>
                  <a:cubicBezTo>
                    <a:pt x="114" y="156"/>
                    <a:pt x="114" y="156"/>
                    <a:pt x="114" y="156"/>
                  </a:cubicBezTo>
                  <a:cubicBezTo>
                    <a:pt x="122" y="150"/>
                    <a:pt x="126" y="146"/>
                    <a:pt x="128" y="145"/>
                  </a:cubicBezTo>
                  <a:cubicBezTo>
                    <a:pt x="145" y="131"/>
                    <a:pt x="145" y="131"/>
                    <a:pt x="145" y="131"/>
                  </a:cubicBezTo>
                  <a:cubicBezTo>
                    <a:pt x="147" y="130"/>
                    <a:pt x="152" y="126"/>
                    <a:pt x="159" y="120"/>
                  </a:cubicBezTo>
                  <a:cubicBezTo>
                    <a:pt x="264" y="250"/>
                    <a:pt x="264" y="250"/>
                    <a:pt x="264" y="250"/>
                  </a:cubicBezTo>
                  <a:cubicBezTo>
                    <a:pt x="277" y="240"/>
                    <a:pt x="277" y="240"/>
                    <a:pt x="277" y="240"/>
                  </a:cubicBezTo>
                  <a:cubicBezTo>
                    <a:pt x="170" y="108"/>
                    <a:pt x="170" y="108"/>
                    <a:pt x="170" y="108"/>
                  </a:cubicBezTo>
                  <a:cubicBezTo>
                    <a:pt x="177" y="100"/>
                    <a:pt x="184" y="89"/>
                    <a:pt x="190" y="76"/>
                  </a:cubicBezTo>
                  <a:cubicBezTo>
                    <a:pt x="198" y="57"/>
                    <a:pt x="192" y="34"/>
                    <a:pt x="176" y="18"/>
                  </a:cubicBezTo>
                  <a:close/>
                  <a:moveTo>
                    <a:pt x="89" y="149"/>
                  </a:moveTo>
                  <a:cubicBezTo>
                    <a:pt x="81" y="154"/>
                    <a:pt x="71" y="157"/>
                    <a:pt x="60" y="160"/>
                  </a:cubicBezTo>
                  <a:cubicBezTo>
                    <a:pt x="44" y="163"/>
                    <a:pt x="31" y="153"/>
                    <a:pt x="26" y="144"/>
                  </a:cubicBezTo>
                  <a:cubicBezTo>
                    <a:pt x="20" y="135"/>
                    <a:pt x="17" y="122"/>
                    <a:pt x="26" y="112"/>
                  </a:cubicBezTo>
                  <a:cubicBezTo>
                    <a:pt x="27" y="110"/>
                    <a:pt x="28" y="109"/>
                    <a:pt x="29" y="109"/>
                  </a:cubicBezTo>
                  <a:cubicBezTo>
                    <a:pt x="32" y="106"/>
                    <a:pt x="36" y="105"/>
                    <a:pt x="39" y="105"/>
                  </a:cubicBezTo>
                  <a:cubicBezTo>
                    <a:pt x="51" y="106"/>
                    <a:pt x="64" y="120"/>
                    <a:pt x="69" y="124"/>
                  </a:cubicBezTo>
                  <a:lnTo>
                    <a:pt x="89" y="149"/>
                  </a:lnTo>
                  <a:close/>
                  <a:moveTo>
                    <a:pt x="174" y="67"/>
                  </a:moveTo>
                  <a:cubicBezTo>
                    <a:pt x="169" y="78"/>
                    <a:pt x="164" y="86"/>
                    <a:pt x="158" y="93"/>
                  </a:cubicBezTo>
                  <a:cubicBezTo>
                    <a:pt x="138" y="69"/>
                    <a:pt x="138" y="69"/>
                    <a:pt x="138" y="69"/>
                  </a:cubicBezTo>
                  <a:cubicBezTo>
                    <a:pt x="134" y="63"/>
                    <a:pt x="124" y="48"/>
                    <a:pt x="125" y="36"/>
                  </a:cubicBezTo>
                  <a:cubicBezTo>
                    <a:pt x="125" y="32"/>
                    <a:pt x="127" y="29"/>
                    <a:pt x="130" y="27"/>
                  </a:cubicBezTo>
                  <a:cubicBezTo>
                    <a:pt x="131" y="26"/>
                    <a:pt x="133" y="25"/>
                    <a:pt x="134" y="24"/>
                  </a:cubicBezTo>
                  <a:cubicBezTo>
                    <a:pt x="146" y="18"/>
                    <a:pt x="158" y="23"/>
                    <a:pt x="165" y="30"/>
                  </a:cubicBezTo>
                  <a:cubicBezTo>
                    <a:pt x="173" y="38"/>
                    <a:pt x="180" y="52"/>
                    <a:pt x="174" y="67"/>
                  </a:cubicBezTo>
                  <a:close/>
                </a:path>
              </a:pathLst>
            </a:custGeom>
            <a:solidFill>
              <a:srgbClr val="D47A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9"/>
            <p:cNvSpPr/>
            <p:nvPr/>
          </p:nvSpPr>
          <p:spPr bwMode="auto">
            <a:xfrm>
              <a:off x="9565471" y="3318771"/>
              <a:ext cx="213645" cy="238522"/>
            </a:xfrm>
            <a:custGeom>
              <a:avLst/>
              <a:gdLst>
                <a:gd name="T0" fmla="*/ 146 w 146"/>
                <a:gd name="T1" fmla="*/ 68 h 163"/>
                <a:gd name="T2" fmla="*/ 119 w 146"/>
                <a:gd name="T3" fmla="*/ 101 h 163"/>
                <a:gd name="T4" fmla="*/ 59 w 146"/>
                <a:gd name="T5" fmla="*/ 131 h 163"/>
                <a:gd name="T6" fmla="*/ 0 w 146"/>
                <a:gd name="T7" fmla="*/ 163 h 163"/>
                <a:gd name="T8" fmla="*/ 18 w 146"/>
                <a:gd name="T9" fmla="*/ 97 h 163"/>
                <a:gd name="T10" fmla="*/ 36 w 146"/>
                <a:gd name="T11" fmla="*/ 33 h 163"/>
                <a:gd name="T12" fmla="*/ 36 w 146"/>
                <a:gd name="T13" fmla="*/ 33 h 163"/>
                <a:gd name="T14" fmla="*/ 62 w 146"/>
                <a:gd name="T15" fmla="*/ 0 h 163"/>
                <a:gd name="T16" fmla="*/ 146 w 146"/>
                <a:gd name="T17" fmla="*/ 6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63">
                  <a:moveTo>
                    <a:pt x="146" y="68"/>
                  </a:moveTo>
                  <a:lnTo>
                    <a:pt x="119" y="101"/>
                  </a:lnTo>
                  <a:lnTo>
                    <a:pt x="59" y="131"/>
                  </a:lnTo>
                  <a:lnTo>
                    <a:pt x="0" y="163"/>
                  </a:lnTo>
                  <a:lnTo>
                    <a:pt x="18" y="97"/>
                  </a:lnTo>
                  <a:lnTo>
                    <a:pt x="36" y="33"/>
                  </a:lnTo>
                  <a:lnTo>
                    <a:pt x="36" y="33"/>
                  </a:lnTo>
                  <a:lnTo>
                    <a:pt x="62" y="0"/>
                  </a:lnTo>
                  <a:lnTo>
                    <a:pt x="146"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20"/>
            <p:cNvSpPr/>
            <p:nvPr/>
          </p:nvSpPr>
          <p:spPr bwMode="auto">
            <a:xfrm>
              <a:off x="9565471" y="3453397"/>
              <a:ext cx="93653" cy="103897"/>
            </a:xfrm>
            <a:custGeom>
              <a:avLst/>
              <a:gdLst>
                <a:gd name="T0" fmla="*/ 64 w 64"/>
                <a:gd name="T1" fmla="*/ 37 h 71"/>
                <a:gd name="T2" fmla="*/ 59 w 64"/>
                <a:gd name="T3" fmla="*/ 39 h 71"/>
                <a:gd name="T4" fmla="*/ 0 w 64"/>
                <a:gd name="T5" fmla="*/ 71 h 71"/>
                <a:gd name="T6" fmla="*/ 18 w 64"/>
                <a:gd name="T7" fmla="*/ 5 h 71"/>
                <a:gd name="T8" fmla="*/ 19 w 64"/>
                <a:gd name="T9" fmla="*/ 0 h 71"/>
                <a:gd name="T10" fmla="*/ 64 w 64"/>
                <a:gd name="T11" fmla="*/ 37 h 71"/>
              </a:gdLst>
              <a:ahLst/>
              <a:cxnLst>
                <a:cxn ang="0">
                  <a:pos x="T0" y="T1"/>
                </a:cxn>
                <a:cxn ang="0">
                  <a:pos x="T2" y="T3"/>
                </a:cxn>
                <a:cxn ang="0">
                  <a:pos x="T4" y="T5"/>
                </a:cxn>
                <a:cxn ang="0">
                  <a:pos x="T6" y="T7"/>
                </a:cxn>
                <a:cxn ang="0">
                  <a:pos x="T8" y="T9"/>
                </a:cxn>
                <a:cxn ang="0">
                  <a:pos x="T10" y="T11"/>
                </a:cxn>
              </a:cxnLst>
              <a:rect l="0" t="0" r="r" b="b"/>
              <a:pathLst>
                <a:path w="64" h="71">
                  <a:moveTo>
                    <a:pt x="64" y="37"/>
                  </a:moveTo>
                  <a:lnTo>
                    <a:pt x="59" y="39"/>
                  </a:lnTo>
                  <a:lnTo>
                    <a:pt x="0" y="71"/>
                  </a:lnTo>
                  <a:lnTo>
                    <a:pt x="18" y="5"/>
                  </a:lnTo>
                  <a:lnTo>
                    <a:pt x="19" y="0"/>
                  </a:lnTo>
                  <a:lnTo>
                    <a:pt x="64" y="37"/>
                  </a:lnTo>
                  <a:close/>
                </a:path>
              </a:pathLst>
            </a:custGeom>
            <a:solidFill>
              <a:srgbClr val="3B46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21"/>
            <p:cNvSpPr/>
            <p:nvPr/>
          </p:nvSpPr>
          <p:spPr bwMode="auto">
            <a:xfrm>
              <a:off x="9618150" y="2329564"/>
              <a:ext cx="959941" cy="1137004"/>
            </a:xfrm>
            <a:custGeom>
              <a:avLst/>
              <a:gdLst>
                <a:gd name="T0" fmla="*/ 0 w 656"/>
                <a:gd name="T1" fmla="*/ 709 h 777"/>
                <a:gd name="T2" fmla="*/ 0 w 656"/>
                <a:gd name="T3" fmla="*/ 709 h 777"/>
                <a:gd name="T4" fmla="*/ 572 w 656"/>
                <a:gd name="T5" fmla="*/ 0 h 777"/>
                <a:gd name="T6" fmla="*/ 656 w 656"/>
                <a:gd name="T7" fmla="*/ 67 h 777"/>
                <a:gd name="T8" fmla="*/ 83 w 656"/>
                <a:gd name="T9" fmla="*/ 777 h 777"/>
                <a:gd name="T10" fmla="*/ 83 w 656"/>
                <a:gd name="T11" fmla="*/ 777 h 777"/>
                <a:gd name="T12" fmla="*/ 0 w 656"/>
                <a:gd name="T13" fmla="*/ 709 h 777"/>
              </a:gdLst>
              <a:ahLst/>
              <a:cxnLst>
                <a:cxn ang="0">
                  <a:pos x="T0" y="T1"/>
                </a:cxn>
                <a:cxn ang="0">
                  <a:pos x="T2" y="T3"/>
                </a:cxn>
                <a:cxn ang="0">
                  <a:pos x="T4" y="T5"/>
                </a:cxn>
                <a:cxn ang="0">
                  <a:pos x="T6" y="T7"/>
                </a:cxn>
                <a:cxn ang="0">
                  <a:pos x="T8" y="T9"/>
                </a:cxn>
                <a:cxn ang="0">
                  <a:pos x="T10" y="T11"/>
                </a:cxn>
                <a:cxn ang="0">
                  <a:pos x="T12" y="T13"/>
                </a:cxn>
              </a:cxnLst>
              <a:rect l="0" t="0" r="r" b="b"/>
              <a:pathLst>
                <a:path w="656" h="777">
                  <a:moveTo>
                    <a:pt x="0" y="709"/>
                  </a:moveTo>
                  <a:lnTo>
                    <a:pt x="0" y="709"/>
                  </a:lnTo>
                  <a:lnTo>
                    <a:pt x="572" y="0"/>
                  </a:lnTo>
                  <a:lnTo>
                    <a:pt x="656" y="67"/>
                  </a:lnTo>
                  <a:lnTo>
                    <a:pt x="83" y="777"/>
                  </a:lnTo>
                  <a:lnTo>
                    <a:pt x="83" y="777"/>
                  </a:lnTo>
                  <a:lnTo>
                    <a:pt x="0" y="709"/>
                  </a:ln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22"/>
            <p:cNvSpPr/>
            <p:nvPr/>
          </p:nvSpPr>
          <p:spPr bwMode="auto">
            <a:xfrm>
              <a:off x="9684000" y="2382243"/>
              <a:ext cx="894092" cy="1084324"/>
            </a:xfrm>
            <a:custGeom>
              <a:avLst/>
              <a:gdLst>
                <a:gd name="T0" fmla="*/ 0 w 611"/>
                <a:gd name="T1" fmla="*/ 709 h 741"/>
                <a:gd name="T2" fmla="*/ 0 w 611"/>
                <a:gd name="T3" fmla="*/ 709 h 741"/>
                <a:gd name="T4" fmla="*/ 573 w 611"/>
                <a:gd name="T5" fmla="*/ 0 h 741"/>
                <a:gd name="T6" fmla="*/ 611 w 611"/>
                <a:gd name="T7" fmla="*/ 31 h 741"/>
                <a:gd name="T8" fmla="*/ 38 w 611"/>
                <a:gd name="T9" fmla="*/ 741 h 741"/>
                <a:gd name="T10" fmla="*/ 38 w 611"/>
                <a:gd name="T11" fmla="*/ 741 h 741"/>
                <a:gd name="T12" fmla="*/ 0 w 611"/>
                <a:gd name="T13" fmla="*/ 709 h 741"/>
              </a:gdLst>
              <a:ahLst/>
              <a:cxnLst>
                <a:cxn ang="0">
                  <a:pos x="T0" y="T1"/>
                </a:cxn>
                <a:cxn ang="0">
                  <a:pos x="T2" y="T3"/>
                </a:cxn>
                <a:cxn ang="0">
                  <a:pos x="T4" y="T5"/>
                </a:cxn>
                <a:cxn ang="0">
                  <a:pos x="T6" y="T7"/>
                </a:cxn>
                <a:cxn ang="0">
                  <a:pos x="T8" y="T9"/>
                </a:cxn>
                <a:cxn ang="0">
                  <a:pos x="T10" y="T11"/>
                </a:cxn>
                <a:cxn ang="0">
                  <a:pos x="T12" y="T13"/>
                </a:cxn>
              </a:cxnLst>
              <a:rect l="0" t="0" r="r" b="b"/>
              <a:pathLst>
                <a:path w="611" h="741">
                  <a:moveTo>
                    <a:pt x="0" y="709"/>
                  </a:moveTo>
                  <a:lnTo>
                    <a:pt x="0" y="709"/>
                  </a:lnTo>
                  <a:lnTo>
                    <a:pt x="573" y="0"/>
                  </a:lnTo>
                  <a:lnTo>
                    <a:pt x="611" y="31"/>
                  </a:lnTo>
                  <a:lnTo>
                    <a:pt x="38" y="741"/>
                  </a:lnTo>
                  <a:lnTo>
                    <a:pt x="38" y="741"/>
                  </a:lnTo>
                  <a:lnTo>
                    <a:pt x="0" y="709"/>
                  </a:ln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23"/>
            <p:cNvSpPr/>
            <p:nvPr/>
          </p:nvSpPr>
          <p:spPr bwMode="auto">
            <a:xfrm>
              <a:off x="9618150" y="3367061"/>
              <a:ext cx="58533" cy="48290"/>
            </a:xfrm>
            <a:custGeom>
              <a:avLst/>
              <a:gdLst>
                <a:gd name="T0" fmla="*/ 40 w 40"/>
                <a:gd name="T1" fmla="*/ 33 h 33"/>
                <a:gd name="T2" fmla="*/ 40 w 40"/>
                <a:gd name="T3" fmla="*/ 33 h 33"/>
                <a:gd name="T4" fmla="*/ 0 w 40"/>
                <a:gd name="T5" fmla="*/ 0 h 33"/>
                <a:gd name="T6" fmla="*/ 0 w 40"/>
                <a:gd name="T7" fmla="*/ 0 h 33"/>
                <a:gd name="T8" fmla="*/ 40 w 40"/>
                <a:gd name="T9" fmla="*/ 33 h 33"/>
              </a:gdLst>
              <a:ahLst/>
              <a:cxnLst>
                <a:cxn ang="0">
                  <a:pos x="T0" y="T1"/>
                </a:cxn>
                <a:cxn ang="0">
                  <a:pos x="T2" y="T3"/>
                </a:cxn>
                <a:cxn ang="0">
                  <a:pos x="T4" y="T5"/>
                </a:cxn>
                <a:cxn ang="0">
                  <a:pos x="T6" y="T7"/>
                </a:cxn>
                <a:cxn ang="0">
                  <a:pos x="T8" y="T9"/>
                </a:cxn>
              </a:cxnLst>
              <a:rect l="0" t="0" r="r" b="b"/>
              <a:pathLst>
                <a:path w="40" h="33">
                  <a:moveTo>
                    <a:pt x="40" y="33"/>
                  </a:moveTo>
                  <a:lnTo>
                    <a:pt x="40" y="33"/>
                  </a:lnTo>
                  <a:lnTo>
                    <a:pt x="0" y="0"/>
                  </a:lnTo>
                  <a:lnTo>
                    <a:pt x="0" y="0"/>
                  </a:lnTo>
                  <a:lnTo>
                    <a:pt x="40" y="33"/>
                  </a:lnTo>
                  <a:close/>
                </a:path>
              </a:pathLst>
            </a:custGeom>
            <a:solidFill>
              <a:srgbClr val="E698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24"/>
            <p:cNvSpPr/>
            <p:nvPr/>
          </p:nvSpPr>
          <p:spPr bwMode="auto">
            <a:xfrm>
              <a:off x="10425906" y="2275421"/>
              <a:ext cx="191696" cy="188769"/>
            </a:xfrm>
            <a:custGeom>
              <a:avLst/>
              <a:gdLst>
                <a:gd name="T0" fmla="*/ 81 w 124"/>
                <a:gd name="T1" fmla="*/ 12 h 122"/>
                <a:gd name="T2" fmla="*/ 107 w 124"/>
                <a:gd name="T3" fmla="*/ 33 h 122"/>
                <a:gd name="T4" fmla="*/ 113 w 124"/>
                <a:gd name="T5" fmla="*/ 81 h 122"/>
                <a:gd name="T6" fmla="*/ 79 w 124"/>
                <a:gd name="T7" fmla="*/ 122 h 122"/>
                <a:gd name="T8" fmla="*/ 0 w 124"/>
                <a:gd name="T9" fmla="*/ 58 h 122"/>
                <a:gd name="T10" fmla="*/ 33 w 124"/>
                <a:gd name="T11" fmla="*/ 17 h 122"/>
                <a:gd name="T12" fmla="*/ 81 w 124"/>
                <a:gd name="T13" fmla="*/ 12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81" y="12"/>
                  </a:moveTo>
                  <a:cubicBezTo>
                    <a:pt x="107" y="33"/>
                    <a:pt x="107" y="33"/>
                    <a:pt x="107" y="33"/>
                  </a:cubicBezTo>
                  <a:cubicBezTo>
                    <a:pt x="122" y="45"/>
                    <a:pt x="124" y="66"/>
                    <a:pt x="113" y="81"/>
                  </a:cubicBezTo>
                  <a:cubicBezTo>
                    <a:pt x="79" y="122"/>
                    <a:pt x="79" y="122"/>
                    <a:pt x="79" y="122"/>
                  </a:cubicBezTo>
                  <a:cubicBezTo>
                    <a:pt x="0" y="58"/>
                    <a:pt x="0" y="58"/>
                    <a:pt x="0" y="58"/>
                  </a:cubicBezTo>
                  <a:cubicBezTo>
                    <a:pt x="33" y="17"/>
                    <a:pt x="33" y="17"/>
                    <a:pt x="33" y="17"/>
                  </a:cubicBezTo>
                  <a:cubicBezTo>
                    <a:pt x="45" y="3"/>
                    <a:pt x="66" y="0"/>
                    <a:pt x="81" y="12"/>
                  </a:cubicBezTo>
                  <a:close/>
                </a:path>
              </a:pathLst>
            </a:custGeom>
            <a:solidFill>
              <a:srgbClr val="DB46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25"/>
            <p:cNvSpPr/>
            <p:nvPr/>
          </p:nvSpPr>
          <p:spPr bwMode="auto">
            <a:xfrm>
              <a:off x="10499072" y="2290054"/>
              <a:ext cx="118530" cy="174136"/>
            </a:xfrm>
            <a:custGeom>
              <a:avLst/>
              <a:gdLst>
                <a:gd name="T0" fmla="*/ 60 w 77"/>
                <a:gd name="T1" fmla="*/ 23 h 112"/>
                <a:gd name="T2" fmla="*/ 34 w 77"/>
                <a:gd name="T3" fmla="*/ 2 h 112"/>
                <a:gd name="T4" fmla="*/ 31 w 77"/>
                <a:gd name="T5" fmla="*/ 0 h 112"/>
                <a:gd name="T6" fmla="*/ 33 w 77"/>
                <a:gd name="T7" fmla="*/ 45 h 112"/>
                <a:gd name="T8" fmla="*/ 0 w 77"/>
                <a:gd name="T9" fmla="*/ 86 h 112"/>
                <a:gd name="T10" fmla="*/ 32 w 77"/>
                <a:gd name="T11" fmla="*/ 112 h 112"/>
                <a:gd name="T12" fmla="*/ 66 w 77"/>
                <a:gd name="T13" fmla="*/ 71 h 112"/>
                <a:gd name="T14" fmla="*/ 60 w 77"/>
                <a:gd name="T15" fmla="*/ 23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2">
                  <a:moveTo>
                    <a:pt x="60" y="23"/>
                  </a:moveTo>
                  <a:cubicBezTo>
                    <a:pt x="34" y="2"/>
                    <a:pt x="34" y="2"/>
                    <a:pt x="34" y="2"/>
                  </a:cubicBezTo>
                  <a:cubicBezTo>
                    <a:pt x="33" y="1"/>
                    <a:pt x="32" y="0"/>
                    <a:pt x="31" y="0"/>
                  </a:cubicBezTo>
                  <a:cubicBezTo>
                    <a:pt x="43" y="12"/>
                    <a:pt x="44" y="31"/>
                    <a:pt x="33" y="45"/>
                  </a:cubicBezTo>
                  <a:cubicBezTo>
                    <a:pt x="0" y="86"/>
                    <a:pt x="0" y="86"/>
                    <a:pt x="0" y="86"/>
                  </a:cubicBezTo>
                  <a:cubicBezTo>
                    <a:pt x="32" y="112"/>
                    <a:pt x="32" y="112"/>
                    <a:pt x="32" y="112"/>
                  </a:cubicBezTo>
                  <a:cubicBezTo>
                    <a:pt x="66" y="71"/>
                    <a:pt x="66" y="71"/>
                    <a:pt x="66" y="71"/>
                  </a:cubicBezTo>
                  <a:cubicBezTo>
                    <a:pt x="77" y="56"/>
                    <a:pt x="75" y="35"/>
                    <a:pt x="60" y="23"/>
                  </a:cubicBezTo>
                  <a:close/>
                </a:path>
              </a:pathLst>
            </a:custGeom>
            <a:solidFill>
              <a:srgbClr val="B72E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26"/>
            <p:cNvSpPr/>
            <p:nvPr/>
          </p:nvSpPr>
          <p:spPr bwMode="auto">
            <a:xfrm>
              <a:off x="10401029" y="2364683"/>
              <a:ext cx="147796" cy="130236"/>
            </a:xfrm>
            <a:custGeom>
              <a:avLst/>
              <a:gdLst>
                <a:gd name="T0" fmla="*/ 17 w 101"/>
                <a:gd name="T1" fmla="*/ 0 h 89"/>
                <a:gd name="T2" fmla="*/ 101 w 101"/>
                <a:gd name="T3" fmla="*/ 68 h 89"/>
                <a:gd name="T4" fmla="*/ 84 w 101"/>
                <a:gd name="T5" fmla="*/ 89 h 89"/>
                <a:gd name="T6" fmla="*/ 0 w 101"/>
                <a:gd name="T7" fmla="*/ 21 h 89"/>
                <a:gd name="T8" fmla="*/ 17 w 101"/>
                <a:gd name="T9" fmla="*/ 0 h 89"/>
              </a:gdLst>
              <a:ahLst/>
              <a:cxnLst>
                <a:cxn ang="0">
                  <a:pos x="T0" y="T1"/>
                </a:cxn>
                <a:cxn ang="0">
                  <a:pos x="T2" y="T3"/>
                </a:cxn>
                <a:cxn ang="0">
                  <a:pos x="T4" y="T5"/>
                </a:cxn>
                <a:cxn ang="0">
                  <a:pos x="T6" y="T7"/>
                </a:cxn>
                <a:cxn ang="0">
                  <a:pos x="T8" y="T9"/>
                </a:cxn>
              </a:cxnLst>
              <a:rect l="0" t="0" r="r" b="b"/>
              <a:pathLst>
                <a:path w="101" h="89">
                  <a:moveTo>
                    <a:pt x="17" y="0"/>
                  </a:moveTo>
                  <a:lnTo>
                    <a:pt x="101" y="68"/>
                  </a:lnTo>
                  <a:lnTo>
                    <a:pt x="84" y="89"/>
                  </a:lnTo>
                  <a:lnTo>
                    <a:pt x="0" y="21"/>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4" name="组合 213"/>
          <p:cNvGrpSpPr/>
          <p:nvPr userDrawn="1"/>
        </p:nvGrpSpPr>
        <p:grpSpPr>
          <a:xfrm>
            <a:off x="9839325" y="5255307"/>
            <a:ext cx="2354263" cy="1603375"/>
            <a:chOff x="9839325" y="4805364"/>
            <a:chExt cx="2354263" cy="1603375"/>
          </a:xfrm>
        </p:grpSpPr>
        <p:sp>
          <p:nvSpPr>
            <p:cNvPr id="215" name="Freeform 97"/>
            <p:cNvSpPr/>
            <p:nvPr/>
          </p:nvSpPr>
          <p:spPr bwMode="auto">
            <a:xfrm>
              <a:off x="10013950" y="4805364"/>
              <a:ext cx="2179638" cy="1603375"/>
            </a:xfrm>
            <a:custGeom>
              <a:avLst/>
              <a:gdLst>
                <a:gd name="T0" fmla="*/ 1300 w 1300"/>
                <a:gd name="T1" fmla="*/ 956 h 956"/>
                <a:gd name="T2" fmla="*/ 1300 w 1300"/>
                <a:gd name="T3" fmla="*/ 0 h 956"/>
                <a:gd name="T4" fmla="*/ 1180 w 1300"/>
                <a:gd name="T5" fmla="*/ 42 h 956"/>
                <a:gd name="T6" fmla="*/ 951 w 1300"/>
                <a:gd name="T7" fmla="*/ 369 h 956"/>
                <a:gd name="T8" fmla="*/ 689 w 1300"/>
                <a:gd name="T9" fmla="*/ 661 h 956"/>
                <a:gd name="T10" fmla="*/ 407 w 1300"/>
                <a:gd name="T11" fmla="*/ 672 h 956"/>
                <a:gd name="T12" fmla="*/ 0 w 1300"/>
                <a:gd name="T13" fmla="*/ 956 h 956"/>
                <a:gd name="T14" fmla="*/ 1300 w 1300"/>
                <a:gd name="T15" fmla="*/ 956 h 9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0" h="956">
                  <a:moveTo>
                    <a:pt x="1300" y="956"/>
                  </a:moveTo>
                  <a:cubicBezTo>
                    <a:pt x="1300" y="0"/>
                    <a:pt x="1300" y="0"/>
                    <a:pt x="1300" y="0"/>
                  </a:cubicBezTo>
                  <a:cubicBezTo>
                    <a:pt x="1258" y="6"/>
                    <a:pt x="1217" y="20"/>
                    <a:pt x="1180" y="42"/>
                  </a:cubicBezTo>
                  <a:cubicBezTo>
                    <a:pt x="1063" y="111"/>
                    <a:pt x="1007" y="246"/>
                    <a:pt x="951" y="369"/>
                  </a:cubicBezTo>
                  <a:cubicBezTo>
                    <a:pt x="895" y="492"/>
                    <a:pt x="818" y="622"/>
                    <a:pt x="689" y="661"/>
                  </a:cubicBezTo>
                  <a:cubicBezTo>
                    <a:pt x="598" y="688"/>
                    <a:pt x="501" y="664"/>
                    <a:pt x="407" y="672"/>
                  </a:cubicBezTo>
                  <a:cubicBezTo>
                    <a:pt x="276" y="682"/>
                    <a:pt x="81" y="835"/>
                    <a:pt x="0" y="956"/>
                  </a:cubicBezTo>
                  <a:lnTo>
                    <a:pt x="1300" y="956"/>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Oval 154"/>
            <p:cNvSpPr>
              <a:spLocks noChangeArrowheads="1"/>
            </p:cNvSpPr>
            <p:nvPr/>
          </p:nvSpPr>
          <p:spPr bwMode="auto">
            <a:xfrm>
              <a:off x="9839325" y="5899151"/>
              <a:ext cx="196850" cy="196850"/>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Oval 156"/>
            <p:cNvSpPr>
              <a:spLocks noChangeArrowheads="1"/>
            </p:cNvSpPr>
            <p:nvPr/>
          </p:nvSpPr>
          <p:spPr bwMode="auto">
            <a:xfrm>
              <a:off x="11098213" y="5446714"/>
              <a:ext cx="100013" cy="100013"/>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184" name="Shape 184"/>
          <p:cNvSpPr>
            <a:spLocks noGrp="1"/>
          </p:cNvSpPr>
          <p:nvPr>
            <p:ph type="pic" sz="quarter" idx="13"/>
          </p:nvPr>
        </p:nvSpPr>
        <p:spPr>
          <a:xfrm>
            <a:off x="6968714" y="2653084"/>
            <a:ext cx="2319983" cy="2319983"/>
          </a:xfrm>
          <a:prstGeom prst="ellipse">
            <a:avLst/>
          </a:prstGeom>
        </p:spPr>
        <p:txBody>
          <a:bodyPr lIns="91439" tIns="45719" rIns="91439" bIns="45719" anchor="t">
            <a:noAutofit/>
          </a:bodyPr>
          <a:lstStyle/>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3F8FE"/>
        </a:solidFill>
        <a:effectLst/>
      </p:bgPr>
    </p:bg>
    <p:spTree>
      <p:nvGrpSpPr>
        <p:cNvPr id="1" name=""/>
        <p:cNvGrpSpPr/>
        <p:nvPr/>
      </p:nvGrpSpPr>
      <p:grpSpPr>
        <a:xfrm>
          <a:off x="0" y="0"/>
          <a:ext cx="0" cy="0"/>
          <a:chOff x="0" y="0"/>
          <a:chExt cx="0" cy="0"/>
        </a:xfrm>
      </p:grpSpPr>
      <p:grpSp>
        <p:nvGrpSpPr>
          <p:cNvPr id="7" name="组合 6"/>
          <p:cNvGrpSpPr/>
          <p:nvPr userDrawn="1"/>
        </p:nvGrpSpPr>
        <p:grpSpPr>
          <a:xfrm>
            <a:off x="6316354" y="1546467"/>
            <a:ext cx="5540684" cy="4663835"/>
            <a:chOff x="6152997" y="1548149"/>
            <a:chExt cx="5538685" cy="4662153"/>
          </a:xfrm>
        </p:grpSpPr>
        <p:sp>
          <p:nvSpPr>
            <p:cNvPr id="8" name="Freeform 5"/>
            <p:cNvSpPr/>
            <p:nvPr/>
          </p:nvSpPr>
          <p:spPr bwMode="auto">
            <a:xfrm>
              <a:off x="7986543" y="2715882"/>
              <a:ext cx="294129" cy="465337"/>
            </a:xfrm>
            <a:custGeom>
              <a:avLst/>
              <a:gdLst>
                <a:gd name="T0" fmla="*/ 102 w 190"/>
                <a:gd name="T1" fmla="*/ 0 h 301"/>
                <a:gd name="T2" fmla="*/ 0 w 190"/>
                <a:gd name="T3" fmla="*/ 247 h 301"/>
                <a:gd name="T4" fmla="*/ 127 w 190"/>
                <a:gd name="T5" fmla="*/ 296 h 301"/>
                <a:gd name="T6" fmla="*/ 160 w 190"/>
                <a:gd name="T7" fmla="*/ 171 h 301"/>
                <a:gd name="T8" fmla="*/ 154 w 190"/>
                <a:gd name="T9" fmla="*/ 137 h 301"/>
                <a:gd name="T10" fmla="*/ 102 w 190"/>
                <a:gd name="T11" fmla="*/ 0 h 301"/>
              </a:gdLst>
              <a:ahLst/>
              <a:cxnLst>
                <a:cxn ang="0">
                  <a:pos x="T0" y="T1"/>
                </a:cxn>
                <a:cxn ang="0">
                  <a:pos x="T2" y="T3"/>
                </a:cxn>
                <a:cxn ang="0">
                  <a:pos x="T4" y="T5"/>
                </a:cxn>
                <a:cxn ang="0">
                  <a:pos x="T6" y="T7"/>
                </a:cxn>
                <a:cxn ang="0">
                  <a:pos x="T8" y="T9"/>
                </a:cxn>
                <a:cxn ang="0">
                  <a:pos x="T10" y="T11"/>
                </a:cxn>
              </a:cxnLst>
              <a:rect l="0" t="0" r="r" b="b"/>
              <a:pathLst>
                <a:path w="190" h="301">
                  <a:moveTo>
                    <a:pt x="102" y="0"/>
                  </a:moveTo>
                  <a:cubicBezTo>
                    <a:pt x="102" y="0"/>
                    <a:pt x="20" y="128"/>
                    <a:pt x="0" y="247"/>
                  </a:cubicBezTo>
                  <a:cubicBezTo>
                    <a:pt x="0" y="247"/>
                    <a:pt x="127" y="301"/>
                    <a:pt x="127" y="296"/>
                  </a:cubicBezTo>
                  <a:cubicBezTo>
                    <a:pt x="127" y="291"/>
                    <a:pt x="159" y="182"/>
                    <a:pt x="160" y="171"/>
                  </a:cubicBezTo>
                  <a:cubicBezTo>
                    <a:pt x="160" y="159"/>
                    <a:pt x="190" y="143"/>
                    <a:pt x="154" y="137"/>
                  </a:cubicBezTo>
                  <a:cubicBezTo>
                    <a:pt x="118" y="130"/>
                    <a:pt x="102" y="0"/>
                    <a:pt x="102" y="0"/>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6"/>
            <p:cNvSpPr/>
            <p:nvPr/>
          </p:nvSpPr>
          <p:spPr bwMode="auto">
            <a:xfrm>
              <a:off x="8011420" y="2276885"/>
              <a:ext cx="417048" cy="766782"/>
            </a:xfrm>
            <a:custGeom>
              <a:avLst/>
              <a:gdLst>
                <a:gd name="T0" fmla="*/ 217 w 270"/>
                <a:gd name="T1" fmla="*/ 473 h 496"/>
                <a:gd name="T2" fmla="*/ 270 w 270"/>
                <a:gd name="T3" fmla="*/ 0 h 496"/>
                <a:gd name="T4" fmla="*/ 22 w 270"/>
                <a:gd name="T5" fmla="*/ 367 h 496"/>
                <a:gd name="T6" fmla="*/ 217 w 270"/>
                <a:gd name="T7" fmla="*/ 473 h 496"/>
              </a:gdLst>
              <a:ahLst/>
              <a:cxnLst>
                <a:cxn ang="0">
                  <a:pos x="T0" y="T1"/>
                </a:cxn>
                <a:cxn ang="0">
                  <a:pos x="T2" y="T3"/>
                </a:cxn>
                <a:cxn ang="0">
                  <a:pos x="T4" y="T5"/>
                </a:cxn>
                <a:cxn ang="0">
                  <a:pos x="T6" y="T7"/>
                </a:cxn>
              </a:cxnLst>
              <a:rect l="0" t="0" r="r" b="b"/>
              <a:pathLst>
                <a:path w="270" h="496">
                  <a:moveTo>
                    <a:pt x="217" y="473"/>
                  </a:moveTo>
                  <a:cubicBezTo>
                    <a:pt x="270" y="0"/>
                    <a:pt x="270" y="0"/>
                    <a:pt x="270" y="0"/>
                  </a:cubicBezTo>
                  <a:cubicBezTo>
                    <a:pt x="270" y="0"/>
                    <a:pt x="118" y="86"/>
                    <a:pt x="22" y="367"/>
                  </a:cubicBezTo>
                  <a:cubicBezTo>
                    <a:pt x="0" y="432"/>
                    <a:pt x="217" y="496"/>
                    <a:pt x="217" y="473"/>
                  </a:cubicBez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nvSpPr>
          <p:spPr bwMode="auto">
            <a:xfrm>
              <a:off x="8055319" y="2819778"/>
              <a:ext cx="206329" cy="124383"/>
            </a:xfrm>
            <a:custGeom>
              <a:avLst/>
              <a:gdLst>
                <a:gd name="T0" fmla="*/ 0 w 134"/>
                <a:gd name="T1" fmla="*/ 0 h 81"/>
                <a:gd name="T2" fmla="*/ 134 w 134"/>
                <a:gd name="T3" fmla="*/ 81 h 81"/>
              </a:gdLst>
              <a:ahLst/>
              <a:cxnLst>
                <a:cxn ang="0">
                  <a:pos x="T0" y="T1"/>
                </a:cxn>
                <a:cxn ang="0">
                  <a:pos x="T2" y="T3"/>
                </a:cxn>
              </a:cxnLst>
              <a:rect l="0" t="0" r="r" b="b"/>
              <a:pathLst>
                <a:path w="134" h="81">
                  <a:moveTo>
                    <a:pt x="0" y="0"/>
                  </a:moveTo>
                  <a:cubicBezTo>
                    <a:pt x="0" y="0"/>
                    <a:pt x="57" y="57"/>
                    <a:pt x="134" y="81"/>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Freeform 8"/>
            <p:cNvSpPr/>
            <p:nvPr/>
          </p:nvSpPr>
          <p:spPr bwMode="auto">
            <a:xfrm>
              <a:off x="9376702" y="2715882"/>
              <a:ext cx="330711" cy="465337"/>
            </a:xfrm>
            <a:custGeom>
              <a:avLst/>
              <a:gdLst>
                <a:gd name="T0" fmla="*/ 88 w 214"/>
                <a:gd name="T1" fmla="*/ 0 h 301"/>
                <a:gd name="T2" fmla="*/ 189 w 214"/>
                <a:gd name="T3" fmla="*/ 271 h 301"/>
                <a:gd name="T4" fmla="*/ 63 w 214"/>
                <a:gd name="T5" fmla="*/ 296 h 301"/>
                <a:gd name="T6" fmla="*/ 31 w 214"/>
                <a:gd name="T7" fmla="*/ 171 h 301"/>
                <a:gd name="T8" fmla="*/ 37 w 214"/>
                <a:gd name="T9" fmla="*/ 137 h 301"/>
                <a:gd name="T10" fmla="*/ 88 w 214"/>
                <a:gd name="T11" fmla="*/ 0 h 301"/>
              </a:gdLst>
              <a:ahLst/>
              <a:cxnLst>
                <a:cxn ang="0">
                  <a:pos x="T0" y="T1"/>
                </a:cxn>
                <a:cxn ang="0">
                  <a:pos x="T2" y="T3"/>
                </a:cxn>
                <a:cxn ang="0">
                  <a:pos x="T4" y="T5"/>
                </a:cxn>
                <a:cxn ang="0">
                  <a:pos x="T6" y="T7"/>
                </a:cxn>
                <a:cxn ang="0">
                  <a:pos x="T8" y="T9"/>
                </a:cxn>
                <a:cxn ang="0">
                  <a:pos x="T10" y="T11"/>
                </a:cxn>
              </a:cxnLst>
              <a:rect l="0" t="0" r="r" b="b"/>
              <a:pathLst>
                <a:path w="214" h="301">
                  <a:moveTo>
                    <a:pt x="88" y="0"/>
                  </a:moveTo>
                  <a:cubicBezTo>
                    <a:pt x="88" y="0"/>
                    <a:pt x="214" y="173"/>
                    <a:pt x="189" y="271"/>
                  </a:cubicBezTo>
                  <a:cubicBezTo>
                    <a:pt x="189" y="271"/>
                    <a:pt x="63" y="301"/>
                    <a:pt x="63" y="296"/>
                  </a:cubicBezTo>
                  <a:cubicBezTo>
                    <a:pt x="63" y="291"/>
                    <a:pt x="31" y="182"/>
                    <a:pt x="31" y="171"/>
                  </a:cubicBezTo>
                  <a:cubicBezTo>
                    <a:pt x="31" y="159"/>
                    <a:pt x="0" y="143"/>
                    <a:pt x="37" y="137"/>
                  </a:cubicBezTo>
                  <a:cubicBezTo>
                    <a:pt x="73" y="130"/>
                    <a:pt x="88" y="0"/>
                    <a:pt x="88" y="0"/>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
            <p:cNvSpPr/>
            <p:nvPr/>
          </p:nvSpPr>
          <p:spPr bwMode="auto">
            <a:xfrm>
              <a:off x="9230370" y="2276885"/>
              <a:ext cx="415584" cy="766782"/>
            </a:xfrm>
            <a:custGeom>
              <a:avLst/>
              <a:gdLst>
                <a:gd name="T0" fmla="*/ 52 w 269"/>
                <a:gd name="T1" fmla="*/ 473 h 496"/>
                <a:gd name="T2" fmla="*/ 0 w 269"/>
                <a:gd name="T3" fmla="*/ 0 h 496"/>
                <a:gd name="T4" fmla="*/ 247 w 269"/>
                <a:gd name="T5" fmla="*/ 367 h 496"/>
                <a:gd name="T6" fmla="*/ 52 w 269"/>
                <a:gd name="T7" fmla="*/ 473 h 496"/>
              </a:gdLst>
              <a:ahLst/>
              <a:cxnLst>
                <a:cxn ang="0">
                  <a:pos x="T0" y="T1"/>
                </a:cxn>
                <a:cxn ang="0">
                  <a:pos x="T2" y="T3"/>
                </a:cxn>
                <a:cxn ang="0">
                  <a:pos x="T4" y="T5"/>
                </a:cxn>
                <a:cxn ang="0">
                  <a:pos x="T6" y="T7"/>
                </a:cxn>
              </a:cxnLst>
              <a:rect l="0" t="0" r="r" b="b"/>
              <a:pathLst>
                <a:path w="269" h="496">
                  <a:moveTo>
                    <a:pt x="52" y="473"/>
                  </a:moveTo>
                  <a:cubicBezTo>
                    <a:pt x="0" y="0"/>
                    <a:pt x="0" y="0"/>
                    <a:pt x="0" y="0"/>
                  </a:cubicBezTo>
                  <a:cubicBezTo>
                    <a:pt x="0" y="0"/>
                    <a:pt x="152" y="86"/>
                    <a:pt x="247" y="367"/>
                  </a:cubicBezTo>
                  <a:cubicBezTo>
                    <a:pt x="269" y="432"/>
                    <a:pt x="52" y="496"/>
                    <a:pt x="52" y="473"/>
                  </a:cubicBez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0"/>
            <p:cNvSpPr/>
            <p:nvPr/>
          </p:nvSpPr>
          <p:spPr bwMode="auto">
            <a:xfrm>
              <a:off x="9397189" y="2819778"/>
              <a:ext cx="206329" cy="124383"/>
            </a:xfrm>
            <a:custGeom>
              <a:avLst/>
              <a:gdLst>
                <a:gd name="T0" fmla="*/ 134 w 134"/>
                <a:gd name="T1" fmla="*/ 0 h 81"/>
                <a:gd name="T2" fmla="*/ 0 w 134"/>
                <a:gd name="T3" fmla="*/ 81 h 81"/>
              </a:gdLst>
              <a:ahLst/>
              <a:cxnLst>
                <a:cxn ang="0">
                  <a:pos x="T0" y="T1"/>
                </a:cxn>
                <a:cxn ang="0">
                  <a:pos x="T2" y="T3"/>
                </a:cxn>
              </a:cxnLst>
              <a:rect l="0" t="0" r="r" b="b"/>
              <a:pathLst>
                <a:path w="134" h="81">
                  <a:moveTo>
                    <a:pt x="134" y="0"/>
                  </a:moveTo>
                  <a:cubicBezTo>
                    <a:pt x="134" y="0"/>
                    <a:pt x="76" y="57"/>
                    <a:pt x="0" y="81"/>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 name="Freeform 11"/>
            <p:cNvSpPr/>
            <p:nvPr/>
          </p:nvSpPr>
          <p:spPr bwMode="auto">
            <a:xfrm>
              <a:off x="8877708" y="1587658"/>
              <a:ext cx="248765" cy="340955"/>
            </a:xfrm>
            <a:custGeom>
              <a:avLst/>
              <a:gdLst>
                <a:gd name="T0" fmla="*/ 22 w 161"/>
                <a:gd name="T1" fmla="*/ 28 h 220"/>
                <a:gd name="T2" fmla="*/ 111 w 161"/>
                <a:gd name="T3" fmla="*/ 196 h 220"/>
                <a:gd name="T4" fmla="*/ 87 w 161"/>
                <a:gd name="T5" fmla="*/ 220 h 220"/>
                <a:gd name="T6" fmla="*/ 0 w 161"/>
                <a:gd name="T7" fmla="*/ 68 h 220"/>
                <a:gd name="T8" fmla="*/ 22 w 161"/>
                <a:gd name="T9" fmla="*/ 28 h 220"/>
              </a:gdLst>
              <a:ahLst/>
              <a:cxnLst>
                <a:cxn ang="0">
                  <a:pos x="T0" y="T1"/>
                </a:cxn>
                <a:cxn ang="0">
                  <a:pos x="T2" y="T3"/>
                </a:cxn>
                <a:cxn ang="0">
                  <a:pos x="T4" y="T5"/>
                </a:cxn>
                <a:cxn ang="0">
                  <a:pos x="T6" y="T7"/>
                </a:cxn>
                <a:cxn ang="0">
                  <a:pos x="T8" y="T9"/>
                </a:cxn>
              </a:cxnLst>
              <a:rect l="0" t="0" r="r" b="b"/>
              <a:pathLst>
                <a:path w="161" h="220">
                  <a:moveTo>
                    <a:pt x="22" y="28"/>
                  </a:moveTo>
                  <a:cubicBezTo>
                    <a:pt x="22" y="28"/>
                    <a:pt x="161" y="0"/>
                    <a:pt x="111" y="196"/>
                  </a:cubicBezTo>
                  <a:cubicBezTo>
                    <a:pt x="87" y="220"/>
                    <a:pt x="87" y="220"/>
                    <a:pt x="87" y="220"/>
                  </a:cubicBezTo>
                  <a:cubicBezTo>
                    <a:pt x="0" y="68"/>
                    <a:pt x="0" y="68"/>
                    <a:pt x="0" y="68"/>
                  </a:cubicBezTo>
                  <a:lnTo>
                    <a:pt x="22" y="28"/>
                  </a:lnTo>
                  <a:close/>
                </a:path>
              </a:pathLst>
            </a:custGeom>
            <a:solidFill>
              <a:srgbClr val="93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2"/>
            <p:cNvSpPr/>
            <p:nvPr/>
          </p:nvSpPr>
          <p:spPr bwMode="auto">
            <a:xfrm>
              <a:off x="8494317" y="1548149"/>
              <a:ext cx="422901" cy="370222"/>
            </a:xfrm>
            <a:custGeom>
              <a:avLst/>
              <a:gdLst>
                <a:gd name="T0" fmla="*/ 167 w 274"/>
                <a:gd name="T1" fmla="*/ 23 h 239"/>
                <a:gd name="T2" fmla="*/ 69 w 274"/>
                <a:gd name="T3" fmla="*/ 239 h 239"/>
                <a:gd name="T4" fmla="*/ 93 w 274"/>
                <a:gd name="T5" fmla="*/ 235 h 239"/>
                <a:gd name="T6" fmla="*/ 101 w 274"/>
                <a:gd name="T7" fmla="*/ 186 h 239"/>
                <a:gd name="T8" fmla="*/ 175 w 274"/>
                <a:gd name="T9" fmla="*/ 145 h 239"/>
                <a:gd name="T10" fmla="*/ 227 w 274"/>
                <a:gd name="T11" fmla="*/ 125 h 239"/>
                <a:gd name="T12" fmla="*/ 274 w 274"/>
                <a:gd name="T13" fmla="*/ 69 h 239"/>
                <a:gd name="T14" fmla="*/ 167 w 274"/>
                <a:gd name="T15" fmla="*/ 23 h 2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239">
                  <a:moveTo>
                    <a:pt x="167" y="23"/>
                  </a:moveTo>
                  <a:cubicBezTo>
                    <a:pt x="64" y="46"/>
                    <a:pt x="0" y="126"/>
                    <a:pt x="69" y="239"/>
                  </a:cubicBezTo>
                  <a:cubicBezTo>
                    <a:pt x="93" y="235"/>
                    <a:pt x="93" y="235"/>
                    <a:pt x="93" y="235"/>
                  </a:cubicBezTo>
                  <a:cubicBezTo>
                    <a:pt x="101" y="186"/>
                    <a:pt x="101" y="186"/>
                    <a:pt x="101" y="186"/>
                  </a:cubicBezTo>
                  <a:cubicBezTo>
                    <a:pt x="175" y="145"/>
                    <a:pt x="175" y="145"/>
                    <a:pt x="175" y="145"/>
                  </a:cubicBezTo>
                  <a:cubicBezTo>
                    <a:pt x="227" y="125"/>
                    <a:pt x="227" y="125"/>
                    <a:pt x="227" y="125"/>
                  </a:cubicBezTo>
                  <a:cubicBezTo>
                    <a:pt x="274" y="69"/>
                    <a:pt x="274" y="69"/>
                    <a:pt x="274" y="69"/>
                  </a:cubicBezTo>
                  <a:cubicBezTo>
                    <a:pt x="274" y="69"/>
                    <a:pt x="270" y="0"/>
                    <a:pt x="167" y="23"/>
                  </a:cubicBezTo>
                  <a:close/>
                </a:path>
              </a:pathLst>
            </a:custGeom>
            <a:solidFill>
              <a:srgbClr val="93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3"/>
            <p:cNvSpPr/>
            <p:nvPr/>
          </p:nvSpPr>
          <p:spPr bwMode="auto">
            <a:xfrm>
              <a:off x="8252869" y="2199328"/>
              <a:ext cx="1151637" cy="1368209"/>
            </a:xfrm>
            <a:custGeom>
              <a:avLst/>
              <a:gdLst>
                <a:gd name="T0" fmla="*/ 632 w 745"/>
                <a:gd name="T1" fmla="*/ 50 h 885"/>
                <a:gd name="T2" fmla="*/ 373 w 745"/>
                <a:gd name="T3" fmla="*/ 0 h 885"/>
                <a:gd name="T4" fmla="*/ 114 w 745"/>
                <a:gd name="T5" fmla="*/ 50 h 885"/>
                <a:gd name="T6" fmla="*/ 0 w 745"/>
                <a:gd name="T7" fmla="*/ 885 h 885"/>
                <a:gd name="T8" fmla="*/ 745 w 745"/>
                <a:gd name="T9" fmla="*/ 885 h 885"/>
                <a:gd name="T10" fmla="*/ 632 w 745"/>
                <a:gd name="T11" fmla="*/ 50 h 885"/>
              </a:gdLst>
              <a:ahLst/>
              <a:cxnLst>
                <a:cxn ang="0">
                  <a:pos x="T0" y="T1"/>
                </a:cxn>
                <a:cxn ang="0">
                  <a:pos x="T2" y="T3"/>
                </a:cxn>
                <a:cxn ang="0">
                  <a:pos x="T4" y="T5"/>
                </a:cxn>
                <a:cxn ang="0">
                  <a:pos x="T6" y="T7"/>
                </a:cxn>
                <a:cxn ang="0">
                  <a:pos x="T8" y="T9"/>
                </a:cxn>
                <a:cxn ang="0">
                  <a:pos x="T10" y="T11"/>
                </a:cxn>
              </a:cxnLst>
              <a:rect l="0" t="0" r="r" b="b"/>
              <a:pathLst>
                <a:path w="745" h="885">
                  <a:moveTo>
                    <a:pt x="632" y="50"/>
                  </a:moveTo>
                  <a:cubicBezTo>
                    <a:pt x="578" y="11"/>
                    <a:pt x="373" y="0"/>
                    <a:pt x="373" y="0"/>
                  </a:cubicBezTo>
                  <a:cubicBezTo>
                    <a:pt x="373" y="0"/>
                    <a:pt x="167" y="11"/>
                    <a:pt x="114" y="50"/>
                  </a:cubicBezTo>
                  <a:cubicBezTo>
                    <a:pt x="0" y="885"/>
                    <a:pt x="0" y="885"/>
                    <a:pt x="0" y="885"/>
                  </a:cubicBezTo>
                  <a:cubicBezTo>
                    <a:pt x="745" y="885"/>
                    <a:pt x="745" y="885"/>
                    <a:pt x="745" y="885"/>
                  </a:cubicBezTo>
                  <a:lnTo>
                    <a:pt x="632" y="50"/>
                  </a:ln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8280671" y="2900261"/>
              <a:ext cx="1096031" cy="468264"/>
            </a:xfrm>
            <a:custGeom>
              <a:avLst/>
              <a:gdLst>
                <a:gd name="T0" fmla="*/ 726 w 749"/>
                <a:gd name="T1" fmla="*/ 138 h 320"/>
                <a:gd name="T2" fmla="*/ 375 w 749"/>
                <a:gd name="T3" fmla="*/ 0 h 320"/>
                <a:gd name="T4" fmla="*/ 23 w 749"/>
                <a:gd name="T5" fmla="*/ 137 h 320"/>
                <a:gd name="T6" fmla="*/ 0 w 749"/>
                <a:gd name="T7" fmla="*/ 320 h 320"/>
                <a:gd name="T8" fmla="*/ 72 w 749"/>
                <a:gd name="T9" fmla="*/ 235 h 320"/>
                <a:gd name="T10" fmla="*/ 375 w 749"/>
                <a:gd name="T11" fmla="*/ 315 h 320"/>
                <a:gd name="T12" fmla="*/ 677 w 749"/>
                <a:gd name="T13" fmla="*/ 235 h 320"/>
                <a:gd name="T14" fmla="*/ 749 w 749"/>
                <a:gd name="T15" fmla="*/ 315 h 320"/>
                <a:gd name="T16" fmla="*/ 726 w 749"/>
                <a:gd name="T17" fmla="*/ 13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9" h="320">
                  <a:moveTo>
                    <a:pt x="726" y="138"/>
                  </a:moveTo>
                  <a:lnTo>
                    <a:pt x="375" y="0"/>
                  </a:lnTo>
                  <a:lnTo>
                    <a:pt x="23" y="137"/>
                  </a:lnTo>
                  <a:lnTo>
                    <a:pt x="0" y="320"/>
                  </a:lnTo>
                  <a:lnTo>
                    <a:pt x="72" y="235"/>
                  </a:lnTo>
                  <a:lnTo>
                    <a:pt x="375" y="315"/>
                  </a:lnTo>
                  <a:lnTo>
                    <a:pt x="677" y="235"/>
                  </a:lnTo>
                  <a:lnTo>
                    <a:pt x="749" y="315"/>
                  </a:lnTo>
                  <a:lnTo>
                    <a:pt x="726" y="138"/>
                  </a:lnTo>
                  <a:close/>
                </a:path>
              </a:pathLst>
            </a:custGeom>
            <a:solidFill>
              <a:srgbClr val="CC84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5"/>
            <p:cNvSpPr/>
            <p:nvPr/>
          </p:nvSpPr>
          <p:spPr bwMode="auto">
            <a:xfrm>
              <a:off x="8716742" y="2064702"/>
              <a:ext cx="223889" cy="292665"/>
            </a:xfrm>
            <a:custGeom>
              <a:avLst/>
              <a:gdLst>
                <a:gd name="T0" fmla="*/ 127 w 145"/>
                <a:gd name="T1" fmla="*/ 0 h 189"/>
                <a:gd name="T2" fmla="*/ 73 w 145"/>
                <a:gd name="T3" fmla="*/ 0 h 189"/>
                <a:gd name="T4" fmla="*/ 18 w 145"/>
                <a:gd name="T5" fmla="*/ 0 h 189"/>
                <a:gd name="T6" fmla="*/ 7 w 145"/>
                <a:gd name="T7" fmla="*/ 107 h 189"/>
                <a:gd name="T8" fmla="*/ 73 w 145"/>
                <a:gd name="T9" fmla="*/ 189 h 189"/>
                <a:gd name="T10" fmla="*/ 73 w 145"/>
                <a:gd name="T11" fmla="*/ 189 h 189"/>
                <a:gd name="T12" fmla="*/ 73 w 145"/>
                <a:gd name="T13" fmla="*/ 189 h 189"/>
                <a:gd name="T14" fmla="*/ 138 w 145"/>
                <a:gd name="T15" fmla="*/ 107 h 189"/>
                <a:gd name="T16" fmla="*/ 127 w 145"/>
                <a:gd name="T1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89">
                  <a:moveTo>
                    <a:pt x="127" y="0"/>
                  </a:moveTo>
                  <a:cubicBezTo>
                    <a:pt x="73" y="0"/>
                    <a:pt x="73" y="0"/>
                    <a:pt x="73" y="0"/>
                  </a:cubicBezTo>
                  <a:cubicBezTo>
                    <a:pt x="18" y="0"/>
                    <a:pt x="18" y="0"/>
                    <a:pt x="18" y="0"/>
                  </a:cubicBezTo>
                  <a:cubicBezTo>
                    <a:pt x="18" y="0"/>
                    <a:pt x="17" y="48"/>
                    <a:pt x="7" y="107"/>
                  </a:cubicBezTo>
                  <a:cubicBezTo>
                    <a:pt x="0" y="150"/>
                    <a:pt x="31" y="189"/>
                    <a:pt x="73" y="189"/>
                  </a:cubicBezTo>
                  <a:cubicBezTo>
                    <a:pt x="73" y="189"/>
                    <a:pt x="73" y="189"/>
                    <a:pt x="73" y="189"/>
                  </a:cubicBezTo>
                  <a:cubicBezTo>
                    <a:pt x="73" y="189"/>
                    <a:pt x="73" y="189"/>
                    <a:pt x="73" y="189"/>
                  </a:cubicBezTo>
                  <a:cubicBezTo>
                    <a:pt x="114" y="189"/>
                    <a:pt x="145" y="150"/>
                    <a:pt x="138" y="107"/>
                  </a:cubicBezTo>
                  <a:cubicBezTo>
                    <a:pt x="129" y="48"/>
                    <a:pt x="127" y="0"/>
                    <a:pt x="127" y="0"/>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6"/>
            <p:cNvSpPr/>
            <p:nvPr/>
          </p:nvSpPr>
          <p:spPr bwMode="auto">
            <a:xfrm>
              <a:off x="8737229" y="2130552"/>
              <a:ext cx="194623" cy="114139"/>
            </a:xfrm>
            <a:custGeom>
              <a:avLst/>
              <a:gdLst>
                <a:gd name="T0" fmla="*/ 64 w 126"/>
                <a:gd name="T1" fmla="*/ 0 h 73"/>
                <a:gd name="T2" fmla="*/ 51 w 126"/>
                <a:gd name="T3" fmla="*/ 0 h 73"/>
                <a:gd name="T4" fmla="*/ 37 w 126"/>
                <a:gd name="T5" fmla="*/ 7 h 73"/>
                <a:gd name="T6" fmla="*/ 8 w 126"/>
                <a:gd name="T7" fmla="*/ 17 h 73"/>
                <a:gd name="T8" fmla="*/ 0 w 126"/>
                <a:gd name="T9" fmla="*/ 21 h 73"/>
                <a:gd name="T10" fmla="*/ 126 w 126"/>
                <a:gd name="T11" fmla="*/ 72 h 73"/>
                <a:gd name="T12" fmla="*/ 118 w 126"/>
                <a:gd name="T13" fmla="*/ 0 h 73"/>
                <a:gd name="T14" fmla="*/ 64 w 126"/>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73">
                  <a:moveTo>
                    <a:pt x="64" y="0"/>
                  </a:moveTo>
                  <a:cubicBezTo>
                    <a:pt x="51" y="0"/>
                    <a:pt x="51" y="0"/>
                    <a:pt x="51" y="0"/>
                  </a:cubicBezTo>
                  <a:cubicBezTo>
                    <a:pt x="37" y="7"/>
                    <a:pt x="37" y="7"/>
                    <a:pt x="37" y="7"/>
                  </a:cubicBezTo>
                  <a:cubicBezTo>
                    <a:pt x="8" y="17"/>
                    <a:pt x="8" y="17"/>
                    <a:pt x="8" y="17"/>
                  </a:cubicBezTo>
                  <a:cubicBezTo>
                    <a:pt x="8" y="17"/>
                    <a:pt x="0" y="20"/>
                    <a:pt x="0" y="21"/>
                  </a:cubicBezTo>
                  <a:cubicBezTo>
                    <a:pt x="6" y="31"/>
                    <a:pt x="46" y="73"/>
                    <a:pt x="126" y="72"/>
                  </a:cubicBezTo>
                  <a:cubicBezTo>
                    <a:pt x="121" y="29"/>
                    <a:pt x="118" y="0"/>
                    <a:pt x="118" y="0"/>
                  </a:cubicBezTo>
                  <a:lnTo>
                    <a:pt x="64" y="0"/>
                  </a:ln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7"/>
            <p:cNvSpPr/>
            <p:nvPr/>
          </p:nvSpPr>
          <p:spPr bwMode="auto">
            <a:xfrm>
              <a:off x="8535290" y="1653508"/>
              <a:ext cx="586794" cy="539967"/>
            </a:xfrm>
            <a:custGeom>
              <a:avLst/>
              <a:gdLst>
                <a:gd name="T0" fmla="*/ 352 w 379"/>
                <a:gd name="T1" fmla="*/ 151 h 349"/>
                <a:gd name="T2" fmla="*/ 314 w 379"/>
                <a:gd name="T3" fmla="*/ 167 h 349"/>
                <a:gd name="T4" fmla="*/ 190 w 379"/>
                <a:gd name="T5" fmla="*/ 6 h 349"/>
                <a:gd name="T6" fmla="*/ 66 w 379"/>
                <a:gd name="T7" fmla="*/ 167 h 349"/>
                <a:gd name="T8" fmla="*/ 28 w 379"/>
                <a:gd name="T9" fmla="*/ 151 h 349"/>
                <a:gd name="T10" fmla="*/ 74 w 379"/>
                <a:gd name="T11" fmla="*/ 239 h 349"/>
                <a:gd name="T12" fmla="*/ 190 w 379"/>
                <a:gd name="T13" fmla="*/ 349 h 349"/>
                <a:gd name="T14" fmla="*/ 305 w 379"/>
                <a:gd name="T15" fmla="*/ 239 h 349"/>
                <a:gd name="T16" fmla="*/ 352 w 379"/>
                <a:gd name="T17" fmla="*/ 15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349">
                  <a:moveTo>
                    <a:pt x="352" y="151"/>
                  </a:moveTo>
                  <a:cubicBezTo>
                    <a:pt x="328" y="140"/>
                    <a:pt x="314" y="167"/>
                    <a:pt x="314" y="167"/>
                  </a:cubicBezTo>
                  <a:cubicBezTo>
                    <a:pt x="314" y="0"/>
                    <a:pt x="190" y="6"/>
                    <a:pt x="190" y="6"/>
                  </a:cubicBezTo>
                  <a:cubicBezTo>
                    <a:pt x="190" y="6"/>
                    <a:pt x="66" y="0"/>
                    <a:pt x="66" y="167"/>
                  </a:cubicBezTo>
                  <a:cubicBezTo>
                    <a:pt x="66" y="167"/>
                    <a:pt x="52" y="140"/>
                    <a:pt x="28" y="151"/>
                  </a:cubicBezTo>
                  <a:cubicBezTo>
                    <a:pt x="0" y="163"/>
                    <a:pt x="7" y="246"/>
                    <a:pt x="74" y="239"/>
                  </a:cubicBezTo>
                  <a:cubicBezTo>
                    <a:pt x="74" y="239"/>
                    <a:pt x="99" y="349"/>
                    <a:pt x="190" y="349"/>
                  </a:cubicBezTo>
                  <a:cubicBezTo>
                    <a:pt x="281" y="349"/>
                    <a:pt x="305" y="239"/>
                    <a:pt x="305" y="239"/>
                  </a:cubicBezTo>
                  <a:cubicBezTo>
                    <a:pt x="373" y="246"/>
                    <a:pt x="379" y="163"/>
                    <a:pt x="352" y="151"/>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8"/>
            <p:cNvSpPr/>
            <p:nvPr/>
          </p:nvSpPr>
          <p:spPr bwMode="auto">
            <a:xfrm>
              <a:off x="8287988" y="2661739"/>
              <a:ext cx="98043" cy="355588"/>
            </a:xfrm>
            <a:custGeom>
              <a:avLst/>
              <a:gdLst>
                <a:gd name="T0" fmla="*/ 0 w 63"/>
                <a:gd name="T1" fmla="*/ 225 h 230"/>
                <a:gd name="T2" fmla="*/ 38 w 63"/>
                <a:gd name="T3" fmla="*/ 224 h 230"/>
                <a:gd name="T4" fmla="*/ 63 w 63"/>
                <a:gd name="T5" fmla="*/ 0 h 230"/>
                <a:gd name="T6" fmla="*/ 0 w 63"/>
                <a:gd name="T7" fmla="*/ 225 h 230"/>
              </a:gdLst>
              <a:ahLst/>
              <a:cxnLst>
                <a:cxn ang="0">
                  <a:pos x="T0" y="T1"/>
                </a:cxn>
                <a:cxn ang="0">
                  <a:pos x="T2" y="T3"/>
                </a:cxn>
                <a:cxn ang="0">
                  <a:pos x="T4" y="T5"/>
                </a:cxn>
                <a:cxn ang="0">
                  <a:pos x="T6" y="T7"/>
                </a:cxn>
              </a:cxnLst>
              <a:rect l="0" t="0" r="r" b="b"/>
              <a:pathLst>
                <a:path w="63" h="230">
                  <a:moveTo>
                    <a:pt x="0" y="225"/>
                  </a:moveTo>
                  <a:cubicBezTo>
                    <a:pt x="22" y="230"/>
                    <a:pt x="38" y="230"/>
                    <a:pt x="38" y="224"/>
                  </a:cubicBezTo>
                  <a:cubicBezTo>
                    <a:pt x="63" y="0"/>
                    <a:pt x="63" y="0"/>
                    <a:pt x="63" y="0"/>
                  </a:cubicBezTo>
                  <a:lnTo>
                    <a:pt x="0" y="225"/>
                  </a:lnTo>
                  <a:close/>
                </a:path>
              </a:pathLst>
            </a:custGeom>
            <a:solidFill>
              <a:srgbClr val="CC84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8662600" y="2243228"/>
              <a:ext cx="332175" cy="187306"/>
            </a:xfrm>
            <a:custGeom>
              <a:avLst/>
              <a:gdLst>
                <a:gd name="T0" fmla="*/ 11 w 215"/>
                <a:gd name="T1" fmla="*/ 0 h 122"/>
                <a:gd name="T2" fmla="*/ 108 w 215"/>
                <a:gd name="T3" fmla="*/ 122 h 122"/>
                <a:gd name="T4" fmla="*/ 108 w 215"/>
                <a:gd name="T5" fmla="*/ 122 h 122"/>
                <a:gd name="T6" fmla="*/ 108 w 215"/>
                <a:gd name="T7" fmla="*/ 122 h 122"/>
                <a:gd name="T8" fmla="*/ 205 w 215"/>
                <a:gd name="T9" fmla="*/ 0 h 122"/>
              </a:gdLst>
              <a:ahLst/>
              <a:cxnLst>
                <a:cxn ang="0">
                  <a:pos x="T0" y="T1"/>
                </a:cxn>
                <a:cxn ang="0">
                  <a:pos x="T2" y="T3"/>
                </a:cxn>
                <a:cxn ang="0">
                  <a:pos x="T4" y="T5"/>
                </a:cxn>
                <a:cxn ang="0">
                  <a:pos x="T6" y="T7"/>
                </a:cxn>
                <a:cxn ang="0">
                  <a:pos x="T8" y="T9"/>
                </a:cxn>
              </a:cxnLst>
              <a:rect l="0" t="0" r="r" b="b"/>
              <a:pathLst>
                <a:path w="215" h="122">
                  <a:moveTo>
                    <a:pt x="11" y="0"/>
                  </a:moveTo>
                  <a:cubicBezTo>
                    <a:pt x="0" y="63"/>
                    <a:pt x="47" y="122"/>
                    <a:pt x="108" y="122"/>
                  </a:cubicBezTo>
                  <a:cubicBezTo>
                    <a:pt x="108" y="122"/>
                    <a:pt x="108" y="122"/>
                    <a:pt x="108" y="122"/>
                  </a:cubicBezTo>
                  <a:cubicBezTo>
                    <a:pt x="108" y="122"/>
                    <a:pt x="108" y="122"/>
                    <a:pt x="108" y="122"/>
                  </a:cubicBezTo>
                  <a:cubicBezTo>
                    <a:pt x="169" y="122"/>
                    <a:pt x="215" y="63"/>
                    <a:pt x="205" y="0"/>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8412371" y="2851971"/>
              <a:ext cx="152186" cy="98043"/>
            </a:xfrm>
            <a:custGeom>
              <a:avLst/>
              <a:gdLst>
                <a:gd name="T0" fmla="*/ 0 w 99"/>
                <a:gd name="T1" fmla="*/ 38 h 63"/>
                <a:gd name="T2" fmla="*/ 57 w 99"/>
                <a:gd name="T3" fmla="*/ 1 h 63"/>
                <a:gd name="T4" fmla="*/ 66 w 99"/>
                <a:gd name="T5" fmla="*/ 63 h 63"/>
                <a:gd name="T6" fmla="*/ 34 w 99"/>
                <a:gd name="T7" fmla="*/ 57 h 63"/>
                <a:gd name="T8" fmla="*/ 0 w 99"/>
                <a:gd name="T9" fmla="*/ 38 h 63"/>
              </a:gdLst>
              <a:ahLst/>
              <a:cxnLst>
                <a:cxn ang="0">
                  <a:pos x="T0" y="T1"/>
                </a:cxn>
                <a:cxn ang="0">
                  <a:pos x="T2" y="T3"/>
                </a:cxn>
                <a:cxn ang="0">
                  <a:pos x="T4" y="T5"/>
                </a:cxn>
                <a:cxn ang="0">
                  <a:pos x="T6" y="T7"/>
                </a:cxn>
                <a:cxn ang="0">
                  <a:pos x="T8" y="T9"/>
                </a:cxn>
              </a:cxnLst>
              <a:rect l="0" t="0" r="r" b="b"/>
              <a:pathLst>
                <a:path w="99" h="63">
                  <a:moveTo>
                    <a:pt x="0" y="38"/>
                  </a:moveTo>
                  <a:cubicBezTo>
                    <a:pt x="0" y="38"/>
                    <a:pt x="15" y="0"/>
                    <a:pt x="57" y="1"/>
                  </a:cubicBezTo>
                  <a:cubicBezTo>
                    <a:pt x="99" y="3"/>
                    <a:pt x="66" y="63"/>
                    <a:pt x="66" y="63"/>
                  </a:cubicBezTo>
                  <a:cubicBezTo>
                    <a:pt x="34" y="57"/>
                    <a:pt x="34" y="57"/>
                    <a:pt x="34" y="57"/>
                  </a:cubicBezTo>
                  <a:lnTo>
                    <a:pt x="0" y="38"/>
                  </a:ln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
            <p:cNvSpPr/>
            <p:nvPr/>
          </p:nvSpPr>
          <p:spPr bwMode="auto">
            <a:xfrm>
              <a:off x="9094280" y="2851971"/>
              <a:ext cx="152186" cy="98043"/>
            </a:xfrm>
            <a:custGeom>
              <a:avLst/>
              <a:gdLst>
                <a:gd name="T0" fmla="*/ 99 w 99"/>
                <a:gd name="T1" fmla="*/ 38 h 63"/>
                <a:gd name="T2" fmla="*/ 42 w 99"/>
                <a:gd name="T3" fmla="*/ 1 h 63"/>
                <a:gd name="T4" fmla="*/ 32 w 99"/>
                <a:gd name="T5" fmla="*/ 63 h 63"/>
                <a:gd name="T6" fmla="*/ 65 w 99"/>
                <a:gd name="T7" fmla="*/ 57 h 63"/>
                <a:gd name="T8" fmla="*/ 99 w 99"/>
                <a:gd name="T9" fmla="*/ 38 h 63"/>
              </a:gdLst>
              <a:ahLst/>
              <a:cxnLst>
                <a:cxn ang="0">
                  <a:pos x="T0" y="T1"/>
                </a:cxn>
                <a:cxn ang="0">
                  <a:pos x="T2" y="T3"/>
                </a:cxn>
                <a:cxn ang="0">
                  <a:pos x="T4" y="T5"/>
                </a:cxn>
                <a:cxn ang="0">
                  <a:pos x="T6" y="T7"/>
                </a:cxn>
                <a:cxn ang="0">
                  <a:pos x="T8" y="T9"/>
                </a:cxn>
              </a:cxnLst>
              <a:rect l="0" t="0" r="r" b="b"/>
              <a:pathLst>
                <a:path w="99" h="63">
                  <a:moveTo>
                    <a:pt x="99" y="38"/>
                  </a:moveTo>
                  <a:cubicBezTo>
                    <a:pt x="99" y="38"/>
                    <a:pt x="83" y="0"/>
                    <a:pt x="42" y="1"/>
                  </a:cubicBezTo>
                  <a:cubicBezTo>
                    <a:pt x="0" y="3"/>
                    <a:pt x="32" y="63"/>
                    <a:pt x="32" y="63"/>
                  </a:cubicBezTo>
                  <a:cubicBezTo>
                    <a:pt x="65" y="57"/>
                    <a:pt x="65" y="57"/>
                    <a:pt x="65" y="57"/>
                  </a:cubicBezTo>
                  <a:lnTo>
                    <a:pt x="99" y="38"/>
                  </a:ln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2"/>
            <p:cNvSpPr/>
            <p:nvPr/>
          </p:nvSpPr>
          <p:spPr bwMode="auto">
            <a:xfrm>
              <a:off x="8503097" y="2512480"/>
              <a:ext cx="310225" cy="99506"/>
            </a:xfrm>
            <a:custGeom>
              <a:avLst/>
              <a:gdLst>
                <a:gd name="T0" fmla="*/ 0 w 212"/>
                <a:gd name="T1" fmla="*/ 25 h 68"/>
                <a:gd name="T2" fmla="*/ 0 w 212"/>
                <a:gd name="T3" fmla="*/ 0 h 68"/>
                <a:gd name="T4" fmla="*/ 212 w 212"/>
                <a:gd name="T5" fmla="*/ 68 h 68"/>
                <a:gd name="T6" fmla="*/ 0 w 212"/>
                <a:gd name="T7" fmla="*/ 25 h 68"/>
              </a:gdLst>
              <a:ahLst/>
              <a:cxnLst>
                <a:cxn ang="0">
                  <a:pos x="T0" y="T1"/>
                </a:cxn>
                <a:cxn ang="0">
                  <a:pos x="T2" y="T3"/>
                </a:cxn>
                <a:cxn ang="0">
                  <a:pos x="T4" y="T5"/>
                </a:cxn>
                <a:cxn ang="0">
                  <a:pos x="T6" y="T7"/>
                </a:cxn>
              </a:cxnLst>
              <a:rect l="0" t="0" r="r" b="b"/>
              <a:pathLst>
                <a:path w="212" h="68">
                  <a:moveTo>
                    <a:pt x="0" y="25"/>
                  </a:moveTo>
                  <a:lnTo>
                    <a:pt x="0" y="0"/>
                  </a:lnTo>
                  <a:lnTo>
                    <a:pt x="212" y="68"/>
                  </a:lnTo>
                  <a:lnTo>
                    <a:pt x="0" y="25"/>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3"/>
            <p:cNvSpPr/>
            <p:nvPr/>
          </p:nvSpPr>
          <p:spPr bwMode="auto">
            <a:xfrm>
              <a:off x="8488463" y="2531503"/>
              <a:ext cx="346808" cy="98043"/>
            </a:xfrm>
            <a:custGeom>
              <a:avLst/>
              <a:gdLst>
                <a:gd name="T0" fmla="*/ 0 w 237"/>
                <a:gd name="T1" fmla="*/ 15 h 67"/>
                <a:gd name="T2" fmla="*/ 0 w 237"/>
                <a:gd name="T3" fmla="*/ 0 h 67"/>
                <a:gd name="T4" fmla="*/ 237 w 237"/>
                <a:gd name="T5" fmla="*/ 67 h 67"/>
                <a:gd name="T6" fmla="*/ 3 w 237"/>
                <a:gd name="T7" fmla="*/ 21 h 67"/>
                <a:gd name="T8" fmla="*/ 0 w 237"/>
                <a:gd name="T9" fmla="*/ 15 h 67"/>
              </a:gdLst>
              <a:ahLst/>
              <a:cxnLst>
                <a:cxn ang="0">
                  <a:pos x="T0" y="T1"/>
                </a:cxn>
                <a:cxn ang="0">
                  <a:pos x="T2" y="T3"/>
                </a:cxn>
                <a:cxn ang="0">
                  <a:pos x="T4" y="T5"/>
                </a:cxn>
                <a:cxn ang="0">
                  <a:pos x="T6" y="T7"/>
                </a:cxn>
                <a:cxn ang="0">
                  <a:pos x="T8" y="T9"/>
                </a:cxn>
              </a:cxnLst>
              <a:rect l="0" t="0" r="r" b="b"/>
              <a:pathLst>
                <a:path w="237" h="67">
                  <a:moveTo>
                    <a:pt x="0" y="15"/>
                  </a:moveTo>
                  <a:lnTo>
                    <a:pt x="0" y="0"/>
                  </a:lnTo>
                  <a:lnTo>
                    <a:pt x="237" y="67"/>
                  </a:lnTo>
                  <a:lnTo>
                    <a:pt x="3" y="21"/>
                  </a:lnTo>
                  <a:lnTo>
                    <a:pt x="0" y="15"/>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4"/>
            <p:cNvSpPr/>
            <p:nvPr/>
          </p:nvSpPr>
          <p:spPr bwMode="auto">
            <a:xfrm>
              <a:off x="8516267" y="2494920"/>
              <a:ext cx="620450" cy="169746"/>
            </a:xfrm>
            <a:custGeom>
              <a:avLst/>
              <a:gdLst>
                <a:gd name="T0" fmla="*/ 213 w 424"/>
                <a:gd name="T1" fmla="*/ 72 h 116"/>
                <a:gd name="T2" fmla="*/ 0 w 424"/>
                <a:gd name="T3" fmla="*/ 0 h 116"/>
                <a:gd name="T4" fmla="*/ 0 w 424"/>
                <a:gd name="T5" fmla="*/ 44 h 116"/>
                <a:gd name="T6" fmla="*/ 213 w 424"/>
                <a:gd name="T7" fmla="*/ 116 h 116"/>
                <a:gd name="T8" fmla="*/ 424 w 424"/>
                <a:gd name="T9" fmla="*/ 44 h 116"/>
                <a:gd name="T10" fmla="*/ 424 w 424"/>
                <a:gd name="T11" fmla="*/ 0 h 116"/>
                <a:gd name="T12" fmla="*/ 213 w 424"/>
                <a:gd name="T13" fmla="*/ 72 h 116"/>
              </a:gdLst>
              <a:ahLst/>
              <a:cxnLst>
                <a:cxn ang="0">
                  <a:pos x="T0" y="T1"/>
                </a:cxn>
                <a:cxn ang="0">
                  <a:pos x="T2" y="T3"/>
                </a:cxn>
                <a:cxn ang="0">
                  <a:pos x="T4" y="T5"/>
                </a:cxn>
                <a:cxn ang="0">
                  <a:pos x="T6" y="T7"/>
                </a:cxn>
                <a:cxn ang="0">
                  <a:pos x="T8" y="T9"/>
                </a:cxn>
                <a:cxn ang="0">
                  <a:pos x="T10" y="T11"/>
                </a:cxn>
                <a:cxn ang="0">
                  <a:pos x="T12" y="T13"/>
                </a:cxn>
              </a:cxnLst>
              <a:rect l="0" t="0" r="r" b="b"/>
              <a:pathLst>
                <a:path w="424" h="116">
                  <a:moveTo>
                    <a:pt x="213" y="72"/>
                  </a:moveTo>
                  <a:lnTo>
                    <a:pt x="0" y="0"/>
                  </a:lnTo>
                  <a:lnTo>
                    <a:pt x="0" y="44"/>
                  </a:lnTo>
                  <a:lnTo>
                    <a:pt x="213" y="116"/>
                  </a:lnTo>
                  <a:lnTo>
                    <a:pt x="424" y="44"/>
                  </a:lnTo>
                  <a:lnTo>
                    <a:pt x="424" y="0"/>
                  </a:lnTo>
                  <a:lnTo>
                    <a:pt x="213" y="72"/>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p:nvPr/>
          </p:nvSpPr>
          <p:spPr bwMode="auto">
            <a:xfrm>
              <a:off x="8503097" y="2508090"/>
              <a:ext cx="648253" cy="177063"/>
            </a:xfrm>
            <a:custGeom>
              <a:avLst/>
              <a:gdLst>
                <a:gd name="T0" fmla="*/ 222 w 443"/>
                <a:gd name="T1" fmla="*/ 75 h 121"/>
                <a:gd name="T2" fmla="*/ 0 w 443"/>
                <a:gd name="T3" fmla="*/ 0 h 121"/>
                <a:gd name="T4" fmla="*/ 0 w 443"/>
                <a:gd name="T5" fmla="*/ 46 h 121"/>
                <a:gd name="T6" fmla="*/ 222 w 443"/>
                <a:gd name="T7" fmla="*/ 121 h 121"/>
                <a:gd name="T8" fmla="*/ 443 w 443"/>
                <a:gd name="T9" fmla="*/ 46 h 121"/>
                <a:gd name="T10" fmla="*/ 443 w 443"/>
                <a:gd name="T11" fmla="*/ 0 h 121"/>
                <a:gd name="T12" fmla="*/ 222 w 443"/>
                <a:gd name="T13" fmla="*/ 75 h 121"/>
              </a:gdLst>
              <a:ahLst/>
              <a:cxnLst>
                <a:cxn ang="0">
                  <a:pos x="T0" y="T1"/>
                </a:cxn>
                <a:cxn ang="0">
                  <a:pos x="T2" y="T3"/>
                </a:cxn>
                <a:cxn ang="0">
                  <a:pos x="T4" y="T5"/>
                </a:cxn>
                <a:cxn ang="0">
                  <a:pos x="T6" y="T7"/>
                </a:cxn>
                <a:cxn ang="0">
                  <a:pos x="T8" y="T9"/>
                </a:cxn>
                <a:cxn ang="0">
                  <a:pos x="T10" y="T11"/>
                </a:cxn>
                <a:cxn ang="0">
                  <a:pos x="T12" y="T13"/>
                </a:cxn>
              </a:cxnLst>
              <a:rect l="0" t="0" r="r" b="b"/>
              <a:pathLst>
                <a:path w="443" h="121">
                  <a:moveTo>
                    <a:pt x="222" y="75"/>
                  </a:moveTo>
                  <a:lnTo>
                    <a:pt x="0" y="0"/>
                  </a:lnTo>
                  <a:lnTo>
                    <a:pt x="0" y="46"/>
                  </a:lnTo>
                  <a:lnTo>
                    <a:pt x="222" y="121"/>
                  </a:lnTo>
                  <a:lnTo>
                    <a:pt x="443" y="46"/>
                  </a:lnTo>
                  <a:lnTo>
                    <a:pt x="443" y="0"/>
                  </a:lnTo>
                  <a:lnTo>
                    <a:pt x="222" y="75"/>
                  </a:ln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6"/>
            <p:cNvSpPr/>
            <p:nvPr/>
          </p:nvSpPr>
          <p:spPr bwMode="auto">
            <a:xfrm>
              <a:off x="8488463" y="2522723"/>
              <a:ext cx="676056" cy="184379"/>
            </a:xfrm>
            <a:custGeom>
              <a:avLst/>
              <a:gdLst>
                <a:gd name="T0" fmla="*/ 232 w 462"/>
                <a:gd name="T1" fmla="*/ 78 h 126"/>
                <a:gd name="T2" fmla="*/ 0 w 462"/>
                <a:gd name="T3" fmla="*/ 0 h 126"/>
                <a:gd name="T4" fmla="*/ 0 w 462"/>
                <a:gd name="T5" fmla="*/ 47 h 126"/>
                <a:gd name="T6" fmla="*/ 232 w 462"/>
                <a:gd name="T7" fmla="*/ 126 h 126"/>
                <a:gd name="T8" fmla="*/ 462 w 462"/>
                <a:gd name="T9" fmla="*/ 47 h 126"/>
                <a:gd name="T10" fmla="*/ 462 w 462"/>
                <a:gd name="T11" fmla="*/ 0 h 126"/>
                <a:gd name="T12" fmla="*/ 232 w 462"/>
                <a:gd name="T13" fmla="*/ 78 h 126"/>
              </a:gdLst>
              <a:ahLst/>
              <a:cxnLst>
                <a:cxn ang="0">
                  <a:pos x="T0" y="T1"/>
                </a:cxn>
                <a:cxn ang="0">
                  <a:pos x="T2" y="T3"/>
                </a:cxn>
                <a:cxn ang="0">
                  <a:pos x="T4" y="T5"/>
                </a:cxn>
                <a:cxn ang="0">
                  <a:pos x="T6" y="T7"/>
                </a:cxn>
                <a:cxn ang="0">
                  <a:pos x="T8" y="T9"/>
                </a:cxn>
                <a:cxn ang="0">
                  <a:pos x="T10" y="T11"/>
                </a:cxn>
                <a:cxn ang="0">
                  <a:pos x="T12" y="T13"/>
                </a:cxn>
              </a:cxnLst>
              <a:rect l="0" t="0" r="r" b="b"/>
              <a:pathLst>
                <a:path w="462" h="126">
                  <a:moveTo>
                    <a:pt x="232" y="78"/>
                  </a:moveTo>
                  <a:lnTo>
                    <a:pt x="0" y="0"/>
                  </a:lnTo>
                  <a:lnTo>
                    <a:pt x="0" y="47"/>
                  </a:lnTo>
                  <a:lnTo>
                    <a:pt x="232" y="126"/>
                  </a:lnTo>
                  <a:lnTo>
                    <a:pt x="462" y="47"/>
                  </a:lnTo>
                  <a:lnTo>
                    <a:pt x="462" y="0"/>
                  </a:lnTo>
                  <a:lnTo>
                    <a:pt x="232" y="78"/>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7"/>
            <p:cNvSpPr/>
            <p:nvPr/>
          </p:nvSpPr>
          <p:spPr bwMode="auto">
            <a:xfrm>
              <a:off x="8849905" y="2546137"/>
              <a:ext cx="332175" cy="100970"/>
            </a:xfrm>
            <a:custGeom>
              <a:avLst/>
              <a:gdLst>
                <a:gd name="T0" fmla="*/ 6 w 227"/>
                <a:gd name="T1" fmla="*/ 69 h 69"/>
                <a:gd name="T2" fmla="*/ 0 w 227"/>
                <a:gd name="T3" fmla="*/ 64 h 69"/>
                <a:gd name="T4" fmla="*/ 3 w 227"/>
                <a:gd name="T5" fmla="*/ 57 h 69"/>
                <a:gd name="T6" fmla="*/ 223 w 227"/>
                <a:gd name="T7" fmla="*/ 0 h 69"/>
                <a:gd name="T8" fmla="*/ 227 w 227"/>
                <a:gd name="T9" fmla="*/ 3 h 69"/>
                <a:gd name="T10" fmla="*/ 222 w 227"/>
                <a:gd name="T11" fmla="*/ 13 h 69"/>
                <a:gd name="T12" fmla="*/ 6 w 227"/>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227" h="69">
                  <a:moveTo>
                    <a:pt x="6" y="69"/>
                  </a:moveTo>
                  <a:lnTo>
                    <a:pt x="0" y="64"/>
                  </a:lnTo>
                  <a:lnTo>
                    <a:pt x="3" y="57"/>
                  </a:lnTo>
                  <a:lnTo>
                    <a:pt x="223" y="0"/>
                  </a:lnTo>
                  <a:lnTo>
                    <a:pt x="227" y="3"/>
                  </a:lnTo>
                  <a:lnTo>
                    <a:pt x="222" y="13"/>
                  </a:lnTo>
                  <a:lnTo>
                    <a:pt x="6" y="69"/>
                  </a:ln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Rectangle 28"/>
            <p:cNvSpPr>
              <a:spLocks noChangeArrowheads="1"/>
            </p:cNvSpPr>
            <p:nvPr/>
          </p:nvSpPr>
          <p:spPr bwMode="auto">
            <a:xfrm>
              <a:off x="8803079" y="2629546"/>
              <a:ext cx="51217" cy="8780"/>
            </a:xfrm>
            <a:prstGeom prst="rect">
              <a:avLst/>
            </a:prstGeom>
            <a:solidFill>
              <a:srgbClr val="AD16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2" name="Freeform 29"/>
            <p:cNvSpPr/>
            <p:nvPr/>
          </p:nvSpPr>
          <p:spPr bwMode="auto">
            <a:xfrm>
              <a:off x="8475294" y="2547599"/>
              <a:ext cx="327785" cy="95117"/>
            </a:xfrm>
            <a:custGeom>
              <a:avLst/>
              <a:gdLst>
                <a:gd name="T0" fmla="*/ 4 w 224"/>
                <a:gd name="T1" fmla="*/ 8 h 65"/>
                <a:gd name="T2" fmla="*/ 0 w 224"/>
                <a:gd name="T3" fmla="*/ 2 h 65"/>
                <a:gd name="T4" fmla="*/ 4 w 224"/>
                <a:gd name="T5" fmla="*/ 0 h 65"/>
                <a:gd name="T6" fmla="*/ 224 w 224"/>
                <a:gd name="T7" fmla="*/ 56 h 65"/>
                <a:gd name="T8" fmla="*/ 224 w 224"/>
                <a:gd name="T9" fmla="*/ 65 h 65"/>
                <a:gd name="T10" fmla="*/ 4 w 224"/>
                <a:gd name="T11" fmla="*/ 8 h 65"/>
              </a:gdLst>
              <a:ahLst/>
              <a:cxnLst>
                <a:cxn ang="0">
                  <a:pos x="T0" y="T1"/>
                </a:cxn>
                <a:cxn ang="0">
                  <a:pos x="T2" y="T3"/>
                </a:cxn>
                <a:cxn ang="0">
                  <a:pos x="T4" y="T5"/>
                </a:cxn>
                <a:cxn ang="0">
                  <a:pos x="T6" y="T7"/>
                </a:cxn>
                <a:cxn ang="0">
                  <a:pos x="T8" y="T9"/>
                </a:cxn>
                <a:cxn ang="0">
                  <a:pos x="T10" y="T11"/>
                </a:cxn>
              </a:cxnLst>
              <a:rect l="0" t="0" r="r" b="b"/>
              <a:pathLst>
                <a:path w="224" h="65">
                  <a:moveTo>
                    <a:pt x="4" y="8"/>
                  </a:moveTo>
                  <a:lnTo>
                    <a:pt x="0" y="2"/>
                  </a:lnTo>
                  <a:lnTo>
                    <a:pt x="4" y="0"/>
                  </a:lnTo>
                  <a:lnTo>
                    <a:pt x="224" y="56"/>
                  </a:lnTo>
                  <a:lnTo>
                    <a:pt x="224" y="65"/>
                  </a:lnTo>
                  <a:lnTo>
                    <a:pt x="4" y="8"/>
                  </a:ln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30"/>
            <p:cNvSpPr/>
            <p:nvPr/>
          </p:nvSpPr>
          <p:spPr bwMode="auto">
            <a:xfrm>
              <a:off x="8469441" y="2550526"/>
              <a:ext cx="333638" cy="620450"/>
            </a:xfrm>
            <a:custGeom>
              <a:avLst/>
              <a:gdLst>
                <a:gd name="T0" fmla="*/ 4 w 228"/>
                <a:gd name="T1" fmla="*/ 0 h 424"/>
                <a:gd name="T2" fmla="*/ 228 w 228"/>
                <a:gd name="T3" fmla="*/ 58 h 424"/>
                <a:gd name="T4" fmla="*/ 228 w 228"/>
                <a:gd name="T5" fmla="*/ 424 h 424"/>
                <a:gd name="T6" fmla="*/ 0 w 228"/>
                <a:gd name="T7" fmla="*/ 370 h 424"/>
                <a:gd name="T8" fmla="*/ 4 w 228"/>
                <a:gd name="T9" fmla="*/ 0 h 424"/>
              </a:gdLst>
              <a:ahLst/>
              <a:cxnLst>
                <a:cxn ang="0">
                  <a:pos x="T0" y="T1"/>
                </a:cxn>
                <a:cxn ang="0">
                  <a:pos x="T2" y="T3"/>
                </a:cxn>
                <a:cxn ang="0">
                  <a:pos x="T4" y="T5"/>
                </a:cxn>
                <a:cxn ang="0">
                  <a:pos x="T6" y="T7"/>
                </a:cxn>
                <a:cxn ang="0">
                  <a:pos x="T8" y="T9"/>
                </a:cxn>
              </a:cxnLst>
              <a:rect l="0" t="0" r="r" b="b"/>
              <a:pathLst>
                <a:path w="228" h="424">
                  <a:moveTo>
                    <a:pt x="4" y="0"/>
                  </a:moveTo>
                  <a:lnTo>
                    <a:pt x="228" y="58"/>
                  </a:lnTo>
                  <a:lnTo>
                    <a:pt x="228" y="424"/>
                  </a:lnTo>
                  <a:lnTo>
                    <a:pt x="0" y="370"/>
                  </a:lnTo>
                  <a:lnTo>
                    <a:pt x="4" y="0"/>
                  </a:ln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1"/>
            <p:cNvSpPr/>
            <p:nvPr/>
          </p:nvSpPr>
          <p:spPr bwMode="auto">
            <a:xfrm>
              <a:off x="8854295" y="2550526"/>
              <a:ext cx="333638" cy="620450"/>
            </a:xfrm>
            <a:custGeom>
              <a:avLst/>
              <a:gdLst>
                <a:gd name="T0" fmla="*/ 224 w 228"/>
                <a:gd name="T1" fmla="*/ 0 h 424"/>
                <a:gd name="T2" fmla="*/ 0 w 228"/>
                <a:gd name="T3" fmla="*/ 58 h 424"/>
                <a:gd name="T4" fmla="*/ 0 w 228"/>
                <a:gd name="T5" fmla="*/ 424 h 424"/>
                <a:gd name="T6" fmla="*/ 228 w 228"/>
                <a:gd name="T7" fmla="*/ 370 h 424"/>
                <a:gd name="T8" fmla="*/ 224 w 228"/>
                <a:gd name="T9" fmla="*/ 0 h 424"/>
              </a:gdLst>
              <a:ahLst/>
              <a:cxnLst>
                <a:cxn ang="0">
                  <a:pos x="T0" y="T1"/>
                </a:cxn>
                <a:cxn ang="0">
                  <a:pos x="T2" y="T3"/>
                </a:cxn>
                <a:cxn ang="0">
                  <a:pos x="T4" y="T5"/>
                </a:cxn>
                <a:cxn ang="0">
                  <a:pos x="T6" y="T7"/>
                </a:cxn>
                <a:cxn ang="0">
                  <a:pos x="T8" y="T9"/>
                </a:cxn>
              </a:cxnLst>
              <a:rect l="0" t="0" r="r" b="b"/>
              <a:pathLst>
                <a:path w="228" h="424">
                  <a:moveTo>
                    <a:pt x="224" y="0"/>
                  </a:moveTo>
                  <a:lnTo>
                    <a:pt x="0" y="58"/>
                  </a:lnTo>
                  <a:lnTo>
                    <a:pt x="0" y="424"/>
                  </a:lnTo>
                  <a:lnTo>
                    <a:pt x="228" y="370"/>
                  </a:lnTo>
                  <a:lnTo>
                    <a:pt x="224" y="0"/>
                  </a:ln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2"/>
            <p:cNvSpPr/>
            <p:nvPr/>
          </p:nvSpPr>
          <p:spPr bwMode="auto">
            <a:xfrm>
              <a:off x="8940631" y="2682225"/>
              <a:ext cx="193159" cy="355588"/>
            </a:xfrm>
            <a:custGeom>
              <a:avLst/>
              <a:gdLst>
                <a:gd name="T0" fmla="*/ 116 w 125"/>
                <a:gd name="T1" fmla="*/ 1 h 230"/>
                <a:gd name="T2" fmla="*/ 5 w 125"/>
                <a:gd name="T3" fmla="*/ 30 h 230"/>
                <a:gd name="T4" fmla="*/ 0 w 125"/>
                <a:gd name="T5" fmla="*/ 38 h 230"/>
                <a:gd name="T6" fmla="*/ 0 w 125"/>
                <a:gd name="T7" fmla="*/ 222 h 230"/>
                <a:gd name="T8" fmla="*/ 8 w 125"/>
                <a:gd name="T9" fmla="*/ 229 h 230"/>
                <a:gd name="T10" fmla="*/ 120 w 125"/>
                <a:gd name="T11" fmla="*/ 203 h 230"/>
                <a:gd name="T12" fmla="*/ 125 w 125"/>
                <a:gd name="T13" fmla="*/ 195 h 230"/>
                <a:gd name="T14" fmla="*/ 123 w 125"/>
                <a:gd name="T15" fmla="*/ 9 h 230"/>
                <a:gd name="T16" fmla="*/ 116 w 125"/>
                <a:gd name="T17" fmla="*/ 1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230">
                  <a:moveTo>
                    <a:pt x="116" y="1"/>
                  </a:moveTo>
                  <a:cubicBezTo>
                    <a:pt x="5" y="30"/>
                    <a:pt x="5" y="30"/>
                    <a:pt x="5" y="30"/>
                  </a:cubicBezTo>
                  <a:cubicBezTo>
                    <a:pt x="2" y="31"/>
                    <a:pt x="0" y="34"/>
                    <a:pt x="0" y="38"/>
                  </a:cubicBezTo>
                  <a:cubicBezTo>
                    <a:pt x="0" y="222"/>
                    <a:pt x="0" y="222"/>
                    <a:pt x="0" y="222"/>
                  </a:cubicBezTo>
                  <a:cubicBezTo>
                    <a:pt x="0" y="227"/>
                    <a:pt x="4" y="230"/>
                    <a:pt x="8" y="229"/>
                  </a:cubicBezTo>
                  <a:cubicBezTo>
                    <a:pt x="120" y="203"/>
                    <a:pt x="120" y="203"/>
                    <a:pt x="120" y="203"/>
                  </a:cubicBezTo>
                  <a:cubicBezTo>
                    <a:pt x="123" y="203"/>
                    <a:pt x="125" y="199"/>
                    <a:pt x="125" y="195"/>
                  </a:cubicBezTo>
                  <a:cubicBezTo>
                    <a:pt x="123" y="9"/>
                    <a:pt x="123" y="9"/>
                    <a:pt x="123" y="9"/>
                  </a:cubicBezTo>
                  <a:cubicBezTo>
                    <a:pt x="123" y="4"/>
                    <a:pt x="120" y="0"/>
                    <a:pt x="116" y="1"/>
                  </a:cubicBez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33"/>
            <p:cNvSpPr/>
            <p:nvPr/>
          </p:nvSpPr>
          <p:spPr bwMode="auto">
            <a:xfrm>
              <a:off x="8782592" y="2626619"/>
              <a:ext cx="92190" cy="548747"/>
            </a:xfrm>
            <a:custGeom>
              <a:avLst/>
              <a:gdLst>
                <a:gd name="T0" fmla="*/ 56 w 59"/>
                <a:gd name="T1" fmla="*/ 355 h 355"/>
                <a:gd name="T2" fmla="*/ 4 w 59"/>
                <a:gd name="T3" fmla="*/ 355 h 355"/>
                <a:gd name="T4" fmla="*/ 0 w 59"/>
                <a:gd name="T5" fmla="*/ 351 h 355"/>
                <a:gd name="T6" fmla="*/ 0 w 59"/>
                <a:gd name="T7" fmla="*/ 4 h 355"/>
                <a:gd name="T8" fmla="*/ 4 w 59"/>
                <a:gd name="T9" fmla="*/ 0 h 355"/>
                <a:gd name="T10" fmla="*/ 56 w 59"/>
                <a:gd name="T11" fmla="*/ 0 h 355"/>
                <a:gd name="T12" fmla="*/ 59 w 59"/>
                <a:gd name="T13" fmla="*/ 4 h 355"/>
                <a:gd name="T14" fmla="*/ 59 w 59"/>
                <a:gd name="T15" fmla="*/ 351 h 355"/>
                <a:gd name="T16" fmla="*/ 56 w 59"/>
                <a:gd name="T17"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55">
                  <a:moveTo>
                    <a:pt x="56" y="355"/>
                  </a:moveTo>
                  <a:cubicBezTo>
                    <a:pt x="4" y="355"/>
                    <a:pt x="4" y="355"/>
                    <a:pt x="4" y="355"/>
                  </a:cubicBezTo>
                  <a:cubicBezTo>
                    <a:pt x="2" y="355"/>
                    <a:pt x="0" y="353"/>
                    <a:pt x="0" y="351"/>
                  </a:cubicBezTo>
                  <a:cubicBezTo>
                    <a:pt x="0" y="4"/>
                    <a:pt x="0" y="4"/>
                    <a:pt x="0" y="4"/>
                  </a:cubicBezTo>
                  <a:cubicBezTo>
                    <a:pt x="0" y="2"/>
                    <a:pt x="2" y="0"/>
                    <a:pt x="4" y="0"/>
                  </a:cubicBezTo>
                  <a:cubicBezTo>
                    <a:pt x="56" y="0"/>
                    <a:pt x="56" y="0"/>
                    <a:pt x="56" y="0"/>
                  </a:cubicBezTo>
                  <a:cubicBezTo>
                    <a:pt x="58" y="0"/>
                    <a:pt x="59" y="2"/>
                    <a:pt x="59" y="4"/>
                  </a:cubicBezTo>
                  <a:cubicBezTo>
                    <a:pt x="59" y="351"/>
                    <a:pt x="59" y="351"/>
                    <a:pt x="59" y="351"/>
                  </a:cubicBezTo>
                  <a:cubicBezTo>
                    <a:pt x="59" y="353"/>
                    <a:pt x="58" y="355"/>
                    <a:pt x="56" y="355"/>
                  </a:cubicBezTo>
                  <a:close/>
                </a:path>
              </a:pathLst>
            </a:custGeom>
            <a:solidFill>
              <a:srgbClr val="7EAD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34"/>
            <p:cNvSpPr/>
            <p:nvPr/>
          </p:nvSpPr>
          <p:spPr bwMode="auto">
            <a:xfrm>
              <a:off x="7840211" y="2818315"/>
              <a:ext cx="563381" cy="547283"/>
            </a:xfrm>
            <a:custGeom>
              <a:avLst/>
              <a:gdLst>
                <a:gd name="T0" fmla="*/ 202 w 365"/>
                <a:gd name="T1" fmla="*/ 54 h 354"/>
                <a:gd name="T2" fmla="*/ 331 w 365"/>
                <a:gd name="T3" fmla="*/ 0 h 354"/>
                <a:gd name="T4" fmla="*/ 365 w 365"/>
                <a:gd name="T5" fmla="*/ 108 h 354"/>
                <a:gd name="T6" fmla="*/ 239 w 365"/>
                <a:gd name="T7" fmla="*/ 254 h 354"/>
                <a:gd name="T8" fmla="*/ 202 w 365"/>
                <a:gd name="T9" fmla="*/ 54 h 354"/>
              </a:gdLst>
              <a:ahLst/>
              <a:cxnLst>
                <a:cxn ang="0">
                  <a:pos x="T0" y="T1"/>
                </a:cxn>
                <a:cxn ang="0">
                  <a:pos x="T2" y="T3"/>
                </a:cxn>
                <a:cxn ang="0">
                  <a:pos x="T4" y="T5"/>
                </a:cxn>
                <a:cxn ang="0">
                  <a:pos x="T6" y="T7"/>
                </a:cxn>
                <a:cxn ang="0">
                  <a:pos x="T8" y="T9"/>
                </a:cxn>
              </a:cxnLst>
              <a:rect l="0" t="0" r="r" b="b"/>
              <a:pathLst>
                <a:path w="365" h="354">
                  <a:moveTo>
                    <a:pt x="202" y="54"/>
                  </a:moveTo>
                  <a:cubicBezTo>
                    <a:pt x="227" y="43"/>
                    <a:pt x="331" y="0"/>
                    <a:pt x="331" y="0"/>
                  </a:cubicBezTo>
                  <a:cubicBezTo>
                    <a:pt x="365" y="108"/>
                    <a:pt x="365" y="108"/>
                    <a:pt x="365" y="108"/>
                  </a:cubicBezTo>
                  <a:cubicBezTo>
                    <a:pt x="365" y="108"/>
                    <a:pt x="284" y="214"/>
                    <a:pt x="239" y="254"/>
                  </a:cubicBezTo>
                  <a:cubicBezTo>
                    <a:pt x="126" y="354"/>
                    <a:pt x="0" y="142"/>
                    <a:pt x="202" y="54"/>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5"/>
            <p:cNvSpPr/>
            <p:nvPr/>
          </p:nvSpPr>
          <p:spPr bwMode="auto">
            <a:xfrm>
              <a:off x="8304085" y="2818315"/>
              <a:ext cx="99506" cy="291202"/>
            </a:xfrm>
            <a:custGeom>
              <a:avLst/>
              <a:gdLst>
                <a:gd name="T0" fmla="*/ 0 w 65"/>
                <a:gd name="T1" fmla="*/ 189 h 189"/>
                <a:gd name="T2" fmla="*/ 31 w 65"/>
                <a:gd name="T3" fmla="*/ 0 h 189"/>
                <a:gd name="T4" fmla="*/ 65 w 65"/>
                <a:gd name="T5" fmla="*/ 108 h 189"/>
                <a:gd name="T6" fmla="*/ 0 w 65"/>
                <a:gd name="T7" fmla="*/ 189 h 189"/>
              </a:gdLst>
              <a:ahLst/>
              <a:cxnLst>
                <a:cxn ang="0">
                  <a:pos x="T0" y="T1"/>
                </a:cxn>
                <a:cxn ang="0">
                  <a:pos x="T2" y="T3"/>
                </a:cxn>
                <a:cxn ang="0">
                  <a:pos x="T4" y="T5"/>
                </a:cxn>
                <a:cxn ang="0">
                  <a:pos x="T6" y="T7"/>
                </a:cxn>
              </a:cxnLst>
              <a:rect l="0" t="0" r="r" b="b"/>
              <a:pathLst>
                <a:path w="65" h="189">
                  <a:moveTo>
                    <a:pt x="0" y="189"/>
                  </a:moveTo>
                  <a:cubicBezTo>
                    <a:pt x="31" y="0"/>
                    <a:pt x="31" y="0"/>
                    <a:pt x="31" y="0"/>
                  </a:cubicBezTo>
                  <a:cubicBezTo>
                    <a:pt x="65" y="108"/>
                    <a:pt x="65" y="108"/>
                    <a:pt x="65" y="108"/>
                  </a:cubicBezTo>
                  <a:cubicBezTo>
                    <a:pt x="65" y="108"/>
                    <a:pt x="34" y="149"/>
                    <a:pt x="0" y="189"/>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6"/>
            <p:cNvSpPr/>
            <p:nvPr/>
          </p:nvSpPr>
          <p:spPr bwMode="auto">
            <a:xfrm>
              <a:off x="8350911" y="2746612"/>
              <a:ext cx="329249" cy="339491"/>
            </a:xfrm>
            <a:custGeom>
              <a:avLst/>
              <a:gdLst>
                <a:gd name="T0" fmla="*/ 0 w 213"/>
                <a:gd name="T1" fmla="*/ 46 h 219"/>
                <a:gd name="T2" fmla="*/ 35 w 213"/>
                <a:gd name="T3" fmla="*/ 19 h 219"/>
                <a:gd name="T4" fmla="*/ 156 w 213"/>
                <a:gd name="T5" fmla="*/ 66 h 219"/>
                <a:gd name="T6" fmla="*/ 208 w 213"/>
                <a:gd name="T7" fmla="*/ 124 h 219"/>
                <a:gd name="T8" fmla="*/ 186 w 213"/>
                <a:gd name="T9" fmla="*/ 131 h 219"/>
                <a:gd name="T10" fmla="*/ 205 w 213"/>
                <a:gd name="T11" fmla="*/ 165 h 219"/>
                <a:gd name="T12" fmla="*/ 159 w 213"/>
                <a:gd name="T13" fmla="*/ 163 h 219"/>
                <a:gd name="T14" fmla="*/ 170 w 213"/>
                <a:gd name="T15" fmla="*/ 193 h 219"/>
                <a:gd name="T16" fmla="*/ 131 w 213"/>
                <a:gd name="T17" fmla="*/ 184 h 219"/>
                <a:gd name="T18" fmla="*/ 141 w 213"/>
                <a:gd name="T19" fmla="*/ 204 h 219"/>
                <a:gd name="T20" fmla="*/ 102 w 213"/>
                <a:gd name="T21" fmla="*/ 205 h 219"/>
                <a:gd name="T22" fmla="*/ 82 w 213"/>
                <a:gd name="T23" fmla="*/ 165 h 219"/>
                <a:gd name="T24" fmla="*/ 25 w 213"/>
                <a:gd name="T25" fmla="*/ 69 h 219"/>
                <a:gd name="T26" fmla="*/ 0 w 213"/>
                <a:gd name="T27" fmla="*/ 4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3" h="219">
                  <a:moveTo>
                    <a:pt x="0" y="46"/>
                  </a:moveTo>
                  <a:cubicBezTo>
                    <a:pt x="0" y="46"/>
                    <a:pt x="19" y="27"/>
                    <a:pt x="35" y="19"/>
                  </a:cubicBezTo>
                  <a:cubicBezTo>
                    <a:pt x="35" y="19"/>
                    <a:pt x="60" y="0"/>
                    <a:pt x="156" y="66"/>
                  </a:cubicBezTo>
                  <a:cubicBezTo>
                    <a:pt x="191" y="91"/>
                    <a:pt x="213" y="108"/>
                    <a:pt x="208" y="124"/>
                  </a:cubicBezTo>
                  <a:cubicBezTo>
                    <a:pt x="203" y="139"/>
                    <a:pt x="186" y="131"/>
                    <a:pt x="186" y="131"/>
                  </a:cubicBezTo>
                  <a:cubicBezTo>
                    <a:pt x="186" y="131"/>
                    <a:pt x="211" y="148"/>
                    <a:pt x="205" y="165"/>
                  </a:cubicBezTo>
                  <a:cubicBezTo>
                    <a:pt x="199" y="184"/>
                    <a:pt x="159" y="163"/>
                    <a:pt x="159" y="163"/>
                  </a:cubicBezTo>
                  <a:cubicBezTo>
                    <a:pt x="159" y="163"/>
                    <a:pt x="180" y="181"/>
                    <a:pt x="170" y="193"/>
                  </a:cubicBezTo>
                  <a:cubicBezTo>
                    <a:pt x="162" y="203"/>
                    <a:pt x="131" y="184"/>
                    <a:pt x="131" y="184"/>
                  </a:cubicBezTo>
                  <a:cubicBezTo>
                    <a:pt x="131" y="184"/>
                    <a:pt x="143" y="196"/>
                    <a:pt x="141" y="204"/>
                  </a:cubicBezTo>
                  <a:cubicBezTo>
                    <a:pt x="136" y="219"/>
                    <a:pt x="102" y="205"/>
                    <a:pt x="102" y="205"/>
                  </a:cubicBezTo>
                  <a:cubicBezTo>
                    <a:pt x="82" y="165"/>
                    <a:pt x="82" y="165"/>
                    <a:pt x="82" y="165"/>
                  </a:cubicBezTo>
                  <a:cubicBezTo>
                    <a:pt x="82" y="165"/>
                    <a:pt x="28" y="73"/>
                    <a:pt x="25" y="69"/>
                  </a:cubicBezTo>
                  <a:cubicBezTo>
                    <a:pt x="22" y="66"/>
                    <a:pt x="0" y="46"/>
                    <a:pt x="0" y="46"/>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37"/>
            <p:cNvSpPr/>
            <p:nvPr/>
          </p:nvSpPr>
          <p:spPr bwMode="auto">
            <a:xfrm>
              <a:off x="8350911" y="2818315"/>
              <a:ext cx="165356" cy="245839"/>
            </a:xfrm>
            <a:custGeom>
              <a:avLst/>
              <a:gdLst>
                <a:gd name="T0" fmla="*/ 0 w 107"/>
                <a:gd name="T1" fmla="*/ 0 h 159"/>
                <a:gd name="T2" fmla="*/ 2 w 107"/>
                <a:gd name="T3" fmla="*/ 110 h 159"/>
                <a:gd name="T4" fmla="*/ 6 w 107"/>
                <a:gd name="T5" fmla="*/ 121 h 159"/>
                <a:gd name="T6" fmla="*/ 7 w 107"/>
                <a:gd name="T7" fmla="*/ 122 h 159"/>
                <a:gd name="T8" fmla="*/ 84 w 107"/>
                <a:gd name="T9" fmla="*/ 158 h 159"/>
                <a:gd name="T10" fmla="*/ 102 w 107"/>
                <a:gd name="T11" fmla="*/ 159 h 159"/>
                <a:gd name="T12" fmla="*/ 107 w 107"/>
                <a:gd name="T13" fmla="*/ 87 h 159"/>
                <a:gd name="T14" fmla="*/ 49 w 107"/>
                <a:gd name="T15" fmla="*/ 25 h 159"/>
                <a:gd name="T16" fmla="*/ 0 w 10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59">
                  <a:moveTo>
                    <a:pt x="0" y="0"/>
                  </a:moveTo>
                  <a:cubicBezTo>
                    <a:pt x="2" y="110"/>
                    <a:pt x="2" y="110"/>
                    <a:pt x="2" y="110"/>
                  </a:cubicBezTo>
                  <a:cubicBezTo>
                    <a:pt x="2" y="114"/>
                    <a:pt x="3" y="118"/>
                    <a:pt x="6" y="121"/>
                  </a:cubicBezTo>
                  <a:cubicBezTo>
                    <a:pt x="6" y="121"/>
                    <a:pt x="6" y="122"/>
                    <a:pt x="7" y="122"/>
                  </a:cubicBezTo>
                  <a:cubicBezTo>
                    <a:pt x="28" y="145"/>
                    <a:pt x="55" y="157"/>
                    <a:pt x="84" y="158"/>
                  </a:cubicBezTo>
                  <a:cubicBezTo>
                    <a:pt x="102" y="159"/>
                    <a:pt x="102" y="159"/>
                    <a:pt x="102" y="159"/>
                  </a:cubicBezTo>
                  <a:cubicBezTo>
                    <a:pt x="107" y="87"/>
                    <a:pt x="107" y="87"/>
                    <a:pt x="107" y="87"/>
                  </a:cubicBezTo>
                  <a:cubicBezTo>
                    <a:pt x="107" y="87"/>
                    <a:pt x="58" y="30"/>
                    <a:pt x="49" y="25"/>
                  </a:cubicBezTo>
                  <a:cubicBezTo>
                    <a:pt x="40" y="20"/>
                    <a:pt x="0" y="0"/>
                    <a:pt x="0" y="0"/>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8"/>
            <p:cNvSpPr/>
            <p:nvPr/>
          </p:nvSpPr>
          <p:spPr bwMode="auto">
            <a:xfrm>
              <a:off x="8560167" y="2898797"/>
              <a:ext cx="112676" cy="62923"/>
            </a:xfrm>
            <a:custGeom>
              <a:avLst/>
              <a:gdLst>
                <a:gd name="T0" fmla="*/ 0 w 73"/>
                <a:gd name="T1" fmla="*/ 0 h 41"/>
                <a:gd name="T2" fmla="*/ 51 w 73"/>
                <a:gd name="T3" fmla="*/ 33 h 41"/>
                <a:gd name="T4" fmla="*/ 73 w 73"/>
                <a:gd name="T5" fmla="*/ 26 h 41"/>
                <a:gd name="T6" fmla="*/ 73 w 73"/>
                <a:gd name="T7" fmla="*/ 24 h 41"/>
              </a:gdLst>
              <a:ahLst/>
              <a:cxnLst>
                <a:cxn ang="0">
                  <a:pos x="T0" y="T1"/>
                </a:cxn>
                <a:cxn ang="0">
                  <a:pos x="T2" y="T3"/>
                </a:cxn>
                <a:cxn ang="0">
                  <a:pos x="T4" y="T5"/>
                </a:cxn>
                <a:cxn ang="0">
                  <a:pos x="T6" y="T7"/>
                </a:cxn>
              </a:cxnLst>
              <a:rect l="0" t="0" r="r" b="b"/>
              <a:pathLst>
                <a:path w="73" h="41">
                  <a:moveTo>
                    <a:pt x="0" y="0"/>
                  </a:moveTo>
                  <a:cubicBezTo>
                    <a:pt x="22" y="15"/>
                    <a:pt x="51" y="33"/>
                    <a:pt x="51" y="33"/>
                  </a:cubicBezTo>
                  <a:cubicBezTo>
                    <a:pt x="51" y="33"/>
                    <a:pt x="68" y="41"/>
                    <a:pt x="73" y="26"/>
                  </a:cubicBezTo>
                  <a:cubicBezTo>
                    <a:pt x="73" y="25"/>
                    <a:pt x="73" y="25"/>
                    <a:pt x="73" y="24"/>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2" name="Freeform 39"/>
            <p:cNvSpPr/>
            <p:nvPr/>
          </p:nvSpPr>
          <p:spPr bwMode="auto">
            <a:xfrm>
              <a:off x="8520657" y="3008547"/>
              <a:ext cx="93653" cy="52680"/>
            </a:xfrm>
            <a:custGeom>
              <a:avLst/>
              <a:gdLst>
                <a:gd name="T0" fmla="*/ 61 w 61"/>
                <a:gd name="T1" fmla="*/ 24 h 34"/>
                <a:gd name="T2" fmla="*/ 22 w 61"/>
                <a:gd name="T3" fmla="*/ 15 h 34"/>
                <a:gd name="T4" fmla="*/ 0 w 61"/>
                <a:gd name="T5" fmla="*/ 0 h 34"/>
              </a:gdLst>
              <a:ahLst/>
              <a:cxnLst>
                <a:cxn ang="0">
                  <a:pos x="T0" y="T1"/>
                </a:cxn>
                <a:cxn ang="0">
                  <a:pos x="T2" y="T3"/>
                </a:cxn>
                <a:cxn ang="0">
                  <a:pos x="T4" y="T5"/>
                </a:cxn>
              </a:cxnLst>
              <a:rect l="0" t="0" r="r" b="b"/>
              <a:pathLst>
                <a:path w="61" h="34">
                  <a:moveTo>
                    <a:pt x="61" y="24"/>
                  </a:moveTo>
                  <a:cubicBezTo>
                    <a:pt x="53" y="34"/>
                    <a:pt x="22" y="15"/>
                    <a:pt x="22" y="15"/>
                  </a:cubicBezTo>
                  <a:cubicBezTo>
                    <a:pt x="22" y="15"/>
                    <a:pt x="6" y="6"/>
                    <a:pt x="0"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3" name="Freeform 40"/>
            <p:cNvSpPr/>
            <p:nvPr/>
          </p:nvSpPr>
          <p:spPr bwMode="auto">
            <a:xfrm>
              <a:off x="8508950" y="3061227"/>
              <a:ext cx="59997" cy="24877"/>
            </a:xfrm>
            <a:custGeom>
              <a:avLst/>
              <a:gdLst>
                <a:gd name="T0" fmla="*/ 39 w 39"/>
                <a:gd name="T1" fmla="*/ 0 h 16"/>
                <a:gd name="T2" fmla="*/ 0 w 39"/>
                <a:gd name="T3" fmla="*/ 1 h 16"/>
              </a:gdLst>
              <a:ahLst/>
              <a:cxnLst>
                <a:cxn ang="0">
                  <a:pos x="T0" y="T1"/>
                </a:cxn>
                <a:cxn ang="0">
                  <a:pos x="T2" y="T3"/>
                </a:cxn>
              </a:cxnLst>
              <a:rect l="0" t="0" r="r" b="b"/>
              <a:pathLst>
                <a:path w="39" h="16">
                  <a:moveTo>
                    <a:pt x="39" y="0"/>
                  </a:moveTo>
                  <a:cubicBezTo>
                    <a:pt x="39" y="0"/>
                    <a:pt x="37" y="16"/>
                    <a:pt x="0" y="1"/>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Freeform 41"/>
            <p:cNvSpPr/>
            <p:nvPr/>
          </p:nvSpPr>
          <p:spPr bwMode="auto">
            <a:xfrm>
              <a:off x="8541143" y="2960257"/>
              <a:ext cx="127310" cy="87799"/>
            </a:xfrm>
            <a:custGeom>
              <a:avLst/>
              <a:gdLst>
                <a:gd name="T0" fmla="*/ 82 w 82"/>
                <a:gd name="T1" fmla="*/ 26 h 57"/>
                <a:gd name="T2" fmla="*/ 0 w 82"/>
                <a:gd name="T3" fmla="*/ 0 h 57"/>
              </a:gdLst>
              <a:ahLst/>
              <a:cxnLst>
                <a:cxn ang="0">
                  <a:pos x="T0" y="T1"/>
                </a:cxn>
                <a:cxn ang="0">
                  <a:pos x="T2" y="T3"/>
                </a:cxn>
              </a:cxnLst>
              <a:rect l="0" t="0" r="r" b="b"/>
              <a:pathLst>
                <a:path w="82" h="57">
                  <a:moveTo>
                    <a:pt x="82" y="26"/>
                  </a:moveTo>
                  <a:cubicBezTo>
                    <a:pt x="82" y="26"/>
                    <a:pt x="74" y="57"/>
                    <a:pt x="0"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Freeform 42"/>
            <p:cNvSpPr/>
            <p:nvPr/>
          </p:nvSpPr>
          <p:spPr bwMode="auto">
            <a:xfrm>
              <a:off x="8446027" y="2297371"/>
              <a:ext cx="51217" cy="174136"/>
            </a:xfrm>
            <a:custGeom>
              <a:avLst/>
              <a:gdLst>
                <a:gd name="T0" fmla="*/ 0 w 33"/>
                <a:gd name="T1" fmla="*/ 0 h 113"/>
                <a:gd name="T2" fmla="*/ 32 w 33"/>
                <a:gd name="T3" fmla="*/ 113 h 113"/>
              </a:gdLst>
              <a:ahLst/>
              <a:cxnLst>
                <a:cxn ang="0">
                  <a:pos x="T0" y="T1"/>
                </a:cxn>
                <a:cxn ang="0">
                  <a:pos x="T2" y="T3"/>
                </a:cxn>
              </a:cxnLst>
              <a:rect l="0" t="0" r="r" b="b"/>
              <a:pathLst>
                <a:path w="33" h="113">
                  <a:moveTo>
                    <a:pt x="0" y="0"/>
                  </a:moveTo>
                  <a:cubicBezTo>
                    <a:pt x="0" y="0"/>
                    <a:pt x="33" y="51"/>
                    <a:pt x="32" y="113"/>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6" name="Freeform 43"/>
            <p:cNvSpPr/>
            <p:nvPr/>
          </p:nvSpPr>
          <p:spPr bwMode="auto">
            <a:xfrm>
              <a:off x="9271343" y="2661739"/>
              <a:ext cx="99506" cy="355588"/>
            </a:xfrm>
            <a:custGeom>
              <a:avLst/>
              <a:gdLst>
                <a:gd name="T0" fmla="*/ 64 w 64"/>
                <a:gd name="T1" fmla="*/ 225 h 230"/>
                <a:gd name="T2" fmla="*/ 25 w 64"/>
                <a:gd name="T3" fmla="*/ 224 h 230"/>
                <a:gd name="T4" fmla="*/ 0 w 64"/>
                <a:gd name="T5" fmla="*/ 0 h 230"/>
                <a:gd name="T6" fmla="*/ 64 w 64"/>
                <a:gd name="T7" fmla="*/ 225 h 230"/>
              </a:gdLst>
              <a:ahLst/>
              <a:cxnLst>
                <a:cxn ang="0">
                  <a:pos x="T0" y="T1"/>
                </a:cxn>
                <a:cxn ang="0">
                  <a:pos x="T2" y="T3"/>
                </a:cxn>
                <a:cxn ang="0">
                  <a:pos x="T4" y="T5"/>
                </a:cxn>
                <a:cxn ang="0">
                  <a:pos x="T6" y="T7"/>
                </a:cxn>
              </a:cxnLst>
              <a:rect l="0" t="0" r="r" b="b"/>
              <a:pathLst>
                <a:path w="64" h="230">
                  <a:moveTo>
                    <a:pt x="64" y="225"/>
                  </a:moveTo>
                  <a:cubicBezTo>
                    <a:pt x="41" y="230"/>
                    <a:pt x="25" y="230"/>
                    <a:pt x="25" y="224"/>
                  </a:cubicBezTo>
                  <a:cubicBezTo>
                    <a:pt x="0" y="0"/>
                    <a:pt x="0" y="0"/>
                    <a:pt x="0" y="0"/>
                  </a:cubicBezTo>
                  <a:lnTo>
                    <a:pt x="64" y="225"/>
                  </a:lnTo>
                  <a:close/>
                </a:path>
              </a:pathLst>
            </a:custGeom>
            <a:solidFill>
              <a:srgbClr val="CC84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
            <p:cNvSpPr/>
            <p:nvPr/>
          </p:nvSpPr>
          <p:spPr bwMode="auto">
            <a:xfrm>
              <a:off x="9252319" y="2818315"/>
              <a:ext cx="566307" cy="547283"/>
            </a:xfrm>
            <a:custGeom>
              <a:avLst/>
              <a:gdLst>
                <a:gd name="T0" fmla="*/ 164 w 366"/>
                <a:gd name="T1" fmla="*/ 54 h 354"/>
                <a:gd name="T2" fmla="*/ 35 w 366"/>
                <a:gd name="T3" fmla="*/ 0 h 354"/>
                <a:gd name="T4" fmla="*/ 0 w 366"/>
                <a:gd name="T5" fmla="*/ 108 h 354"/>
                <a:gd name="T6" fmla="*/ 127 w 366"/>
                <a:gd name="T7" fmla="*/ 254 h 354"/>
                <a:gd name="T8" fmla="*/ 164 w 366"/>
                <a:gd name="T9" fmla="*/ 54 h 354"/>
              </a:gdLst>
              <a:ahLst/>
              <a:cxnLst>
                <a:cxn ang="0">
                  <a:pos x="T0" y="T1"/>
                </a:cxn>
                <a:cxn ang="0">
                  <a:pos x="T2" y="T3"/>
                </a:cxn>
                <a:cxn ang="0">
                  <a:pos x="T4" y="T5"/>
                </a:cxn>
                <a:cxn ang="0">
                  <a:pos x="T6" y="T7"/>
                </a:cxn>
                <a:cxn ang="0">
                  <a:pos x="T8" y="T9"/>
                </a:cxn>
              </a:cxnLst>
              <a:rect l="0" t="0" r="r" b="b"/>
              <a:pathLst>
                <a:path w="366" h="354">
                  <a:moveTo>
                    <a:pt x="164" y="54"/>
                  </a:moveTo>
                  <a:cubicBezTo>
                    <a:pt x="139" y="43"/>
                    <a:pt x="35" y="0"/>
                    <a:pt x="35" y="0"/>
                  </a:cubicBezTo>
                  <a:cubicBezTo>
                    <a:pt x="0" y="108"/>
                    <a:pt x="0" y="108"/>
                    <a:pt x="0" y="108"/>
                  </a:cubicBezTo>
                  <a:cubicBezTo>
                    <a:pt x="0" y="108"/>
                    <a:pt x="82" y="214"/>
                    <a:pt x="127" y="254"/>
                  </a:cubicBezTo>
                  <a:cubicBezTo>
                    <a:pt x="240" y="354"/>
                    <a:pt x="366" y="142"/>
                    <a:pt x="164" y="54"/>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5"/>
            <p:cNvSpPr/>
            <p:nvPr/>
          </p:nvSpPr>
          <p:spPr bwMode="auto">
            <a:xfrm>
              <a:off x="9252319" y="2818315"/>
              <a:ext cx="102433" cy="291202"/>
            </a:xfrm>
            <a:custGeom>
              <a:avLst/>
              <a:gdLst>
                <a:gd name="T0" fmla="*/ 66 w 66"/>
                <a:gd name="T1" fmla="*/ 189 h 189"/>
                <a:gd name="T2" fmla="*/ 35 w 66"/>
                <a:gd name="T3" fmla="*/ 0 h 189"/>
                <a:gd name="T4" fmla="*/ 0 w 66"/>
                <a:gd name="T5" fmla="*/ 108 h 189"/>
                <a:gd name="T6" fmla="*/ 66 w 66"/>
                <a:gd name="T7" fmla="*/ 189 h 189"/>
              </a:gdLst>
              <a:ahLst/>
              <a:cxnLst>
                <a:cxn ang="0">
                  <a:pos x="T0" y="T1"/>
                </a:cxn>
                <a:cxn ang="0">
                  <a:pos x="T2" y="T3"/>
                </a:cxn>
                <a:cxn ang="0">
                  <a:pos x="T4" y="T5"/>
                </a:cxn>
                <a:cxn ang="0">
                  <a:pos x="T6" y="T7"/>
                </a:cxn>
              </a:cxnLst>
              <a:rect l="0" t="0" r="r" b="b"/>
              <a:pathLst>
                <a:path w="66" h="189">
                  <a:moveTo>
                    <a:pt x="66" y="189"/>
                  </a:moveTo>
                  <a:cubicBezTo>
                    <a:pt x="35" y="0"/>
                    <a:pt x="35" y="0"/>
                    <a:pt x="35" y="0"/>
                  </a:cubicBezTo>
                  <a:cubicBezTo>
                    <a:pt x="0" y="108"/>
                    <a:pt x="0" y="108"/>
                    <a:pt x="0" y="108"/>
                  </a:cubicBezTo>
                  <a:cubicBezTo>
                    <a:pt x="0" y="108"/>
                    <a:pt x="31" y="149"/>
                    <a:pt x="66" y="189"/>
                  </a:cubicBezTo>
                  <a:close/>
                </a:path>
              </a:pathLst>
            </a:custGeom>
            <a:solidFill>
              <a:srgbClr val="DB92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6"/>
            <p:cNvSpPr/>
            <p:nvPr/>
          </p:nvSpPr>
          <p:spPr bwMode="auto">
            <a:xfrm>
              <a:off x="8975751" y="2746612"/>
              <a:ext cx="330711" cy="339491"/>
            </a:xfrm>
            <a:custGeom>
              <a:avLst/>
              <a:gdLst>
                <a:gd name="T0" fmla="*/ 214 w 214"/>
                <a:gd name="T1" fmla="*/ 46 h 219"/>
                <a:gd name="T2" fmla="*/ 179 w 214"/>
                <a:gd name="T3" fmla="*/ 19 h 219"/>
                <a:gd name="T4" fmla="*/ 58 w 214"/>
                <a:gd name="T5" fmla="*/ 66 h 219"/>
                <a:gd name="T6" fmla="*/ 6 w 214"/>
                <a:gd name="T7" fmla="*/ 124 h 219"/>
                <a:gd name="T8" fmla="*/ 28 w 214"/>
                <a:gd name="T9" fmla="*/ 131 h 219"/>
                <a:gd name="T10" fmla="*/ 8 w 214"/>
                <a:gd name="T11" fmla="*/ 165 h 219"/>
                <a:gd name="T12" fmla="*/ 54 w 214"/>
                <a:gd name="T13" fmla="*/ 163 h 219"/>
                <a:gd name="T14" fmla="*/ 43 w 214"/>
                <a:gd name="T15" fmla="*/ 193 h 219"/>
                <a:gd name="T16" fmla="*/ 83 w 214"/>
                <a:gd name="T17" fmla="*/ 184 h 219"/>
                <a:gd name="T18" fmla="*/ 72 w 214"/>
                <a:gd name="T19" fmla="*/ 204 h 219"/>
                <a:gd name="T20" fmla="*/ 112 w 214"/>
                <a:gd name="T21" fmla="*/ 205 h 219"/>
                <a:gd name="T22" fmla="*/ 132 w 214"/>
                <a:gd name="T23" fmla="*/ 165 h 219"/>
                <a:gd name="T24" fmla="*/ 189 w 214"/>
                <a:gd name="T25" fmla="*/ 69 h 219"/>
                <a:gd name="T26" fmla="*/ 214 w 214"/>
                <a:gd name="T27" fmla="*/ 4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4" h="219">
                  <a:moveTo>
                    <a:pt x="214" y="46"/>
                  </a:moveTo>
                  <a:cubicBezTo>
                    <a:pt x="214" y="46"/>
                    <a:pt x="195" y="27"/>
                    <a:pt x="179" y="19"/>
                  </a:cubicBezTo>
                  <a:cubicBezTo>
                    <a:pt x="179" y="19"/>
                    <a:pt x="153" y="0"/>
                    <a:pt x="58" y="66"/>
                  </a:cubicBezTo>
                  <a:cubicBezTo>
                    <a:pt x="23" y="91"/>
                    <a:pt x="0" y="108"/>
                    <a:pt x="6" y="124"/>
                  </a:cubicBezTo>
                  <a:cubicBezTo>
                    <a:pt x="11" y="139"/>
                    <a:pt x="28" y="131"/>
                    <a:pt x="28" y="131"/>
                  </a:cubicBezTo>
                  <a:cubicBezTo>
                    <a:pt x="28" y="131"/>
                    <a:pt x="2" y="148"/>
                    <a:pt x="8" y="165"/>
                  </a:cubicBezTo>
                  <a:cubicBezTo>
                    <a:pt x="15" y="184"/>
                    <a:pt x="54" y="163"/>
                    <a:pt x="54" y="163"/>
                  </a:cubicBezTo>
                  <a:cubicBezTo>
                    <a:pt x="54" y="163"/>
                    <a:pt x="33" y="181"/>
                    <a:pt x="43" y="193"/>
                  </a:cubicBezTo>
                  <a:cubicBezTo>
                    <a:pt x="51" y="203"/>
                    <a:pt x="83" y="184"/>
                    <a:pt x="83" y="184"/>
                  </a:cubicBezTo>
                  <a:cubicBezTo>
                    <a:pt x="83" y="184"/>
                    <a:pt x="70" y="196"/>
                    <a:pt x="72" y="204"/>
                  </a:cubicBezTo>
                  <a:cubicBezTo>
                    <a:pt x="78" y="219"/>
                    <a:pt x="112" y="205"/>
                    <a:pt x="112" y="205"/>
                  </a:cubicBezTo>
                  <a:cubicBezTo>
                    <a:pt x="132" y="165"/>
                    <a:pt x="132" y="165"/>
                    <a:pt x="132" y="165"/>
                  </a:cubicBezTo>
                  <a:cubicBezTo>
                    <a:pt x="132" y="165"/>
                    <a:pt x="186" y="73"/>
                    <a:pt x="189" y="69"/>
                  </a:cubicBezTo>
                  <a:cubicBezTo>
                    <a:pt x="192" y="66"/>
                    <a:pt x="214" y="46"/>
                    <a:pt x="214" y="46"/>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7"/>
            <p:cNvSpPr/>
            <p:nvPr/>
          </p:nvSpPr>
          <p:spPr bwMode="auto">
            <a:xfrm>
              <a:off x="9141106" y="2818315"/>
              <a:ext cx="165356" cy="245839"/>
            </a:xfrm>
            <a:custGeom>
              <a:avLst/>
              <a:gdLst>
                <a:gd name="T0" fmla="*/ 107 w 107"/>
                <a:gd name="T1" fmla="*/ 0 h 159"/>
                <a:gd name="T2" fmla="*/ 105 w 107"/>
                <a:gd name="T3" fmla="*/ 110 h 159"/>
                <a:gd name="T4" fmla="*/ 101 w 107"/>
                <a:gd name="T5" fmla="*/ 121 h 159"/>
                <a:gd name="T6" fmla="*/ 100 w 107"/>
                <a:gd name="T7" fmla="*/ 122 h 159"/>
                <a:gd name="T8" fmla="*/ 23 w 107"/>
                <a:gd name="T9" fmla="*/ 158 h 159"/>
                <a:gd name="T10" fmla="*/ 5 w 107"/>
                <a:gd name="T11" fmla="*/ 159 h 159"/>
                <a:gd name="T12" fmla="*/ 0 w 107"/>
                <a:gd name="T13" fmla="*/ 87 h 159"/>
                <a:gd name="T14" fmla="*/ 58 w 107"/>
                <a:gd name="T15" fmla="*/ 25 h 159"/>
                <a:gd name="T16" fmla="*/ 107 w 107"/>
                <a:gd name="T1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59">
                  <a:moveTo>
                    <a:pt x="107" y="0"/>
                  </a:moveTo>
                  <a:cubicBezTo>
                    <a:pt x="105" y="110"/>
                    <a:pt x="105" y="110"/>
                    <a:pt x="105" y="110"/>
                  </a:cubicBezTo>
                  <a:cubicBezTo>
                    <a:pt x="105" y="114"/>
                    <a:pt x="103" y="118"/>
                    <a:pt x="101" y="121"/>
                  </a:cubicBezTo>
                  <a:cubicBezTo>
                    <a:pt x="100" y="121"/>
                    <a:pt x="100" y="122"/>
                    <a:pt x="100" y="122"/>
                  </a:cubicBezTo>
                  <a:cubicBezTo>
                    <a:pt x="78" y="145"/>
                    <a:pt x="51" y="157"/>
                    <a:pt x="23" y="158"/>
                  </a:cubicBezTo>
                  <a:cubicBezTo>
                    <a:pt x="5" y="159"/>
                    <a:pt x="5" y="159"/>
                    <a:pt x="5" y="159"/>
                  </a:cubicBezTo>
                  <a:cubicBezTo>
                    <a:pt x="0" y="87"/>
                    <a:pt x="0" y="87"/>
                    <a:pt x="0" y="87"/>
                  </a:cubicBezTo>
                  <a:cubicBezTo>
                    <a:pt x="0" y="87"/>
                    <a:pt x="49" y="30"/>
                    <a:pt x="58" y="25"/>
                  </a:cubicBezTo>
                  <a:cubicBezTo>
                    <a:pt x="67" y="20"/>
                    <a:pt x="107" y="0"/>
                    <a:pt x="107" y="0"/>
                  </a:cubicBezTo>
                  <a:close/>
                </a:path>
              </a:pathLst>
            </a:custGeom>
            <a:solidFill>
              <a:srgbClr val="EDB5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8"/>
            <p:cNvSpPr/>
            <p:nvPr/>
          </p:nvSpPr>
          <p:spPr bwMode="auto">
            <a:xfrm>
              <a:off x="8984531" y="2898797"/>
              <a:ext cx="114139" cy="62923"/>
            </a:xfrm>
            <a:custGeom>
              <a:avLst/>
              <a:gdLst>
                <a:gd name="T0" fmla="*/ 74 w 74"/>
                <a:gd name="T1" fmla="*/ 0 h 41"/>
                <a:gd name="T2" fmla="*/ 23 w 74"/>
                <a:gd name="T3" fmla="*/ 33 h 41"/>
                <a:gd name="T4" fmla="*/ 1 w 74"/>
                <a:gd name="T5" fmla="*/ 26 h 41"/>
                <a:gd name="T6" fmla="*/ 0 w 74"/>
                <a:gd name="T7" fmla="*/ 24 h 41"/>
              </a:gdLst>
              <a:ahLst/>
              <a:cxnLst>
                <a:cxn ang="0">
                  <a:pos x="T0" y="T1"/>
                </a:cxn>
                <a:cxn ang="0">
                  <a:pos x="T2" y="T3"/>
                </a:cxn>
                <a:cxn ang="0">
                  <a:pos x="T4" y="T5"/>
                </a:cxn>
                <a:cxn ang="0">
                  <a:pos x="T6" y="T7"/>
                </a:cxn>
              </a:cxnLst>
              <a:rect l="0" t="0" r="r" b="b"/>
              <a:pathLst>
                <a:path w="74" h="41">
                  <a:moveTo>
                    <a:pt x="74" y="0"/>
                  </a:moveTo>
                  <a:cubicBezTo>
                    <a:pt x="51" y="15"/>
                    <a:pt x="23" y="33"/>
                    <a:pt x="23" y="33"/>
                  </a:cubicBezTo>
                  <a:cubicBezTo>
                    <a:pt x="23" y="33"/>
                    <a:pt x="6" y="41"/>
                    <a:pt x="1" y="26"/>
                  </a:cubicBezTo>
                  <a:cubicBezTo>
                    <a:pt x="1" y="25"/>
                    <a:pt x="0" y="25"/>
                    <a:pt x="0" y="24"/>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49"/>
            <p:cNvSpPr/>
            <p:nvPr/>
          </p:nvSpPr>
          <p:spPr bwMode="auto">
            <a:xfrm>
              <a:off x="9043064" y="3008547"/>
              <a:ext cx="95117" cy="52680"/>
            </a:xfrm>
            <a:custGeom>
              <a:avLst/>
              <a:gdLst>
                <a:gd name="T0" fmla="*/ 0 w 62"/>
                <a:gd name="T1" fmla="*/ 24 h 34"/>
                <a:gd name="T2" fmla="*/ 40 w 62"/>
                <a:gd name="T3" fmla="*/ 15 h 34"/>
                <a:gd name="T4" fmla="*/ 62 w 62"/>
                <a:gd name="T5" fmla="*/ 0 h 34"/>
              </a:gdLst>
              <a:ahLst/>
              <a:cxnLst>
                <a:cxn ang="0">
                  <a:pos x="T0" y="T1"/>
                </a:cxn>
                <a:cxn ang="0">
                  <a:pos x="T2" y="T3"/>
                </a:cxn>
                <a:cxn ang="0">
                  <a:pos x="T4" y="T5"/>
                </a:cxn>
              </a:cxnLst>
              <a:rect l="0" t="0" r="r" b="b"/>
              <a:pathLst>
                <a:path w="62" h="34">
                  <a:moveTo>
                    <a:pt x="0" y="24"/>
                  </a:moveTo>
                  <a:cubicBezTo>
                    <a:pt x="8" y="34"/>
                    <a:pt x="40" y="15"/>
                    <a:pt x="40" y="15"/>
                  </a:cubicBezTo>
                  <a:cubicBezTo>
                    <a:pt x="40" y="15"/>
                    <a:pt x="55" y="6"/>
                    <a:pt x="62"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3" name="Freeform 50"/>
            <p:cNvSpPr/>
            <p:nvPr/>
          </p:nvSpPr>
          <p:spPr bwMode="auto">
            <a:xfrm>
              <a:off x="9161593" y="2297371"/>
              <a:ext cx="51217" cy="174136"/>
            </a:xfrm>
            <a:custGeom>
              <a:avLst/>
              <a:gdLst>
                <a:gd name="T0" fmla="*/ 33 w 33"/>
                <a:gd name="T1" fmla="*/ 0 h 113"/>
                <a:gd name="T2" fmla="*/ 0 w 33"/>
                <a:gd name="T3" fmla="*/ 113 h 113"/>
              </a:gdLst>
              <a:ahLst/>
              <a:cxnLst>
                <a:cxn ang="0">
                  <a:pos x="T0" y="T1"/>
                </a:cxn>
                <a:cxn ang="0">
                  <a:pos x="T2" y="T3"/>
                </a:cxn>
              </a:cxnLst>
              <a:rect l="0" t="0" r="r" b="b"/>
              <a:pathLst>
                <a:path w="33" h="113">
                  <a:moveTo>
                    <a:pt x="33" y="0"/>
                  </a:moveTo>
                  <a:cubicBezTo>
                    <a:pt x="33" y="0"/>
                    <a:pt x="0" y="51"/>
                    <a:pt x="0" y="113"/>
                  </a:cubicBezTo>
                </a:path>
              </a:pathLst>
            </a:custGeom>
            <a:noFill/>
            <a:ln w="6350" cap="rnd">
              <a:solidFill>
                <a:srgbClr val="A85136"/>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4" name="Freeform 51"/>
            <p:cNvSpPr/>
            <p:nvPr/>
          </p:nvSpPr>
          <p:spPr bwMode="auto">
            <a:xfrm>
              <a:off x="8573336" y="1909590"/>
              <a:ext cx="59997" cy="89263"/>
            </a:xfrm>
            <a:custGeom>
              <a:avLst/>
              <a:gdLst>
                <a:gd name="T0" fmla="*/ 30 w 39"/>
                <a:gd name="T1" fmla="*/ 14 h 57"/>
                <a:gd name="T2" fmla="*/ 12 w 39"/>
                <a:gd name="T3" fmla="*/ 8 h 57"/>
                <a:gd name="T4" fmla="*/ 39 w 39"/>
                <a:gd name="T5" fmla="*/ 52 h 57"/>
              </a:gdLst>
              <a:ahLst/>
              <a:cxnLst>
                <a:cxn ang="0">
                  <a:pos x="T0" y="T1"/>
                </a:cxn>
                <a:cxn ang="0">
                  <a:pos x="T2" y="T3"/>
                </a:cxn>
                <a:cxn ang="0">
                  <a:pos x="T4" y="T5"/>
                </a:cxn>
              </a:cxnLst>
              <a:rect l="0" t="0" r="r" b="b"/>
              <a:pathLst>
                <a:path w="39" h="57">
                  <a:moveTo>
                    <a:pt x="30" y="14"/>
                  </a:moveTo>
                  <a:cubicBezTo>
                    <a:pt x="30" y="14"/>
                    <a:pt x="23" y="0"/>
                    <a:pt x="12" y="8"/>
                  </a:cubicBezTo>
                  <a:cubicBezTo>
                    <a:pt x="0" y="15"/>
                    <a:pt x="11" y="57"/>
                    <a:pt x="39" y="52"/>
                  </a:cubicBezTo>
                </a:path>
              </a:pathLst>
            </a:custGeom>
            <a:noFill/>
            <a:ln w="11113"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Freeform 52"/>
            <p:cNvSpPr/>
            <p:nvPr/>
          </p:nvSpPr>
          <p:spPr bwMode="auto">
            <a:xfrm>
              <a:off x="9025504" y="1909590"/>
              <a:ext cx="58533" cy="89263"/>
            </a:xfrm>
            <a:custGeom>
              <a:avLst/>
              <a:gdLst>
                <a:gd name="T0" fmla="*/ 8 w 38"/>
                <a:gd name="T1" fmla="*/ 14 h 57"/>
                <a:gd name="T2" fmla="*/ 27 w 38"/>
                <a:gd name="T3" fmla="*/ 8 h 57"/>
                <a:gd name="T4" fmla="*/ 0 w 38"/>
                <a:gd name="T5" fmla="*/ 52 h 57"/>
              </a:gdLst>
              <a:ahLst/>
              <a:cxnLst>
                <a:cxn ang="0">
                  <a:pos x="T0" y="T1"/>
                </a:cxn>
                <a:cxn ang="0">
                  <a:pos x="T2" y="T3"/>
                </a:cxn>
                <a:cxn ang="0">
                  <a:pos x="T4" y="T5"/>
                </a:cxn>
              </a:cxnLst>
              <a:rect l="0" t="0" r="r" b="b"/>
              <a:pathLst>
                <a:path w="38" h="57">
                  <a:moveTo>
                    <a:pt x="8" y="14"/>
                  </a:moveTo>
                  <a:cubicBezTo>
                    <a:pt x="8" y="14"/>
                    <a:pt x="16" y="0"/>
                    <a:pt x="27" y="8"/>
                  </a:cubicBezTo>
                  <a:cubicBezTo>
                    <a:pt x="38" y="15"/>
                    <a:pt x="27" y="57"/>
                    <a:pt x="0" y="52"/>
                  </a:cubicBezTo>
                </a:path>
              </a:pathLst>
            </a:custGeom>
            <a:noFill/>
            <a:ln w="11113"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6" name="Freeform 53"/>
            <p:cNvSpPr/>
            <p:nvPr/>
          </p:nvSpPr>
          <p:spPr bwMode="auto">
            <a:xfrm>
              <a:off x="8014346" y="2926601"/>
              <a:ext cx="93653" cy="86337"/>
            </a:xfrm>
            <a:custGeom>
              <a:avLst/>
              <a:gdLst>
                <a:gd name="T0" fmla="*/ 60 w 60"/>
                <a:gd name="T1" fmla="*/ 0 h 56"/>
                <a:gd name="T2" fmla="*/ 0 w 60"/>
                <a:gd name="T3" fmla="*/ 56 h 56"/>
              </a:gdLst>
              <a:ahLst/>
              <a:cxnLst>
                <a:cxn ang="0">
                  <a:pos x="T0" y="T1"/>
                </a:cxn>
                <a:cxn ang="0">
                  <a:pos x="T2" y="T3"/>
                </a:cxn>
              </a:cxnLst>
              <a:rect l="0" t="0" r="r" b="b"/>
              <a:pathLst>
                <a:path w="60" h="56">
                  <a:moveTo>
                    <a:pt x="60" y="0"/>
                  </a:moveTo>
                  <a:cubicBezTo>
                    <a:pt x="60" y="0"/>
                    <a:pt x="21" y="23"/>
                    <a:pt x="0" y="56"/>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7" name="Freeform 54"/>
            <p:cNvSpPr/>
            <p:nvPr/>
          </p:nvSpPr>
          <p:spPr bwMode="auto">
            <a:xfrm>
              <a:off x="9525961" y="2910504"/>
              <a:ext cx="100970" cy="77557"/>
            </a:xfrm>
            <a:custGeom>
              <a:avLst/>
              <a:gdLst>
                <a:gd name="T0" fmla="*/ 0 w 65"/>
                <a:gd name="T1" fmla="*/ 0 h 50"/>
                <a:gd name="T2" fmla="*/ 65 w 65"/>
                <a:gd name="T3" fmla="*/ 50 h 50"/>
              </a:gdLst>
              <a:ahLst/>
              <a:cxnLst>
                <a:cxn ang="0">
                  <a:pos x="T0" y="T1"/>
                </a:cxn>
                <a:cxn ang="0">
                  <a:pos x="T2" y="T3"/>
                </a:cxn>
              </a:cxnLst>
              <a:rect l="0" t="0" r="r" b="b"/>
              <a:pathLst>
                <a:path w="65" h="50">
                  <a:moveTo>
                    <a:pt x="0" y="0"/>
                  </a:moveTo>
                  <a:cubicBezTo>
                    <a:pt x="0" y="0"/>
                    <a:pt x="41" y="19"/>
                    <a:pt x="65" y="5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8" name="Oval 55"/>
            <p:cNvSpPr>
              <a:spLocks noChangeArrowheads="1"/>
            </p:cNvSpPr>
            <p:nvPr/>
          </p:nvSpPr>
          <p:spPr bwMode="auto">
            <a:xfrm>
              <a:off x="8722595" y="1950563"/>
              <a:ext cx="36584" cy="51217"/>
            </a:xfrm>
            <a:prstGeom prst="ellipse">
              <a:avLst/>
            </a:prstGeom>
            <a:solidFill>
              <a:srgbClr val="3A34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56"/>
            <p:cNvSpPr/>
            <p:nvPr/>
          </p:nvSpPr>
          <p:spPr bwMode="auto">
            <a:xfrm>
              <a:off x="8710889" y="1889103"/>
              <a:ext cx="59997" cy="11707"/>
            </a:xfrm>
            <a:custGeom>
              <a:avLst/>
              <a:gdLst>
                <a:gd name="T0" fmla="*/ 39 w 39"/>
                <a:gd name="T1" fmla="*/ 8 h 8"/>
                <a:gd name="T2" fmla="*/ 0 w 39"/>
                <a:gd name="T3" fmla="*/ 8 h 8"/>
              </a:gdLst>
              <a:ahLst/>
              <a:cxnLst>
                <a:cxn ang="0">
                  <a:pos x="T0" y="T1"/>
                </a:cxn>
                <a:cxn ang="0">
                  <a:pos x="T2" y="T3"/>
                </a:cxn>
              </a:cxnLst>
              <a:rect l="0" t="0" r="r" b="b"/>
              <a:pathLst>
                <a:path w="39" h="8">
                  <a:moveTo>
                    <a:pt x="39" y="8"/>
                  </a:moveTo>
                  <a:cubicBezTo>
                    <a:pt x="29" y="0"/>
                    <a:pt x="11" y="0"/>
                    <a:pt x="0" y="8"/>
                  </a:cubicBezTo>
                </a:path>
              </a:pathLst>
            </a:custGeom>
            <a:noFill/>
            <a:ln w="11113" cap="rnd">
              <a:solidFill>
                <a:srgbClr val="3A343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0" name="Oval 57"/>
            <p:cNvSpPr>
              <a:spLocks noChangeArrowheads="1"/>
            </p:cNvSpPr>
            <p:nvPr/>
          </p:nvSpPr>
          <p:spPr bwMode="auto">
            <a:xfrm>
              <a:off x="8898194" y="1950563"/>
              <a:ext cx="38046" cy="51217"/>
            </a:xfrm>
            <a:prstGeom prst="ellipse">
              <a:avLst/>
            </a:prstGeom>
            <a:solidFill>
              <a:srgbClr val="3A34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58"/>
            <p:cNvSpPr/>
            <p:nvPr/>
          </p:nvSpPr>
          <p:spPr bwMode="auto">
            <a:xfrm>
              <a:off x="8886488" y="1889103"/>
              <a:ext cx="59997" cy="11707"/>
            </a:xfrm>
            <a:custGeom>
              <a:avLst/>
              <a:gdLst>
                <a:gd name="T0" fmla="*/ 0 w 39"/>
                <a:gd name="T1" fmla="*/ 8 h 8"/>
                <a:gd name="T2" fmla="*/ 39 w 39"/>
                <a:gd name="T3" fmla="*/ 8 h 8"/>
              </a:gdLst>
              <a:ahLst/>
              <a:cxnLst>
                <a:cxn ang="0">
                  <a:pos x="T0" y="T1"/>
                </a:cxn>
                <a:cxn ang="0">
                  <a:pos x="T2" y="T3"/>
                </a:cxn>
              </a:cxnLst>
              <a:rect l="0" t="0" r="r" b="b"/>
              <a:pathLst>
                <a:path w="39" h="8">
                  <a:moveTo>
                    <a:pt x="0" y="8"/>
                  </a:moveTo>
                  <a:cubicBezTo>
                    <a:pt x="11" y="0"/>
                    <a:pt x="28" y="0"/>
                    <a:pt x="39" y="8"/>
                  </a:cubicBezTo>
                </a:path>
              </a:pathLst>
            </a:custGeom>
            <a:noFill/>
            <a:ln w="11113" cap="rnd">
              <a:solidFill>
                <a:srgbClr val="3A3430"/>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2" name="Freeform 59"/>
            <p:cNvSpPr/>
            <p:nvPr/>
          </p:nvSpPr>
          <p:spPr bwMode="auto">
            <a:xfrm>
              <a:off x="8816248" y="1998853"/>
              <a:ext cx="38046" cy="81946"/>
            </a:xfrm>
            <a:custGeom>
              <a:avLst/>
              <a:gdLst>
                <a:gd name="T0" fmla="*/ 2 w 24"/>
                <a:gd name="T1" fmla="*/ 0 h 53"/>
                <a:gd name="T2" fmla="*/ 4 w 24"/>
                <a:gd name="T3" fmla="*/ 24 h 53"/>
                <a:gd name="T4" fmla="*/ 23 w 24"/>
                <a:gd name="T5" fmla="*/ 36 h 53"/>
                <a:gd name="T6" fmla="*/ 0 w 24"/>
                <a:gd name="T7" fmla="*/ 46 h 53"/>
              </a:gdLst>
              <a:ahLst/>
              <a:cxnLst>
                <a:cxn ang="0">
                  <a:pos x="T0" y="T1"/>
                </a:cxn>
                <a:cxn ang="0">
                  <a:pos x="T2" y="T3"/>
                </a:cxn>
                <a:cxn ang="0">
                  <a:pos x="T4" y="T5"/>
                </a:cxn>
                <a:cxn ang="0">
                  <a:pos x="T6" y="T7"/>
                </a:cxn>
              </a:cxnLst>
              <a:rect l="0" t="0" r="r" b="b"/>
              <a:pathLst>
                <a:path w="24" h="53">
                  <a:moveTo>
                    <a:pt x="2" y="0"/>
                  </a:moveTo>
                  <a:cubicBezTo>
                    <a:pt x="4" y="24"/>
                    <a:pt x="4" y="24"/>
                    <a:pt x="4" y="24"/>
                  </a:cubicBezTo>
                  <a:cubicBezTo>
                    <a:pt x="4" y="24"/>
                    <a:pt x="21" y="23"/>
                    <a:pt x="23" y="36"/>
                  </a:cubicBezTo>
                  <a:cubicBezTo>
                    <a:pt x="24" y="49"/>
                    <a:pt x="7" y="53"/>
                    <a:pt x="0" y="46"/>
                  </a:cubicBezTo>
                </a:path>
              </a:pathLst>
            </a:custGeom>
            <a:noFill/>
            <a:ln w="11113" cap="rnd">
              <a:solidFill>
                <a:srgbClr val="B5614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3" name="Freeform 60"/>
            <p:cNvSpPr/>
            <p:nvPr/>
          </p:nvSpPr>
          <p:spPr bwMode="auto">
            <a:xfrm>
              <a:off x="8794299" y="2101286"/>
              <a:ext cx="76093" cy="35120"/>
            </a:xfrm>
            <a:custGeom>
              <a:avLst/>
              <a:gdLst>
                <a:gd name="T0" fmla="*/ 0 w 50"/>
                <a:gd name="T1" fmla="*/ 6 h 22"/>
                <a:gd name="T2" fmla="*/ 50 w 50"/>
                <a:gd name="T3" fmla="*/ 0 h 22"/>
              </a:gdLst>
              <a:ahLst/>
              <a:cxnLst>
                <a:cxn ang="0">
                  <a:pos x="T0" y="T1"/>
                </a:cxn>
                <a:cxn ang="0">
                  <a:pos x="T2" y="T3"/>
                </a:cxn>
              </a:cxnLst>
              <a:rect l="0" t="0" r="r" b="b"/>
              <a:pathLst>
                <a:path w="50" h="22">
                  <a:moveTo>
                    <a:pt x="0" y="6"/>
                  </a:moveTo>
                  <a:cubicBezTo>
                    <a:pt x="0" y="6"/>
                    <a:pt x="27" y="22"/>
                    <a:pt x="50" y="0"/>
                  </a:cubicBezTo>
                </a:path>
              </a:pathLst>
            </a:custGeom>
            <a:noFill/>
            <a:ln w="11113" cap="rnd">
              <a:solidFill>
                <a:srgbClr val="B56143"/>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Freeform 61"/>
            <p:cNvSpPr/>
            <p:nvPr/>
          </p:nvSpPr>
          <p:spPr bwMode="auto">
            <a:xfrm>
              <a:off x="8628943" y="1618389"/>
              <a:ext cx="415584" cy="292665"/>
            </a:xfrm>
            <a:custGeom>
              <a:avLst/>
              <a:gdLst>
                <a:gd name="T0" fmla="*/ 233 w 269"/>
                <a:gd name="T1" fmla="*/ 61 h 190"/>
                <a:gd name="T2" fmla="*/ 47 w 269"/>
                <a:gd name="T3" fmla="*/ 38 h 190"/>
                <a:gd name="T4" fmla="*/ 1 w 269"/>
                <a:gd name="T5" fmla="*/ 142 h 190"/>
                <a:gd name="T6" fmla="*/ 6 w 269"/>
                <a:gd name="T7" fmla="*/ 190 h 190"/>
                <a:gd name="T8" fmla="*/ 10 w 269"/>
                <a:gd name="T9" fmla="*/ 174 h 190"/>
                <a:gd name="T10" fmla="*/ 19 w 269"/>
                <a:gd name="T11" fmla="*/ 161 h 190"/>
                <a:gd name="T12" fmla="*/ 43 w 269"/>
                <a:gd name="T13" fmla="*/ 143 h 190"/>
                <a:gd name="T14" fmla="*/ 104 w 269"/>
                <a:gd name="T15" fmla="*/ 130 h 190"/>
                <a:gd name="T16" fmla="*/ 159 w 269"/>
                <a:gd name="T17" fmla="*/ 115 h 190"/>
                <a:gd name="T18" fmla="*/ 183 w 269"/>
                <a:gd name="T19" fmla="*/ 73 h 190"/>
                <a:gd name="T20" fmla="*/ 254 w 269"/>
                <a:gd name="T21" fmla="*/ 190 h 190"/>
                <a:gd name="T22" fmla="*/ 233 w 269"/>
                <a:gd name="T23" fmla="*/ 6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9" h="190">
                  <a:moveTo>
                    <a:pt x="233" y="61"/>
                  </a:moveTo>
                  <a:cubicBezTo>
                    <a:pt x="197" y="0"/>
                    <a:pt x="81" y="6"/>
                    <a:pt x="47" y="38"/>
                  </a:cubicBezTo>
                  <a:cubicBezTo>
                    <a:pt x="12" y="70"/>
                    <a:pt x="0" y="113"/>
                    <a:pt x="1" y="142"/>
                  </a:cubicBezTo>
                  <a:cubicBezTo>
                    <a:pt x="1" y="170"/>
                    <a:pt x="6" y="190"/>
                    <a:pt x="6" y="190"/>
                  </a:cubicBezTo>
                  <a:cubicBezTo>
                    <a:pt x="4" y="188"/>
                    <a:pt x="9" y="176"/>
                    <a:pt x="10" y="174"/>
                  </a:cubicBezTo>
                  <a:cubicBezTo>
                    <a:pt x="13" y="170"/>
                    <a:pt x="15" y="165"/>
                    <a:pt x="19" y="161"/>
                  </a:cubicBezTo>
                  <a:cubicBezTo>
                    <a:pt x="26" y="153"/>
                    <a:pt x="34" y="147"/>
                    <a:pt x="43" y="143"/>
                  </a:cubicBezTo>
                  <a:cubicBezTo>
                    <a:pt x="62" y="134"/>
                    <a:pt x="83" y="131"/>
                    <a:pt x="104" y="130"/>
                  </a:cubicBezTo>
                  <a:cubicBezTo>
                    <a:pt x="123" y="129"/>
                    <a:pt x="143" y="128"/>
                    <a:pt x="159" y="115"/>
                  </a:cubicBezTo>
                  <a:cubicBezTo>
                    <a:pt x="172" y="105"/>
                    <a:pt x="180" y="89"/>
                    <a:pt x="183" y="73"/>
                  </a:cubicBezTo>
                  <a:cubicBezTo>
                    <a:pt x="210" y="91"/>
                    <a:pt x="243" y="126"/>
                    <a:pt x="254" y="190"/>
                  </a:cubicBezTo>
                  <a:cubicBezTo>
                    <a:pt x="254" y="190"/>
                    <a:pt x="269" y="121"/>
                    <a:pt x="233" y="61"/>
                  </a:cubicBezTo>
                  <a:close/>
                </a:path>
              </a:pathLst>
            </a:custGeom>
            <a:solidFill>
              <a:srgbClr val="9348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62"/>
            <p:cNvSpPr/>
            <p:nvPr/>
          </p:nvSpPr>
          <p:spPr bwMode="auto">
            <a:xfrm>
              <a:off x="9088427" y="3061227"/>
              <a:ext cx="61460" cy="24877"/>
            </a:xfrm>
            <a:custGeom>
              <a:avLst/>
              <a:gdLst>
                <a:gd name="T0" fmla="*/ 0 w 39"/>
                <a:gd name="T1" fmla="*/ 0 h 16"/>
                <a:gd name="T2" fmla="*/ 39 w 39"/>
                <a:gd name="T3" fmla="*/ 1 h 16"/>
              </a:gdLst>
              <a:ahLst/>
              <a:cxnLst>
                <a:cxn ang="0">
                  <a:pos x="T0" y="T1"/>
                </a:cxn>
                <a:cxn ang="0">
                  <a:pos x="T2" y="T3"/>
                </a:cxn>
              </a:cxnLst>
              <a:rect l="0" t="0" r="r" b="b"/>
              <a:pathLst>
                <a:path w="39" h="16">
                  <a:moveTo>
                    <a:pt x="0" y="0"/>
                  </a:moveTo>
                  <a:cubicBezTo>
                    <a:pt x="0" y="0"/>
                    <a:pt x="2" y="16"/>
                    <a:pt x="39" y="1"/>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6" name="Freeform 63"/>
            <p:cNvSpPr/>
            <p:nvPr/>
          </p:nvSpPr>
          <p:spPr bwMode="auto">
            <a:xfrm>
              <a:off x="8988921" y="2960257"/>
              <a:ext cx="127310" cy="87799"/>
            </a:xfrm>
            <a:custGeom>
              <a:avLst/>
              <a:gdLst>
                <a:gd name="T0" fmla="*/ 0 w 83"/>
                <a:gd name="T1" fmla="*/ 26 h 57"/>
                <a:gd name="T2" fmla="*/ 83 w 83"/>
                <a:gd name="T3" fmla="*/ 0 h 57"/>
              </a:gdLst>
              <a:ahLst/>
              <a:cxnLst>
                <a:cxn ang="0">
                  <a:pos x="T0" y="T1"/>
                </a:cxn>
                <a:cxn ang="0">
                  <a:pos x="T2" y="T3"/>
                </a:cxn>
              </a:cxnLst>
              <a:rect l="0" t="0" r="r" b="b"/>
              <a:pathLst>
                <a:path w="83" h="57">
                  <a:moveTo>
                    <a:pt x="0" y="26"/>
                  </a:moveTo>
                  <a:cubicBezTo>
                    <a:pt x="0" y="26"/>
                    <a:pt x="8" y="57"/>
                    <a:pt x="83" y="0"/>
                  </a:cubicBezTo>
                </a:path>
              </a:pathLst>
            </a:custGeom>
            <a:noFill/>
            <a:ln w="6350" cap="rnd">
              <a:solidFill>
                <a:srgbClr val="B56143"/>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7" name="Freeform 64"/>
            <p:cNvSpPr/>
            <p:nvPr/>
          </p:nvSpPr>
          <p:spPr bwMode="auto">
            <a:xfrm>
              <a:off x="6695891" y="4366513"/>
              <a:ext cx="1830620" cy="1843789"/>
            </a:xfrm>
            <a:custGeom>
              <a:avLst/>
              <a:gdLst>
                <a:gd name="T0" fmla="*/ 701 w 1184"/>
                <a:gd name="T1" fmla="*/ 1164 h 1193"/>
                <a:gd name="T2" fmla="*/ 519 w 1184"/>
                <a:gd name="T3" fmla="*/ 1164 h 1193"/>
                <a:gd name="T4" fmla="*/ 477 w 1184"/>
                <a:gd name="T5" fmla="*/ 974 h 1193"/>
                <a:gd name="T6" fmla="*/ 241 w 1184"/>
                <a:gd name="T7" fmla="*/ 772 h 1193"/>
                <a:gd name="T8" fmla="*/ 92 w 1184"/>
                <a:gd name="T9" fmla="*/ 722 h 1193"/>
                <a:gd name="T10" fmla="*/ 40 w 1184"/>
                <a:gd name="T11" fmla="*/ 534 h 1193"/>
                <a:gd name="T12" fmla="*/ 514 w 1184"/>
                <a:gd name="T13" fmla="*/ 396 h 1193"/>
                <a:gd name="T14" fmla="*/ 674 w 1184"/>
                <a:gd name="T15" fmla="*/ 199 h 1193"/>
                <a:gd name="T16" fmla="*/ 863 w 1184"/>
                <a:gd name="T17" fmla="*/ 29 h 1193"/>
                <a:gd name="T18" fmla="*/ 964 w 1184"/>
                <a:gd name="T19" fmla="*/ 6 h 1193"/>
                <a:gd name="T20" fmla="*/ 1076 w 1184"/>
                <a:gd name="T21" fmla="*/ 99 h 1193"/>
                <a:gd name="T22" fmla="*/ 1181 w 1184"/>
                <a:gd name="T23" fmla="*/ 354 h 1193"/>
                <a:gd name="T24" fmla="*/ 1097 w 1184"/>
                <a:gd name="T25" fmla="*/ 625 h 1193"/>
                <a:gd name="T26" fmla="*/ 777 w 1184"/>
                <a:gd name="T27" fmla="*/ 1120 h 1193"/>
                <a:gd name="T28" fmla="*/ 701 w 1184"/>
                <a:gd name="T29" fmla="*/ 116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4" h="1193">
                  <a:moveTo>
                    <a:pt x="701" y="1164"/>
                  </a:moveTo>
                  <a:cubicBezTo>
                    <a:pt x="642" y="1187"/>
                    <a:pt x="577" y="1193"/>
                    <a:pt x="519" y="1164"/>
                  </a:cubicBezTo>
                  <a:cubicBezTo>
                    <a:pt x="433" y="1121"/>
                    <a:pt x="467" y="1050"/>
                    <a:pt x="477" y="974"/>
                  </a:cubicBezTo>
                  <a:cubicBezTo>
                    <a:pt x="494" y="844"/>
                    <a:pt x="341" y="794"/>
                    <a:pt x="241" y="772"/>
                  </a:cubicBezTo>
                  <a:cubicBezTo>
                    <a:pt x="190" y="761"/>
                    <a:pt x="137" y="750"/>
                    <a:pt x="92" y="722"/>
                  </a:cubicBezTo>
                  <a:cubicBezTo>
                    <a:pt x="25" y="681"/>
                    <a:pt x="0" y="604"/>
                    <a:pt x="40" y="534"/>
                  </a:cubicBezTo>
                  <a:cubicBezTo>
                    <a:pt x="135" y="369"/>
                    <a:pt x="373" y="471"/>
                    <a:pt x="514" y="396"/>
                  </a:cubicBezTo>
                  <a:cubicBezTo>
                    <a:pt x="595" y="353"/>
                    <a:pt x="628" y="273"/>
                    <a:pt x="674" y="199"/>
                  </a:cubicBezTo>
                  <a:cubicBezTo>
                    <a:pt x="718" y="127"/>
                    <a:pt x="788" y="68"/>
                    <a:pt x="863" y="29"/>
                  </a:cubicBezTo>
                  <a:cubicBezTo>
                    <a:pt x="894" y="13"/>
                    <a:pt x="929" y="0"/>
                    <a:pt x="964" y="6"/>
                  </a:cubicBezTo>
                  <a:cubicBezTo>
                    <a:pt x="1013" y="14"/>
                    <a:pt x="1047" y="58"/>
                    <a:pt x="1076" y="99"/>
                  </a:cubicBezTo>
                  <a:cubicBezTo>
                    <a:pt x="1132" y="176"/>
                    <a:pt x="1184" y="256"/>
                    <a:pt x="1181" y="354"/>
                  </a:cubicBezTo>
                  <a:cubicBezTo>
                    <a:pt x="1179" y="450"/>
                    <a:pt x="1136" y="539"/>
                    <a:pt x="1097" y="625"/>
                  </a:cubicBezTo>
                  <a:cubicBezTo>
                    <a:pt x="1021" y="791"/>
                    <a:pt x="926" y="1006"/>
                    <a:pt x="777" y="1120"/>
                  </a:cubicBezTo>
                  <a:cubicBezTo>
                    <a:pt x="754" y="1137"/>
                    <a:pt x="728" y="1153"/>
                    <a:pt x="701" y="1164"/>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65"/>
            <p:cNvSpPr/>
            <p:nvPr/>
          </p:nvSpPr>
          <p:spPr bwMode="auto">
            <a:xfrm>
              <a:off x="9878622" y="3588024"/>
              <a:ext cx="1813060" cy="2029632"/>
            </a:xfrm>
            <a:custGeom>
              <a:avLst/>
              <a:gdLst>
                <a:gd name="T0" fmla="*/ 285 w 1172"/>
                <a:gd name="T1" fmla="*/ 87 h 1312"/>
                <a:gd name="T2" fmla="*/ 557 w 1172"/>
                <a:gd name="T3" fmla="*/ 121 h 1312"/>
                <a:gd name="T4" fmla="*/ 575 w 1172"/>
                <a:gd name="T5" fmla="*/ 246 h 1312"/>
                <a:gd name="T6" fmla="*/ 935 w 1172"/>
                <a:gd name="T7" fmla="*/ 336 h 1312"/>
                <a:gd name="T8" fmla="*/ 1120 w 1172"/>
                <a:gd name="T9" fmla="*/ 539 h 1312"/>
                <a:gd name="T10" fmla="*/ 1042 w 1172"/>
                <a:gd name="T11" fmla="*/ 627 h 1312"/>
                <a:gd name="T12" fmla="*/ 836 w 1172"/>
                <a:gd name="T13" fmla="*/ 715 h 1312"/>
                <a:gd name="T14" fmla="*/ 664 w 1172"/>
                <a:gd name="T15" fmla="*/ 818 h 1312"/>
                <a:gd name="T16" fmla="*/ 586 w 1172"/>
                <a:gd name="T17" fmla="*/ 1035 h 1312"/>
                <a:gd name="T18" fmla="*/ 359 w 1172"/>
                <a:gd name="T19" fmla="*/ 1306 h 1312"/>
                <a:gd name="T20" fmla="*/ 221 w 1172"/>
                <a:gd name="T21" fmla="*/ 1247 h 1312"/>
                <a:gd name="T22" fmla="*/ 60 w 1172"/>
                <a:gd name="T23" fmla="*/ 1071 h 1312"/>
                <a:gd name="T24" fmla="*/ 64 w 1172"/>
                <a:gd name="T25" fmla="*/ 617 h 1312"/>
                <a:gd name="T26" fmla="*/ 144 w 1172"/>
                <a:gd name="T27" fmla="*/ 336 h 1312"/>
                <a:gd name="T28" fmla="*/ 282 w 1172"/>
                <a:gd name="T29" fmla="*/ 89 h 1312"/>
                <a:gd name="T30" fmla="*/ 285 w 1172"/>
                <a:gd name="T31" fmla="*/ 8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2" h="1312">
                  <a:moveTo>
                    <a:pt x="285" y="87"/>
                  </a:moveTo>
                  <a:cubicBezTo>
                    <a:pt x="366" y="26"/>
                    <a:pt x="518" y="0"/>
                    <a:pt x="557" y="121"/>
                  </a:cubicBezTo>
                  <a:cubicBezTo>
                    <a:pt x="571" y="161"/>
                    <a:pt x="563" y="206"/>
                    <a:pt x="575" y="246"/>
                  </a:cubicBezTo>
                  <a:cubicBezTo>
                    <a:pt x="621" y="398"/>
                    <a:pt x="823" y="335"/>
                    <a:pt x="935" y="336"/>
                  </a:cubicBezTo>
                  <a:cubicBezTo>
                    <a:pt x="1041" y="337"/>
                    <a:pt x="1172" y="415"/>
                    <a:pt x="1120" y="539"/>
                  </a:cubicBezTo>
                  <a:cubicBezTo>
                    <a:pt x="1105" y="576"/>
                    <a:pt x="1075" y="605"/>
                    <a:pt x="1042" y="627"/>
                  </a:cubicBezTo>
                  <a:cubicBezTo>
                    <a:pt x="980" y="667"/>
                    <a:pt x="906" y="692"/>
                    <a:pt x="836" y="715"/>
                  </a:cubicBezTo>
                  <a:cubicBezTo>
                    <a:pt x="772" y="736"/>
                    <a:pt x="706" y="765"/>
                    <a:pt x="664" y="818"/>
                  </a:cubicBezTo>
                  <a:cubicBezTo>
                    <a:pt x="615" y="880"/>
                    <a:pt x="609" y="962"/>
                    <a:pt x="586" y="1035"/>
                  </a:cubicBezTo>
                  <a:cubicBezTo>
                    <a:pt x="553" y="1136"/>
                    <a:pt x="482" y="1293"/>
                    <a:pt x="359" y="1306"/>
                  </a:cubicBezTo>
                  <a:cubicBezTo>
                    <a:pt x="308" y="1312"/>
                    <a:pt x="262" y="1278"/>
                    <a:pt x="221" y="1247"/>
                  </a:cubicBezTo>
                  <a:cubicBezTo>
                    <a:pt x="158" y="1197"/>
                    <a:pt x="93" y="1144"/>
                    <a:pt x="60" y="1071"/>
                  </a:cubicBezTo>
                  <a:cubicBezTo>
                    <a:pt x="0" y="934"/>
                    <a:pt x="36" y="758"/>
                    <a:pt x="64" y="617"/>
                  </a:cubicBezTo>
                  <a:cubicBezTo>
                    <a:pt x="83" y="522"/>
                    <a:pt x="110" y="427"/>
                    <a:pt x="144" y="336"/>
                  </a:cubicBezTo>
                  <a:cubicBezTo>
                    <a:pt x="175" y="249"/>
                    <a:pt x="207" y="148"/>
                    <a:pt x="282" y="89"/>
                  </a:cubicBezTo>
                  <a:cubicBezTo>
                    <a:pt x="283" y="88"/>
                    <a:pt x="284" y="87"/>
                    <a:pt x="285" y="8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66"/>
            <p:cNvSpPr/>
            <p:nvPr/>
          </p:nvSpPr>
          <p:spPr bwMode="auto">
            <a:xfrm>
              <a:off x="6259820" y="3618753"/>
              <a:ext cx="1937442" cy="1682824"/>
            </a:xfrm>
            <a:custGeom>
              <a:avLst/>
              <a:gdLst>
                <a:gd name="T0" fmla="*/ 62 w 1253"/>
                <a:gd name="T1" fmla="*/ 829 h 1088"/>
                <a:gd name="T2" fmla="*/ 11 w 1253"/>
                <a:gd name="T3" fmla="*/ 655 h 1088"/>
                <a:gd name="T4" fmla="*/ 181 w 1253"/>
                <a:gd name="T5" fmla="*/ 561 h 1088"/>
                <a:gd name="T6" fmla="*/ 310 w 1253"/>
                <a:gd name="T7" fmla="*/ 278 h 1088"/>
                <a:gd name="T8" fmla="*/ 316 w 1253"/>
                <a:gd name="T9" fmla="*/ 122 h 1088"/>
                <a:gd name="T10" fmla="*/ 483 w 1253"/>
                <a:gd name="T11" fmla="*/ 19 h 1088"/>
                <a:gd name="T12" fmla="*/ 747 w 1253"/>
                <a:gd name="T13" fmla="*/ 436 h 1088"/>
                <a:gd name="T14" fmla="*/ 980 w 1253"/>
                <a:gd name="T15" fmla="*/ 534 h 1088"/>
                <a:gd name="T16" fmla="*/ 1197 w 1253"/>
                <a:gd name="T17" fmla="*/ 668 h 1088"/>
                <a:gd name="T18" fmla="*/ 1247 w 1253"/>
                <a:gd name="T19" fmla="*/ 758 h 1088"/>
                <a:gd name="T20" fmla="*/ 1189 w 1253"/>
                <a:gd name="T21" fmla="*/ 893 h 1088"/>
                <a:gd name="T22" fmla="*/ 973 w 1253"/>
                <a:gd name="T23" fmla="*/ 1064 h 1088"/>
                <a:gd name="T24" fmla="*/ 690 w 1253"/>
                <a:gd name="T25" fmla="*/ 1059 h 1088"/>
                <a:gd name="T26" fmla="*/ 125 w 1253"/>
                <a:gd name="T27" fmla="*/ 890 h 1088"/>
                <a:gd name="T28" fmla="*/ 62 w 1253"/>
                <a:gd name="T29" fmla="*/ 829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3" h="1088">
                  <a:moveTo>
                    <a:pt x="62" y="829"/>
                  </a:moveTo>
                  <a:cubicBezTo>
                    <a:pt x="23" y="779"/>
                    <a:pt x="0" y="718"/>
                    <a:pt x="11" y="655"/>
                  </a:cubicBezTo>
                  <a:cubicBezTo>
                    <a:pt x="28" y="559"/>
                    <a:pt x="106" y="573"/>
                    <a:pt x="181" y="561"/>
                  </a:cubicBezTo>
                  <a:cubicBezTo>
                    <a:pt x="312" y="541"/>
                    <a:pt x="317" y="380"/>
                    <a:pt x="310" y="278"/>
                  </a:cubicBezTo>
                  <a:cubicBezTo>
                    <a:pt x="306" y="226"/>
                    <a:pt x="302" y="172"/>
                    <a:pt x="316" y="122"/>
                  </a:cubicBezTo>
                  <a:cubicBezTo>
                    <a:pt x="337" y="46"/>
                    <a:pt x="404" y="0"/>
                    <a:pt x="483" y="19"/>
                  </a:cubicBezTo>
                  <a:cubicBezTo>
                    <a:pt x="668" y="64"/>
                    <a:pt x="636" y="321"/>
                    <a:pt x="747" y="436"/>
                  </a:cubicBezTo>
                  <a:cubicBezTo>
                    <a:pt x="811" y="501"/>
                    <a:pt x="897" y="510"/>
                    <a:pt x="980" y="534"/>
                  </a:cubicBezTo>
                  <a:cubicBezTo>
                    <a:pt x="1062" y="557"/>
                    <a:pt x="1138" y="607"/>
                    <a:pt x="1197" y="668"/>
                  </a:cubicBezTo>
                  <a:cubicBezTo>
                    <a:pt x="1221" y="693"/>
                    <a:pt x="1243" y="723"/>
                    <a:pt x="1247" y="758"/>
                  </a:cubicBezTo>
                  <a:cubicBezTo>
                    <a:pt x="1253" y="808"/>
                    <a:pt x="1220" y="853"/>
                    <a:pt x="1189" y="893"/>
                  </a:cubicBezTo>
                  <a:cubicBezTo>
                    <a:pt x="1130" y="967"/>
                    <a:pt x="1069" y="1040"/>
                    <a:pt x="973" y="1064"/>
                  </a:cubicBezTo>
                  <a:cubicBezTo>
                    <a:pt x="881" y="1088"/>
                    <a:pt x="783" y="1073"/>
                    <a:pt x="690" y="1059"/>
                  </a:cubicBezTo>
                  <a:cubicBezTo>
                    <a:pt x="510" y="1032"/>
                    <a:pt x="276" y="1002"/>
                    <a:pt x="125" y="890"/>
                  </a:cubicBezTo>
                  <a:cubicBezTo>
                    <a:pt x="102" y="873"/>
                    <a:pt x="80" y="852"/>
                    <a:pt x="62" y="829"/>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67"/>
            <p:cNvSpPr/>
            <p:nvPr/>
          </p:nvSpPr>
          <p:spPr bwMode="auto">
            <a:xfrm>
              <a:off x="9239150" y="2508090"/>
              <a:ext cx="1369672" cy="1760380"/>
            </a:xfrm>
            <a:custGeom>
              <a:avLst/>
              <a:gdLst>
                <a:gd name="T0" fmla="*/ 0 w 886"/>
                <a:gd name="T1" fmla="*/ 954 h 1138"/>
                <a:gd name="T2" fmla="*/ 296 w 886"/>
                <a:gd name="T3" fmla="*/ 697 h 1138"/>
                <a:gd name="T4" fmla="*/ 583 w 886"/>
                <a:gd name="T5" fmla="*/ 387 h 1138"/>
                <a:gd name="T6" fmla="*/ 841 w 886"/>
                <a:gd name="T7" fmla="*/ 92 h 1138"/>
                <a:gd name="T8" fmla="*/ 769 w 886"/>
                <a:gd name="T9" fmla="*/ 415 h 1138"/>
                <a:gd name="T10" fmla="*/ 489 w 886"/>
                <a:gd name="T11" fmla="*/ 884 h 1138"/>
                <a:gd name="T12" fmla="*/ 268 w 886"/>
                <a:gd name="T13" fmla="*/ 1138 h 1138"/>
                <a:gd name="T14" fmla="*/ 0 w 886"/>
                <a:gd name="T15" fmla="*/ 954 h 1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6" h="1138">
                  <a:moveTo>
                    <a:pt x="0" y="954"/>
                  </a:moveTo>
                  <a:cubicBezTo>
                    <a:pt x="0" y="954"/>
                    <a:pt x="94" y="770"/>
                    <a:pt x="296" y="697"/>
                  </a:cubicBezTo>
                  <a:cubicBezTo>
                    <a:pt x="497" y="625"/>
                    <a:pt x="430" y="468"/>
                    <a:pt x="583" y="387"/>
                  </a:cubicBezTo>
                  <a:cubicBezTo>
                    <a:pt x="736" y="305"/>
                    <a:pt x="807" y="183"/>
                    <a:pt x="841" y="92"/>
                  </a:cubicBezTo>
                  <a:cubicBezTo>
                    <a:pt x="874" y="0"/>
                    <a:pt x="886" y="234"/>
                    <a:pt x="769" y="415"/>
                  </a:cubicBezTo>
                  <a:cubicBezTo>
                    <a:pt x="651" y="595"/>
                    <a:pt x="688" y="755"/>
                    <a:pt x="489" y="884"/>
                  </a:cubicBezTo>
                  <a:cubicBezTo>
                    <a:pt x="291" y="1012"/>
                    <a:pt x="268" y="1138"/>
                    <a:pt x="268" y="1138"/>
                  </a:cubicBezTo>
                  <a:lnTo>
                    <a:pt x="0" y="954"/>
                  </a:ln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68"/>
            <p:cNvSpPr/>
            <p:nvPr/>
          </p:nvSpPr>
          <p:spPr bwMode="auto">
            <a:xfrm>
              <a:off x="9448405" y="2614912"/>
              <a:ext cx="1142857" cy="1653557"/>
            </a:xfrm>
            <a:custGeom>
              <a:avLst/>
              <a:gdLst>
                <a:gd name="T0" fmla="*/ 354 w 740"/>
                <a:gd name="T1" fmla="*/ 815 h 1069"/>
                <a:gd name="T2" fmla="*/ 634 w 740"/>
                <a:gd name="T3" fmla="*/ 346 h 1069"/>
                <a:gd name="T4" fmla="*/ 719 w 740"/>
                <a:gd name="T5" fmla="*/ 3 h 1069"/>
                <a:gd name="T6" fmla="*/ 617 w 740"/>
                <a:gd name="T7" fmla="*/ 254 h 1069"/>
                <a:gd name="T8" fmla="*/ 474 w 740"/>
                <a:gd name="T9" fmla="*/ 450 h 1069"/>
                <a:gd name="T10" fmla="*/ 243 w 740"/>
                <a:gd name="T11" fmla="*/ 722 h 1069"/>
                <a:gd name="T12" fmla="*/ 0 w 740"/>
                <a:gd name="T13" fmla="*/ 976 h 1069"/>
                <a:gd name="T14" fmla="*/ 0 w 740"/>
                <a:gd name="T15" fmla="*/ 978 h 1069"/>
                <a:gd name="T16" fmla="*/ 133 w 740"/>
                <a:gd name="T17" fmla="*/ 1069 h 1069"/>
                <a:gd name="T18" fmla="*/ 354 w 740"/>
                <a:gd name="T19" fmla="*/ 815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0" h="1069">
                  <a:moveTo>
                    <a:pt x="354" y="815"/>
                  </a:moveTo>
                  <a:cubicBezTo>
                    <a:pt x="553" y="686"/>
                    <a:pt x="516" y="526"/>
                    <a:pt x="634" y="346"/>
                  </a:cubicBezTo>
                  <a:cubicBezTo>
                    <a:pt x="734" y="192"/>
                    <a:pt x="740" y="0"/>
                    <a:pt x="719" y="3"/>
                  </a:cubicBezTo>
                  <a:cubicBezTo>
                    <a:pt x="719" y="4"/>
                    <a:pt x="702" y="157"/>
                    <a:pt x="617" y="254"/>
                  </a:cubicBezTo>
                  <a:cubicBezTo>
                    <a:pt x="532" y="352"/>
                    <a:pt x="498" y="389"/>
                    <a:pt x="474" y="450"/>
                  </a:cubicBezTo>
                  <a:cubicBezTo>
                    <a:pt x="433" y="558"/>
                    <a:pt x="419" y="643"/>
                    <a:pt x="243" y="722"/>
                  </a:cubicBezTo>
                  <a:cubicBezTo>
                    <a:pt x="68" y="802"/>
                    <a:pt x="0" y="976"/>
                    <a:pt x="0" y="976"/>
                  </a:cubicBezTo>
                  <a:cubicBezTo>
                    <a:pt x="0" y="976"/>
                    <a:pt x="0" y="977"/>
                    <a:pt x="0" y="978"/>
                  </a:cubicBezTo>
                  <a:cubicBezTo>
                    <a:pt x="133" y="1069"/>
                    <a:pt x="133" y="1069"/>
                    <a:pt x="133" y="1069"/>
                  </a:cubicBezTo>
                  <a:cubicBezTo>
                    <a:pt x="133" y="1069"/>
                    <a:pt x="156" y="943"/>
                    <a:pt x="354" y="815"/>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69"/>
            <p:cNvSpPr/>
            <p:nvPr/>
          </p:nvSpPr>
          <p:spPr bwMode="auto">
            <a:xfrm>
              <a:off x="9486451" y="2770025"/>
              <a:ext cx="1040424" cy="1277483"/>
            </a:xfrm>
            <a:custGeom>
              <a:avLst/>
              <a:gdLst>
                <a:gd name="T0" fmla="*/ 673 w 673"/>
                <a:gd name="T1" fmla="*/ 0 h 826"/>
                <a:gd name="T2" fmla="*/ 592 w 673"/>
                <a:gd name="T3" fmla="*/ 154 h 826"/>
                <a:gd name="T4" fmla="*/ 449 w 673"/>
                <a:gd name="T5" fmla="*/ 350 h 826"/>
                <a:gd name="T6" fmla="*/ 218 w 673"/>
                <a:gd name="T7" fmla="*/ 622 h 826"/>
                <a:gd name="T8" fmla="*/ 0 w 673"/>
                <a:gd name="T9" fmla="*/ 826 h 826"/>
              </a:gdLst>
              <a:ahLst/>
              <a:cxnLst>
                <a:cxn ang="0">
                  <a:pos x="T0" y="T1"/>
                </a:cxn>
                <a:cxn ang="0">
                  <a:pos x="T2" y="T3"/>
                </a:cxn>
                <a:cxn ang="0">
                  <a:pos x="T4" y="T5"/>
                </a:cxn>
                <a:cxn ang="0">
                  <a:pos x="T6" y="T7"/>
                </a:cxn>
                <a:cxn ang="0">
                  <a:pos x="T8" y="T9"/>
                </a:cxn>
              </a:cxnLst>
              <a:rect l="0" t="0" r="r" b="b"/>
              <a:pathLst>
                <a:path w="673" h="826">
                  <a:moveTo>
                    <a:pt x="673" y="0"/>
                  </a:moveTo>
                  <a:cubicBezTo>
                    <a:pt x="658" y="49"/>
                    <a:pt x="633" y="108"/>
                    <a:pt x="592" y="154"/>
                  </a:cubicBezTo>
                  <a:cubicBezTo>
                    <a:pt x="507" y="252"/>
                    <a:pt x="473" y="289"/>
                    <a:pt x="449" y="350"/>
                  </a:cubicBezTo>
                  <a:cubicBezTo>
                    <a:pt x="408" y="458"/>
                    <a:pt x="394" y="543"/>
                    <a:pt x="218" y="622"/>
                  </a:cubicBezTo>
                  <a:cubicBezTo>
                    <a:pt x="103" y="675"/>
                    <a:pt x="34" y="768"/>
                    <a:pt x="0" y="826"/>
                  </a:cubicBezTo>
                </a:path>
              </a:pathLst>
            </a:custGeom>
            <a:noFill/>
            <a:ln w="12700"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3" name="Freeform 70"/>
            <p:cNvSpPr/>
            <p:nvPr/>
          </p:nvSpPr>
          <p:spPr bwMode="auto">
            <a:xfrm>
              <a:off x="9401578" y="2433460"/>
              <a:ext cx="719956" cy="1375525"/>
            </a:xfrm>
            <a:custGeom>
              <a:avLst/>
              <a:gdLst>
                <a:gd name="T0" fmla="*/ 0 w 466"/>
                <a:gd name="T1" fmla="*/ 816 h 890"/>
                <a:gd name="T2" fmla="*/ 152 w 466"/>
                <a:gd name="T3" fmla="*/ 585 h 890"/>
                <a:gd name="T4" fmla="*/ 289 w 466"/>
                <a:gd name="T5" fmla="*/ 318 h 890"/>
                <a:gd name="T6" fmla="*/ 408 w 466"/>
                <a:gd name="T7" fmla="*/ 68 h 890"/>
                <a:gd name="T8" fmla="*/ 420 w 466"/>
                <a:gd name="T9" fmla="*/ 302 h 890"/>
                <a:gd name="T10" fmla="*/ 319 w 466"/>
                <a:gd name="T11" fmla="*/ 675 h 890"/>
                <a:gd name="T12" fmla="*/ 217 w 466"/>
                <a:gd name="T13" fmla="*/ 890 h 890"/>
                <a:gd name="T14" fmla="*/ 0 w 466"/>
                <a:gd name="T15" fmla="*/ 816 h 8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6" h="890">
                  <a:moveTo>
                    <a:pt x="0" y="816"/>
                  </a:moveTo>
                  <a:cubicBezTo>
                    <a:pt x="0" y="816"/>
                    <a:pt x="29" y="672"/>
                    <a:pt x="152" y="585"/>
                  </a:cubicBezTo>
                  <a:cubicBezTo>
                    <a:pt x="275" y="497"/>
                    <a:pt x="200" y="402"/>
                    <a:pt x="289" y="318"/>
                  </a:cubicBezTo>
                  <a:cubicBezTo>
                    <a:pt x="377" y="234"/>
                    <a:pt x="402" y="137"/>
                    <a:pt x="408" y="68"/>
                  </a:cubicBezTo>
                  <a:cubicBezTo>
                    <a:pt x="414" y="0"/>
                    <a:pt x="466" y="157"/>
                    <a:pt x="420" y="302"/>
                  </a:cubicBezTo>
                  <a:cubicBezTo>
                    <a:pt x="375" y="447"/>
                    <a:pt x="430" y="549"/>
                    <a:pt x="319" y="675"/>
                  </a:cubicBezTo>
                  <a:cubicBezTo>
                    <a:pt x="209" y="800"/>
                    <a:pt x="217" y="890"/>
                    <a:pt x="217" y="890"/>
                  </a:cubicBezTo>
                  <a:lnTo>
                    <a:pt x="0" y="816"/>
                  </a:ln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71"/>
            <p:cNvSpPr/>
            <p:nvPr/>
          </p:nvSpPr>
          <p:spPr bwMode="auto">
            <a:xfrm>
              <a:off x="9569861" y="2503700"/>
              <a:ext cx="541430" cy="1305286"/>
            </a:xfrm>
            <a:custGeom>
              <a:avLst/>
              <a:gdLst>
                <a:gd name="T0" fmla="*/ 210 w 350"/>
                <a:gd name="T1" fmla="*/ 629 h 844"/>
                <a:gd name="T2" fmla="*/ 311 w 350"/>
                <a:gd name="T3" fmla="*/ 256 h 844"/>
                <a:gd name="T4" fmla="*/ 304 w 350"/>
                <a:gd name="T5" fmla="*/ 6 h 844"/>
                <a:gd name="T6" fmla="*/ 283 w 350"/>
                <a:gd name="T7" fmla="*/ 197 h 844"/>
                <a:gd name="T8" fmla="*/ 223 w 350"/>
                <a:gd name="T9" fmla="*/ 357 h 844"/>
                <a:gd name="T10" fmla="*/ 117 w 350"/>
                <a:gd name="T11" fmla="*/ 587 h 844"/>
                <a:gd name="T12" fmla="*/ 0 w 350"/>
                <a:gd name="T13" fmla="*/ 806 h 844"/>
                <a:gd name="T14" fmla="*/ 0 w 350"/>
                <a:gd name="T15" fmla="*/ 807 h 844"/>
                <a:gd name="T16" fmla="*/ 108 w 350"/>
                <a:gd name="T17" fmla="*/ 844 h 844"/>
                <a:gd name="T18" fmla="*/ 210 w 350"/>
                <a:gd name="T19" fmla="*/ 629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0" h="844">
                  <a:moveTo>
                    <a:pt x="210" y="629"/>
                  </a:moveTo>
                  <a:cubicBezTo>
                    <a:pt x="321" y="503"/>
                    <a:pt x="266" y="401"/>
                    <a:pt x="311" y="256"/>
                  </a:cubicBezTo>
                  <a:cubicBezTo>
                    <a:pt x="350" y="132"/>
                    <a:pt x="318" y="0"/>
                    <a:pt x="304" y="6"/>
                  </a:cubicBezTo>
                  <a:cubicBezTo>
                    <a:pt x="305" y="7"/>
                    <a:pt x="322" y="115"/>
                    <a:pt x="283" y="197"/>
                  </a:cubicBezTo>
                  <a:cubicBezTo>
                    <a:pt x="243" y="280"/>
                    <a:pt x="227" y="311"/>
                    <a:pt x="223" y="357"/>
                  </a:cubicBezTo>
                  <a:cubicBezTo>
                    <a:pt x="215" y="439"/>
                    <a:pt x="222" y="500"/>
                    <a:pt x="117" y="587"/>
                  </a:cubicBezTo>
                  <a:cubicBezTo>
                    <a:pt x="13" y="674"/>
                    <a:pt x="0" y="806"/>
                    <a:pt x="0" y="806"/>
                  </a:cubicBezTo>
                  <a:cubicBezTo>
                    <a:pt x="0" y="806"/>
                    <a:pt x="0" y="806"/>
                    <a:pt x="0" y="807"/>
                  </a:cubicBezTo>
                  <a:cubicBezTo>
                    <a:pt x="108" y="844"/>
                    <a:pt x="108" y="844"/>
                    <a:pt x="108" y="844"/>
                  </a:cubicBezTo>
                  <a:cubicBezTo>
                    <a:pt x="108" y="844"/>
                    <a:pt x="100" y="754"/>
                    <a:pt x="210" y="62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72"/>
            <p:cNvSpPr/>
            <p:nvPr/>
          </p:nvSpPr>
          <p:spPr bwMode="auto">
            <a:xfrm>
              <a:off x="9580104" y="2620766"/>
              <a:ext cx="465337" cy="1069691"/>
            </a:xfrm>
            <a:custGeom>
              <a:avLst/>
              <a:gdLst>
                <a:gd name="T0" fmla="*/ 301 w 301"/>
                <a:gd name="T1" fmla="*/ 0 h 691"/>
                <a:gd name="T2" fmla="*/ 276 w 301"/>
                <a:gd name="T3" fmla="*/ 121 h 691"/>
                <a:gd name="T4" fmla="*/ 216 w 301"/>
                <a:gd name="T5" fmla="*/ 281 h 691"/>
                <a:gd name="T6" fmla="*/ 110 w 301"/>
                <a:gd name="T7" fmla="*/ 511 h 691"/>
                <a:gd name="T8" fmla="*/ 0 w 301"/>
                <a:gd name="T9" fmla="*/ 691 h 691"/>
              </a:gdLst>
              <a:ahLst/>
              <a:cxnLst>
                <a:cxn ang="0">
                  <a:pos x="T0" y="T1"/>
                </a:cxn>
                <a:cxn ang="0">
                  <a:pos x="T2" y="T3"/>
                </a:cxn>
                <a:cxn ang="0">
                  <a:pos x="T4" y="T5"/>
                </a:cxn>
                <a:cxn ang="0">
                  <a:pos x="T6" y="T7"/>
                </a:cxn>
                <a:cxn ang="0">
                  <a:pos x="T8" y="T9"/>
                </a:cxn>
              </a:cxnLst>
              <a:rect l="0" t="0" r="r" b="b"/>
              <a:pathLst>
                <a:path w="301" h="691">
                  <a:moveTo>
                    <a:pt x="301" y="0"/>
                  </a:moveTo>
                  <a:cubicBezTo>
                    <a:pt x="300" y="37"/>
                    <a:pt x="295" y="82"/>
                    <a:pt x="276" y="121"/>
                  </a:cubicBezTo>
                  <a:cubicBezTo>
                    <a:pt x="236" y="204"/>
                    <a:pt x="220" y="235"/>
                    <a:pt x="216" y="281"/>
                  </a:cubicBezTo>
                  <a:cubicBezTo>
                    <a:pt x="208" y="363"/>
                    <a:pt x="215" y="424"/>
                    <a:pt x="110" y="511"/>
                  </a:cubicBezTo>
                  <a:cubicBezTo>
                    <a:pt x="42" y="568"/>
                    <a:pt x="12" y="645"/>
                    <a:pt x="0" y="691"/>
                  </a:cubicBezTo>
                </a:path>
              </a:pathLst>
            </a:custGeom>
            <a:noFill/>
            <a:ln w="9525"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6" name="Freeform 73"/>
            <p:cNvSpPr/>
            <p:nvPr/>
          </p:nvSpPr>
          <p:spPr bwMode="auto">
            <a:xfrm>
              <a:off x="6205677" y="4158721"/>
              <a:ext cx="1450155" cy="851655"/>
            </a:xfrm>
            <a:custGeom>
              <a:avLst/>
              <a:gdLst>
                <a:gd name="T0" fmla="*/ 521 w 938"/>
                <a:gd name="T1" fmla="*/ 360 h 551"/>
                <a:gd name="T2" fmla="*/ 212 w 938"/>
                <a:gd name="T3" fmla="*/ 86 h 551"/>
                <a:gd name="T4" fmla="*/ 73 w 938"/>
                <a:gd name="T5" fmla="*/ 23 h 551"/>
                <a:gd name="T6" fmla="*/ 19 w 938"/>
                <a:gd name="T7" fmla="*/ 92 h 551"/>
                <a:gd name="T8" fmla="*/ 96 w 938"/>
                <a:gd name="T9" fmla="*/ 294 h 551"/>
                <a:gd name="T10" fmla="*/ 426 w 938"/>
                <a:gd name="T11" fmla="*/ 513 h 551"/>
                <a:gd name="T12" fmla="*/ 676 w 938"/>
                <a:gd name="T13" fmla="*/ 547 h 551"/>
                <a:gd name="T14" fmla="*/ 919 w 938"/>
                <a:gd name="T15" fmla="*/ 477 h 551"/>
                <a:gd name="T16" fmla="*/ 780 w 938"/>
                <a:gd name="T17" fmla="*/ 411 h 551"/>
                <a:gd name="T18" fmla="*/ 521 w 938"/>
                <a:gd name="T19" fmla="*/ 3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8" h="551">
                  <a:moveTo>
                    <a:pt x="521" y="360"/>
                  </a:moveTo>
                  <a:cubicBezTo>
                    <a:pt x="393" y="297"/>
                    <a:pt x="299" y="192"/>
                    <a:pt x="212" y="86"/>
                  </a:cubicBezTo>
                  <a:cubicBezTo>
                    <a:pt x="178" y="45"/>
                    <a:pt x="127" y="0"/>
                    <a:pt x="73" y="23"/>
                  </a:cubicBezTo>
                  <a:cubicBezTo>
                    <a:pt x="44" y="35"/>
                    <a:pt x="26" y="64"/>
                    <a:pt x="19" y="92"/>
                  </a:cubicBezTo>
                  <a:cubicBezTo>
                    <a:pt x="0" y="167"/>
                    <a:pt x="45" y="238"/>
                    <a:pt x="96" y="294"/>
                  </a:cubicBezTo>
                  <a:cubicBezTo>
                    <a:pt x="184" y="390"/>
                    <a:pt x="296" y="469"/>
                    <a:pt x="426" y="513"/>
                  </a:cubicBezTo>
                  <a:cubicBezTo>
                    <a:pt x="505" y="539"/>
                    <a:pt x="590" y="551"/>
                    <a:pt x="676" y="547"/>
                  </a:cubicBezTo>
                  <a:cubicBezTo>
                    <a:pt x="724" y="545"/>
                    <a:pt x="900" y="534"/>
                    <a:pt x="919" y="477"/>
                  </a:cubicBezTo>
                  <a:cubicBezTo>
                    <a:pt x="938" y="421"/>
                    <a:pt x="815" y="411"/>
                    <a:pt x="780" y="411"/>
                  </a:cubicBezTo>
                  <a:cubicBezTo>
                    <a:pt x="686" y="409"/>
                    <a:pt x="603" y="400"/>
                    <a:pt x="521" y="360"/>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74"/>
            <p:cNvSpPr/>
            <p:nvPr/>
          </p:nvSpPr>
          <p:spPr bwMode="auto">
            <a:xfrm>
              <a:off x="6414933" y="4413339"/>
              <a:ext cx="1084324" cy="591183"/>
            </a:xfrm>
            <a:custGeom>
              <a:avLst/>
              <a:gdLst>
                <a:gd name="T0" fmla="*/ 0 w 702"/>
                <a:gd name="T1" fmla="*/ 0 h 382"/>
                <a:gd name="T2" fmla="*/ 702 w 702"/>
                <a:gd name="T3" fmla="*/ 300 h 382"/>
              </a:gdLst>
              <a:ahLst/>
              <a:cxnLst>
                <a:cxn ang="0">
                  <a:pos x="T0" y="T1"/>
                </a:cxn>
                <a:cxn ang="0">
                  <a:pos x="T2" y="T3"/>
                </a:cxn>
              </a:cxnLst>
              <a:rect l="0" t="0" r="r" b="b"/>
              <a:pathLst>
                <a:path w="702" h="382">
                  <a:moveTo>
                    <a:pt x="0" y="0"/>
                  </a:moveTo>
                  <a:cubicBezTo>
                    <a:pt x="0" y="0"/>
                    <a:pt x="296" y="382"/>
                    <a:pt x="702" y="300"/>
                  </a:cubicBezTo>
                </a:path>
              </a:pathLst>
            </a:custGeom>
            <a:noFill/>
            <a:ln w="22225"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8" name="Freeform 75"/>
            <p:cNvSpPr/>
            <p:nvPr/>
          </p:nvSpPr>
          <p:spPr bwMode="auto">
            <a:xfrm>
              <a:off x="6152997" y="4808437"/>
              <a:ext cx="1533564" cy="528261"/>
            </a:xfrm>
            <a:custGeom>
              <a:avLst/>
              <a:gdLst>
                <a:gd name="T0" fmla="*/ 576 w 992"/>
                <a:gd name="T1" fmla="*/ 142 h 342"/>
                <a:gd name="T2" fmla="*/ 175 w 992"/>
                <a:gd name="T3" fmla="*/ 38 h 342"/>
                <a:gd name="T4" fmla="*/ 23 w 992"/>
                <a:gd name="T5" fmla="*/ 45 h 342"/>
                <a:gd name="T6" fmla="*/ 6 w 992"/>
                <a:gd name="T7" fmla="*/ 131 h 342"/>
                <a:gd name="T8" fmla="*/ 166 w 992"/>
                <a:gd name="T9" fmla="*/ 276 h 342"/>
                <a:gd name="T10" fmla="*/ 560 w 992"/>
                <a:gd name="T11" fmla="*/ 322 h 342"/>
                <a:gd name="T12" fmla="*/ 798 w 992"/>
                <a:gd name="T13" fmla="*/ 240 h 342"/>
                <a:gd name="T14" fmla="*/ 983 w 992"/>
                <a:gd name="T15" fmla="*/ 67 h 342"/>
                <a:gd name="T16" fmla="*/ 830 w 992"/>
                <a:gd name="T17" fmla="*/ 71 h 342"/>
                <a:gd name="T18" fmla="*/ 576 w 992"/>
                <a:gd name="T19" fmla="*/ 14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2" h="342">
                  <a:moveTo>
                    <a:pt x="576" y="142"/>
                  </a:moveTo>
                  <a:cubicBezTo>
                    <a:pt x="433" y="144"/>
                    <a:pt x="301" y="93"/>
                    <a:pt x="175" y="38"/>
                  </a:cubicBezTo>
                  <a:cubicBezTo>
                    <a:pt x="127" y="17"/>
                    <a:pt x="61" y="0"/>
                    <a:pt x="23" y="45"/>
                  </a:cubicBezTo>
                  <a:cubicBezTo>
                    <a:pt x="3" y="69"/>
                    <a:pt x="0" y="103"/>
                    <a:pt x="6" y="131"/>
                  </a:cubicBezTo>
                  <a:cubicBezTo>
                    <a:pt x="23" y="207"/>
                    <a:pt x="96" y="249"/>
                    <a:pt x="166" y="276"/>
                  </a:cubicBezTo>
                  <a:cubicBezTo>
                    <a:pt x="288" y="322"/>
                    <a:pt x="424" y="342"/>
                    <a:pt x="560" y="322"/>
                  </a:cubicBezTo>
                  <a:cubicBezTo>
                    <a:pt x="642" y="309"/>
                    <a:pt x="723" y="282"/>
                    <a:pt x="798" y="240"/>
                  </a:cubicBezTo>
                  <a:cubicBezTo>
                    <a:pt x="840" y="216"/>
                    <a:pt x="992" y="126"/>
                    <a:pt x="983" y="67"/>
                  </a:cubicBezTo>
                  <a:cubicBezTo>
                    <a:pt x="975" y="8"/>
                    <a:pt x="861" y="55"/>
                    <a:pt x="830" y="71"/>
                  </a:cubicBezTo>
                  <a:cubicBezTo>
                    <a:pt x="745" y="112"/>
                    <a:pt x="667" y="141"/>
                    <a:pt x="576"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76"/>
            <p:cNvSpPr/>
            <p:nvPr/>
          </p:nvSpPr>
          <p:spPr bwMode="auto">
            <a:xfrm>
              <a:off x="6373960" y="4951843"/>
              <a:ext cx="1177977" cy="398024"/>
            </a:xfrm>
            <a:custGeom>
              <a:avLst/>
              <a:gdLst>
                <a:gd name="T0" fmla="*/ 0 w 762"/>
                <a:gd name="T1" fmla="*/ 50 h 257"/>
                <a:gd name="T2" fmla="*/ 762 w 762"/>
                <a:gd name="T3" fmla="*/ 0 h 257"/>
              </a:gdLst>
              <a:ahLst/>
              <a:cxnLst>
                <a:cxn ang="0">
                  <a:pos x="T0" y="T1"/>
                </a:cxn>
                <a:cxn ang="0">
                  <a:pos x="T2" y="T3"/>
                </a:cxn>
              </a:cxnLst>
              <a:rect l="0" t="0" r="r" b="b"/>
              <a:pathLst>
                <a:path w="762" h="257">
                  <a:moveTo>
                    <a:pt x="0" y="50"/>
                  </a:moveTo>
                  <a:cubicBezTo>
                    <a:pt x="0" y="50"/>
                    <a:pt x="437" y="257"/>
                    <a:pt x="762" y="0"/>
                  </a:cubicBezTo>
                </a:path>
              </a:pathLst>
            </a:custGeom>
            <a:noFill/>
            <a:ln w="22225"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0" name="Freeform 77"/>
            <p:cNvSpPr/>
            <p:nvPr/>
          </p:nvSpPr>
          <p:spPr bwMode="auto">
            <a:xfrm>
              <a:off x="10083488" y="3611437"/>
              <a:ext cx="626303" cy="608743"/>
            </a:xfrm>
            <a:custGeom>
              <a:avLst/>
              <a:gdLst>
                <a:gd name="T0" fmla="*/ 139 w 405"/>
                <a:gd name="T1" fmla="*/ 182 h 394"/>
                <a:gd name="T2" fmla="*/ 276 w 405"/>
                <a:gd name="T3" fmla="*/ 96 h 394"/>
                <a:gd name="T4" fmla="*/ 405 w 405"/>
                <a:gd name="T5" fmla="*/ 0 h 394"/>
                <a:gd name="T6" fmla="*/ 352 w 405"/>
                <a:gd name="T7" fmla="*/ 197 h 394"/>
                <a:gd name="T8" fmla="*/ 229 w 405"/>
                <a:gd name="T9" fmla="*/ 358 h 394"/>
                <a:gd name="T10" fmla="*/ 120 w 405"/>
                <a:gd name="T11" fmla="*/ 386 h 394"/>
                <a:gd name="T12" fmla="*/ 139 w 405"/>
                <a:gd name="T13" fmla="*/ 182 h 394"/>
              </a:gdLst>
              <a:ahLst/>
              <a:cxnLst>
                <a:cxn ang="0">
                  <a:pos x="T0" y="T1"/>
                </a:cxn>
                <a:cxn ang="0">
                  <a:pos x="T2" y="T3"/>
                </a:cxn>
                <a:cxn ang="0">
                  <a:pos x="T4" y="T5"/>
                </a:cxn>
                <a:cxn ang="0">
                  <a:pos x="T6" y="T7"/>
                </a:cxn>
                <a:cxn ang="0">
                  <a:pos x="T8" y="T9"/>
                </a:cxn>
                <a:cxn ang="0">
                  <a:pos x="T10" y="T11"/>
                </a:cxn>
                <a:cxn ang="0">
                  <a:pos x="T12" y="T13"/>
                </a:cxn>
              </a:cxnLst>
              <a:rect l="0" t="0" r="r" b="b"/>
              <a:pathLst>
                <a:path w="405" h="394">
                  <a:moveTo>
                    <a:pt x="139" y="182"/>
                  </a:moveTo>
                  <a:cubicBezTo>
                    <a:pt x="180" y="146"/>
                    <a:pt x="229" y="122"/>
                    <a:pt x="276" y="96"/>
                  </a:cubicBezTo>
                  <a:cubicBezTo>
                    <a:pt x="324" y="70"/>
                    <a:pt x="371" y="41"/>
                    <a:pt x="405" y="0"/>
                  </a:cubicBezTo>
                  <a:cubicBezTo>
                    <a:pt x="392" y="67"/>
                    <a:pt x="378" y="134"/>
                    <a:pt x="352" y="197"/>
                  </a:cubicBezTo>
                  <a:cubicBezTo>
                    <a:pt x="325" y="260"/>
                    <a:pt x="286" y="320"/>
                    <a:pt x="229" y="358"/>
                  </a:cubicBezTo>
                  <a:cubicBezTo>
                    <a:pt x="197" y="379"/>
                    <a:pt x="158" y="394"/>
                    <a:pt x="120" y="386"/>
                  </a:cubicBezTo>
                  <a:cubicBezTo>
                    <a:pt x="0" y="360"/>
                    <a:pt x="85" y="228"/>
                    <a:pt x="139" y="18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78"/>
            <p:cNvSpPr/>
            <p:nvPr/>
          </p:nvSpPr>
          <p:spPr bwMode="auto">
            <a:xfrm>
              <a:off x="10238600" y="3816303"/>
              <a:ext cx="326322" cy="348271"/>
            </a:xfrm>
            <a:custGeom>
              <a:avLst/>
              <a:gdLst>
                <a:gd name="T0" fmla="*/ 211 w 211"/>
                <a:gd name="T1" fmla="*/ 0 h 225"/>
                <a:gd name="T2" fmla="*/ 0 w 211"/>
                <a:gd name="T3" fmla="*/ 225 h 225"/>
              </a:gdLst>
              <a:ahLst/>
              <a:cxnLst>
                <a:cxn ang="0">
                  <a:pos x="T0" y="T1"/>
                </a:cxn>
                <a:cxn ang="0">
                  <a:pos x="T2" y="T3"/>
                </a:cxn>
              </a:cxnLst>
              <a:rect l="0" t="0" r="r" b="b"/>
              <a:pathLst>
                <a:path w="211" h="225">
                  <a:moveTo>
                    <a:pt x="211" y="0"/>
                  </a:moveTo>
                  <a:cubicBezTo>
                    <a:pt x="211" y="0"/>
                    <a:pt x="82" y="78"/>
                    <a:pt x="0" y="225"/>
                  </a:cubicBezTo>
                </a:path>
              </a:pathLst>
            </a:custGeom>
            <a:noFill/>
            <a:ln w="14288"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Freeform 79"/>
            <p:cNvSpPr/>
            <p:nvPr/>
          </p:nvSpPr>
          <p:spPr bwMode="auto">
            <a:xfrm>
              <a:off x="10156654" y="3892395"/>
              <a:ext cx="913115" cy="537041"/>
            </a:xfrm>
            <a:custGeom>
              <a:avLst/>
              <a:gdLst>
                <a:gd name="T0" fmla="*/ 223 w 590"/>
                <a:gd name="T1" fmla="*/ 102 h 347"/>
                <a:gd name="T2" fmla="*/ 409 w 590"/>
                <a:gd name="T3" fmla="*/ 59 h 347"/>
                <a:gd name="T4" fmla="*/ 590 w 590"/>
                <a:gd name="T5" fmla="*/ 0 h 347"/>
                <a:gd name="T6" fmla="*/ 455 w 590"/>
                <a:gd name="T7" fmla="*/ 201 h 347"/>
                <a:gd name="T8" fmla="*/ 257 w 590"/>
                <a:gd name="T9" fmla="*/ 334 h 347"/>
                <a:gd name="T10" fmla="*/ 125 w 590"/>
                <a:gd name="T11" fmla="*/ 324 h 347"/>
                <a:gd name="T12" fmla="*/ 223 w 590"/>
                <a:gd name="T13" fmla="*/ 102 h 347"/>
              </a:gdLst>
              <a:ahLst/>
              <a:cxnLst>
                <a:cxn ang="0">
                  <a:pos x="T0" y="T1"/>
                </a:cxn>
                <a:cxn ang="0">
                  <a:pos x="T2" y="T3"/>
                </a:cxn>
                <a:cxn ang="0">
                  <a:pos x="T4" y="T5"/>
                </a:cxn>
                <a:cxn ang="0">
                  <a:pos x="T6" y="T7"/>
                </a:cxn>
                <a:cxn ang="0">
                  <a:pos x="T8" y="T9"/>
                </a:cxn>
                <a:cxn ang="0">
                  <a:pos x="T10" y="T11"/>
                </a:cxn>
                <a:cxn ang="0">
                  <a:pos x="T12" y="T13"/>
                </a:cxn>
              </a:cxnLst>
              <a:rect l="0" t="0" r="r" b="b"/>
              <a:pathLst>
                <a:path w="590" h="347">
                  <a:moveTo>
                    <a:pt x="223" y="102"/>
                  </a:moveTo>
                  <a:cubicBezTo>
                    <a:pt x="283" y="79"/>
                    <a:pt x="347" y="70"/>
                    <a:pt x="409" y="59"/>
                  </a:cubicBezTo>
                  <a:cubicBezTo>
                    <a:pt x="472" y="48"/>
                    <a:pt x="536" y="34"/>
                    <a:pt x="590" y="0"/>
                  </a:cubicBezTo>
                  <a:cubicBezTo>
                    <a:pt x="550" y="70"/>
                    <a:pt x="509" y="140"/>
                    <a:pt x="455" y="201"/>
                  </a:cubicBezTo>
                  <a:cubicBezTo>
                    <a:pt x="402" y="261"/>
                    <a:pt x="335" y="312"/>
                    <a:pt x="257" y="334"/>
                  </a:cubicBezTo>
                  <a:cubicBezTo>
                    <a:pt x="213" y="345"/>
                    <a:pt x="164" y="347"/>
                    <a:pt x="125" y="324"/>
                  </a:cubicBezTo>
                  <a:cubicBezTo>
                    <a:pt x="0" y="249"/>
                    <a:pt x="145" y="134"/>
                    <a:pt x="223" y="102"/>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0"/>
            <p:cNvSpPr/>
            <p:nvPr/>
          </p:nvSpPr>
          <p:spPr bwMode="auto">
            <a:xfrm>
              <a:off x="10333717" y="4069457"/>
              <a:ext cx="496068" cy="264862"/>
            </a:xfrm>
            <a:custGeom>
              <a:avLst/>
              <a:gdLst>
                <a:gd name="T0" fmla="*/ 321 w 321"/>
                <a:gd name="T1" fmla="*/ 0 h 172"/>
                <a:gd name="T2" fmla="*/ 0 w 321"/>
                <a:gd name="T3" fmla="*/ 172 h 172"/>
              </a:gdLst>
              <a:ahLst/>
              <a:cxnLst>
                <a:cxn ang="0">
                  <a:pos x="T0" y="T1"/>
                </a:cxn>
                <a:cxn ang="0">
                  <a:pos x="T2" y="T3"/>
                </a:cxn>
              </a:cxnLst>
              <a:rect l="0" t="0" r="r" b="b"/>
              <a:pathLst>
                <a:path w="321" h="172">
                  <a:moveTo>
                    <a:pt x="321" y="0"/>
                  </a:moveTo>
                  <a:cubicBezTo>
                    <a:pt x="321" y="0"/>
                    <a:pt x="148" y="38"/>
                    <a:pt x="0" y="172"/>
                  </a:cubicBezTo>
                </a:path>
              </a:pathLst>
            </a:custGeom>
            <a:noFill/>
            <a:ln w="15875" cap="rnd">
              <a:solidFill>
                <a:srgbClr val="3D6B6A"/>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4" name="Freeform 81"/>
            <p:cNvSpPr/>
            <p:nvPr/>
          </p:nvSpPr>
          <p:spPr bwMode="auto">
            <a:xfrm>
              <a:off x="9685463" y="5323527"/>
              <a:ext cx="1055058" cy="523870"/>
            </a:xfrm>
            <a:custGeom>
              <a:avLst/>
              <a:gdLst>
                <a:gd name="T0" fmla="*/ 301 w 682"/>
                <a:gd name="T1" fmla="*/ 64 h 339"/>
                <a:gd name="T2" fmla="*/ 487 w 682"/>
                <a:gd name="T3" fmla="*/ 181 h 339"/>
                <a:gd name="T4" fmla="*/ 682 w 682"/>
                <a:gd name="T5" fmla="*/ 282 h 339"/>
                <a:gd name="T6" fmla="*/ 408 w 682"/>
                <a:gd name="T7" fmla="*/ 333 h 339"/>
                <a:gd name="T8" fmla="*/ 139 w 682"/>
                <a:gd name="T9" fmla="*/ 278 h 339"/>
                <a:gd name="T10" fmla="*/ 40 w 682"/>
                <a:gd name="T11" fmla="*/ 162 h 339"/>
                <a:gd name="T12" fmla="*/ 301 w 682"/>
                <a:gd name="T13" fmla="*/ 64 h 339"/>
              </a:gdLst>
              <a:ahLst/>
              <a:cxnLst>
                <a:cxn ang="0">
                  <a:pos x="T0" y="T1"/>
                </a:cxn>
                <a:cxn ang="0">
                  <a:pos x="T2" y="T3"/>
                </a:cxn>
                <a:cxn ang="0">
                  <a:pos x="T4" y="T5"/>
                </a:cxn>
                <a:cxn ang="0">
                  <a:pos x="T6" y="T7"/>
                </a:cxn>
                <a:cxn ang="0">
                  <a:pos x="T8" y="T9"/>
                </a:cxn>
                <a:cxn ang="0">
                  <a:pos x="T10" y="T11"/>
                </a:cxn>
                <a:cxn ang="0">
                  <a:pos x="T12" y="T13"/>
                </a:cxn>
              </a:cxnLst>
              <a:rect l="0" t="0" r="r" b="b"/>
              <a:pathLst>
                <a:path w="682" h="339">
                  <a:moveTo>
                    <a:pt x="301" y="64"/>
                  </a:moveTo>
                  <a:cubicBezTo>
                    <a:pt x="368" y="93"/>
                    <a:pt x="427" y="139"/>
                    <a:pt x="487" y="181"/>
                  </a:cubicBezTo>
                  <a:cubicBezTo>
                    <a:pt x="547" y="224"/>
                    <a:pt x="610" y="264"/>
                    <a:pt x="682" y="282"/>
                  </a:cubicBezTo>
                  <a:cubicBezTo>
                    <a:pt x="592" y="305"/>
                    <a:pt x="501" y="328"/>
                    <a:pt x="408" y="333"/>
                  </a:cubicBezTo>
                  <a:cubicBezTo>
                    <a:pt x="315" y="339"/>
                    <a:pt x="219" y="325"/>
                    <a:pt x="139" y="278"/>
                  </a:cubicBezTo>
                  <a:cubicBezTo>
                    <a:pt x="94" y="252"/>
                    <a:pt x="52" y="213"/>
                    <a:pt x="40" y="162"/>
                  </a:cubicBezTo>
                  <a:cubicBezTo>
                    <a:pt x="0" y="0"/>
                    <a:pt x="212" y="25"/>
                    <a:pt x="301" y="64"/>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2"/>
            <p:cNvSpPr/>
            <p:nvPr/>
          </p:nvSpPr>
          <p:spPr bwMode="auto">
            <a:xfrm>
              <a:off x="9821553" y="4470408"/>
              <a:ext cx="1297970" cy="1017011"/>
            </a:xfrm>
            <a:custGeom>
              <a:avLst/>
              <a:gdLst>
                <a:gd name="T0" fmla="*/ 0 w 839"/>
                <a:gd name="T1" fmla="*/ 657 h 657"/>
                <a:gd name="T2" fmla="*/ 839 w 839"/>
                <a:gd name="T3" fmla="*/ 0 h 657"/>
              </a:gdLst>
              <a:ahLst/>
              <a:cxnLst>
                <a:cxn ang="0">
                  <a:pos x="T0" y="T1"/>
                </a:cxn>
                <a:cxn ang="0">
                  <a:pos x="T2" y="T3"/>
                </a:cxn>
              </a:cxnLst>
              <a:rect l="0" t="0" r="r" b="b"/>
              <a:pathLst>
                <a:path w="839" h="657">
                  <a:moveTo>
                    <a:pt x="0" y="657"/>
                  </a:moveTo>
                  <a:cubicBezTo>
                    <a:pt x="0" y="657"/>
                    <a:pt x="508" y="424"/>
                    <a:pt x="839" y="0"/>
                  </a:cubicBezTo>
                </a:path>
              </a:pathLst>
            </a:custGeom>
            <a:noFill/>
            <a:ln w="15875"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6" name="Freeform 83"/>
            <p:cNvSpPr/>
            <p:nvPr/>
          </p:nvSpPr>
          <p:spPr bwMode="auto">
            <a:xfrm>
              <a:off x="11069768" y="4067994"/>
              <a:ext cx="364368" cy="460948"/>
            </a:xfrm>
            <a:custGeom>
              <a:avLst/>
              <a:gdLst>
                <a:gd name="T0" fmla="*/ 0 w 236"/>
                <a:gd name="T1" fmla="*/ 298 h 298"/>
                <a:gd name="T2" fmla="*/ 236 w 236"/>
                <a:gd name="T3" fmla="*/ 0 h 298"/>
                <a:gd name="T4" fmla="*/ 0 w 236"/>
                <a:gd name="T5" fmla="*/ 298 h 298"/>
              </a:gdLst>
              <a:ahLst/>
              <a:cxnLst>
                <a:cxn ang="0">
                  <a:pos x="T0" y="T1"/>
                </a:cxn>
                <a:cxn ang="0">
                  <a:pos x="T2" y="T3"/>
                </a:cxn>
                <a:cxn ang="0">
                  <a:pos x="T4" y="T5"/>
                </a:cxn>
              </a:cxnLst>
              <a:rect l="0" t="0" r="r" b="b"/>
              <a:pathLst>
                <a:path w="236" h="298">
                  <a:moveTo>
                    <a:pt x="0" y="298"/>
                  </a:moveTo>
                  <a:cubicBezTo>
                    <a:pt x="0" y="298"/>
                    <a:pt x="181" y="225"/>
                    <a:pt x="236" y="0"/>
                  </a:cubicBezTo>
                  <a:cubicBezTo>
                    <a:pt x="236" y="0"/>
                    <a:pt x="54" y="88"/>
                    <a:pt x="0" y="298"/>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4"/>
            <p:cNvSpPr/>
            <p:nvPr/>
          </p:nvSpPr>
          <p:spPr bwMode="auto">
            <a:xfrm>
              <a:off x="11069768" y="4067994"/>
              <a:ext cx="364368" cy="460948"/>
            </a:xfrm>
            <a:custGeom>
              <a:avLst/>
              <a:gdLst>
                <a:gd name="T0" fmla="*/ 236 w 236"/>
                <a:gd name="T1" fmla="*/ 0 h 298"/>
                <a:gd name="T2" fmla="*/ 0 w 236"/>
                <a:gd name="T3" fmla="*/ 298 h 298"/>
                <a:gd name="T4" fmla="*/ 236 w 236"/>
                <a:gd name="T5" fmla="*/ 0 h 298"/>
              </a:gdLst>
              <a:ahLst/>
              <a:cxnLst>
                <a:cxn ang="0">
                  <a:pos x="T0" y="T1"/>
                </a:cxn>
                <a:cxn ang="0">
                  <a:pos x="T2" y="T3"/>
                </a:cxn>
                <a:cxn ang="0">
                  <a:pos x="T4" y="T5"/>
                </a:cxn>
              </a:cxnLst>
              <a:rect l="0" t="0" r="r" b="b"/>
              <a:pathLst>
                <a:path w="236" h="298">
                  <a:moveTo>
                    <a:pt x="236" y="0"/>
                  </a:moveTo>
                  <a:cubicBezTo>
                    <a:pt x="236" y="0"/>
                    <a:pt x="119" y="157"/>
                    <a:pt x="0" y="298"/>
                  </a:cubicBezTo>
                  <a:cubicBezTo>
                    <a:pt x="54" y="88"/>
                    <a:pt x="236" y="0"/>
                    <a:pt x="236"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5"/>
            <p:cNvSpPr/>
            <p:nvPr/>
          </p:nvSpPr>
          <p:spPr bwMode="auto">
            <a:xfrm>
              <a:off x="10821003" y="4211400"/>
              <a:ext cx="254619" cy="554601"/>
            </a:xfrm>
            <a:custGeom>
              <a:avLst/>
              <a:gdLst>
                <a:gd name="T0" fmla="*/ 18 w 165"/>
                <a:gd name="T1" fmla="*/ 359 h 359"/>
                <a:gd name="T2" fmla="*/ 143 w 165"/>
                <a:gd name="T3" fmla="*/ 0 h 359"/>
                <a:gd name="T4" fmla="*/ 18 w 165"/>
                <a:gd name="T5" fmla="*/ 359 h 359"/>
              </a:gdLst>
              <a:ahLst/>
              <a:cxnLst>
                <a:cxn ang="0">
                  <a:pos x="T0" y="T1"/>
                </a:cxn>
                <a:cxn ang="0">
                  <a:pos x="T2" y="T3"/>
                </a:cxn>
                <a:cxn ang="0">
                  <a:pos x="T4" y="T5"/>
                </a:cxn>
              </a:cxnLst>
              <a:rect l="0" t="0" r="r" b="b"/>
              <a:pathLst>
                <a:path w="165" h="359">
                  <a:moveTo>
                    <a:pt x="18" y="359"/>
                  </a:moveTo>
                  <a:cubicBezTo>
                    <a:pt x="18" y="359"/>
                    <a:pt x="165" y="231"/>
                    <a:pt x="143" y="0"/>
                  </a:cubicBezTo>
                  <a:cubicBezTo>
                    <a:pt x="143" y="0"/>
                    <a:pt x="0" y="143"/>
                    <a:pt x="18" y="359"/>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6"/>
            <p:cNvSpPr/>
            <p:nvPr/>
          </p:nvSpPr>
          <p:spPr bwMode="auto">
            <a:xfrm>
              <a:off x="10821003" y="4211400"/>
              <a:ext cx="220963" cy="554601"/>
            </a:xfrm>
            <a:custGeom>
              <a:avLst/>
              <a:gdLst>
                <a:gd name="T0" fmla="*/ 143 w 143"/>
                <a:gd name="T1" fmla="*/ 0 h 359"/>
                <a:gd name="T2" fmla="*/ 18 w 143"/>
                <a:gd name="T3" fmla="*/ 359 h 359"/>
                <a:gd name="T4" fmla="*/ 143 w 143"/>
                <a:gd name="T5" fmla="*/ 0 h 359"/>
              </a:gdLst>
              <a:ahLst/>
              <a:cxnLst>
                <a:cxn ang="0">
                  <a:pos x="T0" y="T1"/>
                </a:cxn>
                <a:cxn ang="0">
                  <a:pos x="T2" y="T3"/>
                </a:cxn>
                <a:cxn ang="0">
                  <a:pos x="T4" y="T5"/>
                </a:cxn>
              </a:cxnLst>
              <a:rect l="0" t="0" r="r" b="b"/>
              <a:pathLst>
                <a:path w="143" h="359">
                  <a:moveTo>
                    <a:pt x="143" y="0"/>
                  </a:moveTo>
                  <a:cubicBezTo>
                    <a:pt x="143" y="0"/>
                    <a:pt x="84" y="186"/>
                    <a:pt x="18" y="359"/>
                  </a:cubicBezTo>
                  <a:cubicBezTo>
                    <a:pt x="0" y="143"/>
                    <a:pt x="143" y="0"/>
                    <a:pt x="143"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7"/>
            <p:cNvSpPr/>
            <p:nvPr/>
          </p:nvSpPr>
          <p:spPr bwMode="auto">
            <a:xfrm>
              <a:off x="10864903" y="4524552"/>
              <a:ext cx="557527" cy="256082"/>
            </a:xfrm>
            <a:custGeom>
              <a:avLst/>
              <a:gdLst>
                <a:gd name="T0" fmla="*/ 0 w 360"/>
                <a:gd name="T1" fmla="*/ 145 h 165"/>
                <a:gd name="T2" fmla="*/ 360 w 360"/>
                <a:gd name="T3" fmla="*/ 23 h 165"/>
                <a:gd name="T4" fmla="*/ 0 w 360"/>
                <a:gd name="T5" fmla="*/ 145 h 165"/>
              </a:gdLst>
              <a:ahLst/>
              <a:cxnLst>
                <a:cxn ang="0">
                  <a:pos x="T0" y="T1"/>
                </a:cxn>
                <a:cxn ang="0">
                  <a:pos x="T2" y="T3"/>
                </a:cxn>
                <a:cxn ang="0">
                  <a:pos x="T4" y="T5"/>
                </a:cxn>
              </a:cxnLst>
              <a:rect l="0" t="0" r="r" b="b"/>
              <a:pathLst>
                <a:path w="360" h="165">
                  <a:moveTo>
                    <a:pt x="0" y="145"/>
                  </a:moveTo>
                  <a:cubicBezTo>
                    <a:pt x="0" y="145"/>
                    <a:pt x="129" y="0"/>
                    <a:pt x="360" y="23"/>
                  </a:cubicBezTo>
                  <a:cubicBezTo>
                    <a:pt x="360" y="23"/>
                    <a:pt x="216" y="165"/>
                    <a:pt x="0" y="145"/>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8"/>
            <p:cNvSpPr/>
            <p:nvPr/>
          </p:nvSpPr>
          <p:spPr bwMode="auto">
            <a:xfrm>
              <a:off x="10864903" y="4561134"/>
              <a:ext cx="557527" cy="219499"/>
            </a:xfrm>
            <a:custGeom>
              <a:avLst/>
              <a:gdLst>
                <a:gd name="T0" fmla="*/ 360 w 360"/>
                <a:gd name="T1" fmla="*/ 0 h 142"/>
                <a:gd name="T2" fmla="*/ 0 w 360"/>
                <a:gd name="T3" fmla="*/ 122 h 142"/>
                <a:gd name="T4" fmla="*/ 360 w 360"/>
                <a:gd name="T5" fmla="*/ 0 h 142"/>
              </a:gdLst>
              <a:ahLst/>
              <a:cxnLst>
                <a:cxn ang="0">
                  <a:pos x="T0" y="T1"/>
                </a:cxn>
                <a:cxn ang="0">
                  <a:pos x="T2" y="T3"/>
                </a:cxn>
                <a:cxn ang="0">
                  <a:pos x="T4" y="T5"/>
                </a:cxn>
              </a:cxnLst>
              <a:rect l="0" t="0" r="r" b="b"/>
              <a:pathLst>
                <a:path w="360" h="142">
                  <a:moveTo>
                    <a:pt x="360" y="0"/>
                  </a:moveTo>
                  <a:cubicBezTo>
                    <a:pt x="360" y="0"/>
                    <a:pt x="173" y="58"/>
                    <a:pt x="0" y="122"/>
                  </a:cubicBezTo>
                  <a:cubicBezTo>
                    <a:pt x="216" y="142"/>
                    <a:pt x="360" y="0"/>
                    <a:pt x="360"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9"/>
            <p:cNvSpPr/>
            <p:nvPr/>
          </p:nvSpPr>
          <p:spPr bwMode="auto">
            <a:xfrm>
              <a:off x="10547362" y="4407486"/>
              <a:ext cx="266325" cy="573623"/>
            </a:xfrm>
            <a:custGeom>
              <a:avLst/>
              <a:gdLst>
                <a:gd name="T0" fmla="*/ 41 w 173"/>
                <a:gd name="T1" fmla="*/ 371 h 371"/>
                <a:gd name="T2" fmla="*/ 126 w 173"/>
                <a:gd name="T3" fmla="*/ 0 h 371"/>
                <a:gd name="T4" fmla="*/ 41 w 173"/>
                <a:gd name="T5" fmla="*/ 371 h 371"/>
              </a:gdLst>
              <a:ahLst/>
              <a:cxnLst>
                <a:cxn ang="0">
                  <a:pos x="T0" y="T1"/>
                </a:cxn>
                <a:cxn ang="0">
                  <a:pos x="T2" y="T3"/>
                </a:cxn>
                <a:cxn ang="0">
                  <a:pos x="T4" y="T5"/>
                </a:cxn>
              </a:cxnLst>
              <a:rect l="0" t="0" r="r" b="b"/>
              <a:pathLst>
                <a:path w="173" h="371">
                  <a:moveTo>
                    <a:pt x="41" y="371"/>
                  </a:moveTo>
                  <a:cubicBezTo>
                    <a:pt x="41" y="371"/>
                    <a:pt x="173" y="228"/>
                    <a:pt x="126" y="0"/>
                  </a:cubicBezTo>
                  <a:cubicBezTo>
                    <a:pt x="126" y="0"/>
                    <a:pt x="0" y="158"/>
                    <a:pt x="41" y="371"/>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90"/>
            <p:cNvSpPr/>
            <p:nvPr/>
          </p:nvSpPr>
          <p:spPr bwMode="auto">
            <a:xfrm>
              <a:off x="10547362" y="4407486"/>
              <a:ext cx="194623" cy="573623"/>
            </a:xfrm>
            <a:custGeom>
              <a:avLst/>
              <a:gdLst>
                <a:gd name="T0" fmla="*/ 126 w 126"/>
                <a:gd name="T1" fmla="*/ 0 h 371"/>
                <a:gd name="T2" fmla="*/ 41 w 126"/>
                <a:gd name="T3" fmla="*/ 371 h 371"/>
                <a:gd name="T4" fmla="*/ 126 w 126"/>
                <a:gd name="T5" fmla="*/ 0 h 371"/>
              </a:gdLst>
              <a:ahLst/>
              <a:cxnLst>
                <a:cxn ang="0">
                  <a:pos x="T0" y="T1"/>
                </a:cxn>
                <a:cxn ang="0">
                  <a:pos x="T2" y="T3"/>
                </a:cxn>
                <a:cxn ang="0">
                  <a:pos x="T4" y="T5"/>
                </a:cxn>
              </a:cxnLst>
              <a:rect l="0" t="0" r="r" b="b"/>
              <a:pathLst>
                <a:path w="126" h="371">
                  <a:moveTo>
                    <a:pt x="126" y="0"/>
                  </a:moveTo>
                  <a:cubicBezTo>
                    <a:pt x="126" y="0"/>
                    <a:pt x="88" y="192"/>
                    <a:pt x="41" y="371"/>
                  </a:cubicBezTo>
                  <a:cubicBezTo>
                    <a:pt x="0" y="158"/>
                    <a:pt x="126" y="0"/>
                    <a:pt x="126"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1"/>
            <p:cNvSpPr/>
            <p:nvPr/>
          </p:nvSpPr>
          <p:spPr bwMode="auto">
            <a:xfrm>
              <a:off x="10641015" y="4766000"/>
              <a:ext cx="579477" cy="272178"/>
            </a:xfrm>
            <a:custGeom>
              <a:avLst/>
              <a:gdLst>
                <a:gd name="T0" fmla="*/ 0 w 375"/>
                <a:gd name="T1" fmla="*/ 124 h 176"/>
                <a:gd name="T2" fmla="*/ 375 w 375"/>
                <a:gd name="T3" fmla="*/ 57 h 176"/>
                <a:gd name="T4" fmla="*/ 0 w 375"/>
                <a:gd name="T5" fmla="*/ 124 h 176"/>
              </a:gdLst>
              <a:ahLst/>
              <a:cxnLst>
                <a:cxn ang="0">
                  <a:pos x="T0" y="T1"/>
                </a:cxn>
                <a:cxn ang="0">
                  <a:pos x="T2" y="T3"/>
                </a:cxn>
                <a:cxn ang="0">
                  <a:pos x="T4" y="T5"/>
                </a:cxn>
              </a:cxnLst>
              <a:rect l="0" t="0" r="r" b="b"/>
              <a:pathLst>
                <a:path w="375" h="176">
                  <a:moveTo>
                    <a:pt x="0" y="124"/>
                  </a:moveTo>
                  <a:cubicBezTo>
                    <a:pt x="0" y="124"/>
                    <a:pt x="150" y="0"/>
                    <a:pt x="375" y="57"/>
                  </a:cubicBezTo>
                  <a:cubicBezTo>
                    <a:pt x="375" y="57"/>
                    <a:pt x="211" y="176"/>
                    <a:pt x="0" y="124"/>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2"/>
            <p:cNvSpPr/>
            <p:nvPr/>
          </p:nvSpPr>
          <p:spPr bwMode="auto">
            <a:xfrm>
              <a:off x="10641015" y="4855263"/>
              <a:ext cx="579477" cy="182916"/>
            </a:xfrm>
            <a:custGeom>
              <a:avLst/>
              <a:gdLst>
                <a:gd name="T0" fmla="*/ 375 w 375"/>
                <a:gd name="T1" fmla="*/ 0 h 119"/>
                <a:gd name="T2" fmla="*/ 0 w 375"/>
                <a:gd name="T3" fmla="*/ 67 h 119"/>
                <a:gd name="T4" fmla="*/ 375 w 375"/>
                <a:gd name="T5" fmla="*/ 0 h 119"/>
              </a:gdLst>
              <a:ahLst/>
              <a:cxnLst>
                <a:cxn ang="0">
                  <a:pos x="T0" y="T1"/>
                </a:cxn>
                <a:cxn ang="0">
                  <a:pos x="T2" y="T3"/>
                </a:cxn>
                <a:cxn ang="0">
                  <a:pos x="T4" y="T5"/>
                </a:cxn>
              </a:cxnLst>
              <a:rect l="0" t="0" r="r" b="b"/>
              <a:pathLst>
                <a:path w="375" h="119">
                  <a:moveTo>
                    <a:pt x="375" y="0"/>
                  </a:moveTo>
                  <a:cubicBezTo>
                    <a:pt x="375" y="0"/>
                    <a:pt x="181" y="29"/>
                    <a:pt x="0" y="67"/>
                  </a:cubicBezTo>
                  <a:cubicBezTo>
                    <a:pt x="211" y="119"/>
                    <a:pt x="375" y="0"/>
                    <a:pt x="375"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93"/>
            <p:cNvSpPr/>
            <p:nvPr/>
          </p:nvSpPr>
          <p:spPr bwMode="auto">
            <a:xfrm>
              <a:off x="10282500" y="4609425"/>
              <a:ext cx="267789" cy="572160"/>
            </a:xfrm>
            <a:custGeom>
              <a:avLst/>
              <a:gdLst>
                <a:gd name="T0" fmla="*/ 41 w 173"/>
                <a:gd name="T1" fmla="*/ 370 h 370"/>
                <a:gd name="T2" fmla="*/ 126 w 173"/>
                <a:gd name="T3" fmla="*/ 0 h 370"/>
                <a:gd name="T4" fmla="*/ 41 w 173"/>
                <a:gd name="T5" fmla="*/ 370 h 370"/>
              </a:gdLst>
              <a:ahLst/>
              <a:cxnLst>
                <a:cxn ang="0">
                  <a:pos x="T0" y="T1"/>
                </a:cxn>
                <a:cxn ang="0">
                  <a:pos x="T2" y="T3"/>
                </a:cxn>
                <a:cxn ang="0">
                  <a:pos x="T4" y="T5"/>
                </a:cxn>
              </a:cxnLst>
              <a:rect l="0" t="0" r="r" b="b"/>
              <a:pathLst>
                <a:path w="173" h="370">
                  <a:moveTo>
                    <a:pt x="41" y="370"/>
                  </a:moveTo>
                  <a:cubicBezTo>
                    <a:pt x="41" y="370"/>
                    <a:pt x="173" y="227"/>
                    <a:pt x="126" y="0"/>
                  </a:cubicBezTo>
                  <a:cubicBezTo>
                    <a:pt x="126" y="0"/>
                    <a:pt x="0" y="157"/>
                    <a:pt x="41" y="370"/>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94"/>
            <p:cNvSpPr/>
            <p:nvPr/>
          </p:nvSpPr>
          <p:spPr bwMode="auto">
            <a:xfrm>
              <a:off x="10282500" y="4609425"/>
              <a:ext cx="194623" cy="572160"/>
            </a:xfrm>
            <a:custGeom>
              <a:avLst/>
              <a:gdLst>
                <a:gd name="T0" fmla="*/ 126 w 126"/>
                <a:gd name="T1" fmla="*/ 0 h 370"/>
                <a:gd name="T2" fmla="*/ 41 w 126"/>
                <a:gd name="T3" fmla="*/ 370 h 370"/>
                <a:gd name="T4" fmla="*/ 126 w 126"/>
                <a:gd name="T5" fmla="*/ 0 h 370"/>
              </a:gdLst>
              <a:ahLst/>
              <a:cxnLst>
                <a:cxn ang="0">
                  <a:pos x="T0" y="T1"/>
                </a:cxn>
                <a:cxn ang="0">
                  <a:pos x="T2" y="T3"/>
                </a:cxn>
                <a:cxn ang="0">
                  <a:pos x="T4" y="T5"/>
                </a:cxn>
              </a:cxnLst>
              <a:rect l="0" t="0" r="r" b="b"/>
              <a:pathLst>
                <a:path w="126" h="370">
                  <a:moveTo>
                    <a:pt x="126" y="0"/>
                  </a:moveTo>
                  <a:cubicBezTo>
                    <a:pt x="126" y="0"/>
                    <a:pt x="88" y="191"/>
                    <a:pt x="41" y="370"/>
                  </a:cubicBezTo>
                  <a:cubicBezTo>
                    <a:pt x="0" y="157"/>
                    <a:pt x="126" y="0"/>
                    <a:pt x="126"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95"/>
            <p:cNvSpPr/>
            <p:nvPr/>
          </p:nvSpPr>
          <p:spPr bwMode="auto">
            <a:xfrm>
              <a:off x="10376153" y="4994279"/>
              <a:ext cx="588257" cy="280958"/>
            </a:xfrm>
            <a:custGeom>
              <a:avLst/>
              <a:gdLst>
                <a:gd name="T0" fmla="*/ 0 w 380"/>
                <a:gd name="T1" fmla="*/ 106 h 182"/>
                <a:gd name="T2" fmla="*/ 380 w 380"/>
                <a:gd name="T3" fmla="*/ 84 h 182"/>
                <a:gd name="T4" fmla="*/ 0 w 380"/>
                <a:gd name="T5" fmla="*/ 106 h 182"/>
              </a:gdLst>
              <a:ahLst/>
              <a:cxnLst>
                <a:cxn ang="0">
                  <a:pos x="T0" y="T1"/>
                </a:cxn>
                <a:cxn ang="0">
                  <a:pos x="T2" y="T3"/>
                </a:cxn>
                <a:cxn ang="0">
                  <a:pos x="T4" y="T5"/>
                </a:cxn>
              </a:cxnLst>
              <a:rect l="0" t="0" r="r" b="b"/>
              <a:pathLst>
                <a:path w="380" h="182">
                  <a:moveTo>
                    <a:pt x="0" y="106"/>
                  </a:moveTo>
                  <a:cubicBezTo>
                    <a:pt x="0" y="106"/>
                    <a:pt x="164" y="0"/>
                    <a:pt x="380" y="84"/>
                  </a:cubicBezTo>
                  <a:cubicBezTo>
                    <a:pt x="380" y="84"/>
                    <a:pt x="204" y="182"/>
                    <a:pt x="0" y="106"/>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96"/>
            <p:cNvSpPr/>
            <p:nvPr/>
          </p:nvSpPr>
          <p:spPr bwMode="auto">
            <a:xfrm>
              <a:off x="10376153" y="5123051"/>
              <a:ext cx="588257" cy="152186"/>
            </a:xfrm>
            <a:custGeom>
              <a:avLst/>
              <a:gdLst>
                <a:gd name="T0" fmla="*/ 380 w 380"/>
                <a:gd name="T1" fmla="*/ 0 h 98"/>
                <a:gd name="T2" fmla="*/ 0 w 380"/>
                <a:gd name="T3" fmla="*/ 22 h 98"/>
                <a:gd name="T4" fmla="*/ 380 w 380"/>
                <a:gd name="T5" fmla="*/ 0 h 98"/>
              </a:gdLst>
              <a:ahLst/>
              <a:cxnLst>
                <a:cxn ang="0">
                  <a:pos x="T0" y="T1"/>
                </a:cxn>
                <a:cxn ang="0">
                  <a:pos x="T2" y="T3"/>
                </a:cxn>
                <a:cxn ang="0">
                  <a:pos x="T4" y="T5"/>
                </a:cxn>
              </a:cxnLst>
              <a:rect l="0" t="0" r="r" b="b"/>
              <a:pathLst>
                <a:path w="380" h="98">
                  <a:moveTo>
                    <a:pt x="380" y="0"/>
                  </a:moveTo>
                  <a:cubicBezTo>
                    <a:pt x="380" y="0"/>
                    <a:pt x="185" y="6"/>
                    <a:pt x="0" y="22"/>
                  </a:cubicBezTo>
                  <a:cubicBezTo>
                    <a:pt x="204" y="98"/>
                    <a:pt x="380" y="0"/>
                    <a:pt x="380" y="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98"/>
            <p:cNvSpPr/>
            <p:nvPr/>
          </p:nvSpPr>
          <p:spPr bwMode="auto">
            <a:xfrm>
              <a:off x="6419322" y="3688993"/>
              <a:ext cx="879459" cy="845802"/>
            </a:xfrm>
            <a:custGeom>
              <a:avLst/>
              <a:gdLst>
                <a:gd name="T0" fmla="*/ 569 w 569"/>
                <a:gd name="T1" fmla="*/ 547 h 547"/>
                <a:gd name="T2" fmla="*/ 0 w 569"/>
                <a:gd name="T3" fmla="*/ 0 h 547"/>
              </a:gdLst>
              <a:ahLst/>
              <a:cxnLst>
                <a:cxn ang="0">
                  <a:pos x="T0" y="T1"/>
                </a:cxn>
                <a:cxn ang="0">
                  <a:pos x="T2" y="T3"/>
                </a:cxn>
              </a:cxnLst>
              <a:rect l="0" t="0" r="r" b="b"/>
              <a:pathLst>
                <a:path w="569" h="547">
                  <a:moveTo>
                    <a:pt x="569" y="547"/>
                  </a:moveTo>
                  <a:cubicBezTo>
                    <a:pt x="435" y="450"/>
                    <a:pt x="130" y="217"/>
                    <a:pt x="0" y="0"/>
                  </a:cubicBezTo>
                </a:path>
              </a:pathLst>
            </a:custGeom>
            <a:noFill/>
            <a:ln w="11113"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1" name="Freeform 99"/>
            <p:cNvSpPr/>
            <p:nvPr/>
          </p:nvSpPr>
          <p:spPr bwMode="auto">
            <a:xfrm>
              <a:off x="6311036" y="3541197"/>
              <a:ext cx="159503" cy="228279"/>
            </a:xfrm>
            <a:custGeom>
              <a:avLst/>
              <a:gdLst>
                <a:gd name="T0" fmla="*/ 103 w 103"/>
                <a:gd name="T1" fmla="*/ 147 h 147"/>
                <a:gd name="T2" fmla="*/ 36 w 103"/>
                <a:gd name="T3" fmla="*/ 24 h 147"/>
                <a:gd name="T4" fmla="*/ 103 w 103"/>
                <a:gd name="T5" fmla="*/ 147 h 147"/>
              </a:gdLst>
              <a:ahLst/>
              <a:cxnLst>
                <a:cxn ang="0">
                  <a:pos x="T0" y="T1"/>
                </a:cxn>
                <a:cxn ang="0">
                  <a:pos x="T2" y="T3"/>
                </a:cxn>
                <a:cxn ang="0">
                  <a:pos x="T4" y="T5"/>
                </a:cxn>
              </a:cxnLst>
              <a:rect l="0" t="0" r="r" b="b"/>
              <a:pathLst>
                <a:path w="103" h="147">
                  <a:moveTo>
                    <a:pt x="103" y="147"/>
                  </a:moveTo>
                  <a:cubicBezTo>
                    <a:pt x="103" y="147"/>
                    <a:pt x="0" y="47"/>
                    <a:pt x="36" y="24"/>
                  </a:cubicBezTo>
                  <a:cubicBezTo>
                    <a:pt x="71" y="0"/>
                    <a:pt x="103" y="147"/>
                    <a:pt x="103" y="147"/>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0"/>
            <p:cNvSpPr/>
            <p:nvPr/>
          </p:nvSpPr>
          <p:spPr bwMode="auto">
            <a:xfrm>
              <a:off x="6445662" y="3615827"/>
              <a:ext cx="131699" cy="225352"/>
            </a:xfrm>
            <a:custGeom>
              <a:avLst/>
              <a:gdLst>
                <a:gd name="T0" fmla="*/ 48 w 85"/>
                <a:gd name="T1" fmla="*/ 146 h 146"/>
                <a:gd name="T2" fmla="*/ 42 w 85"/>
                <a:gd name="T3" fmla="*/ 5 h 146"/>
                <a:gd name="T4" fmla="*/ 48 w 85"/>
                <a:gd name="T5" fmla="*/ 146 h 146"/>
              </a:gdLst>
              <a:ahLst/>
              <a:cxnLst>
                <a:cxn ang="0">
                  <a:pos x="T0" y="T1"/>
                </a:cxn>
                <a:cxn ang="0">
                  <a:pos x="T2" y="T3"/>
                </a:cxn>
                <a:cxn ang="0">
                  <a:pos x="T4" y="T5"/>
                </a:cxn>
              </a:cxnLst>
              <a:rect l="0" t="0" r="r" b="b"/>
              <a:pathLst>
                <a:path w="85" h="146">
                  <a:moveTo>
                    <a:pt x="48" y="146"/>
                  </a:moveTo>
                  <a:cubicBezTo>
                    <a:pt x="48" y="146"/>
                    <a:pt x="0" y="10"/>
                    <a:pt x="42" y="5"/>
                  </a:cubicBezTo>
                  <a:cubicBezTo>
                    <a:pt x="85" y="0"/>
                    <a:pt x="48" y="146"/>
                    <a:pt x="48" y="146"/>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1"/>
            <p:cNvSpPr/>
            <p:nvPr/>
          </p:nvSpPr>
          <p:spPr bwMode="auto">
            <a:xfrm>
              <a:off x="6531999" y="3696310"/>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2"/>
            <p:cNvSpPr/>
            <p:nvPr/>
          </p:nvSpPr>
          <p:spPr bwMode="auto">
            <a:xfrm>
              <a:off x="6615408" y="3785572"/>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3"/>
            <p:cNvSpPr/>
            <p:nvPr/>
          </p:nvSpPr>
          <p:spPr bwMode="auto">
            <a:xfrm>
              <a:off x="6697354" y="3866056"/>
              <a:ext cx="133163" cy="218036"/>
            </a:xfrm>
            <a:custGeom>
              <a:avLst/>
              <a:gdLst>
                <a:gd name="T0" fmla="*/ 35 w 86"/>
                <a:gd name="T1" fmla="*/ 141 h 141"/>
                <a:gd name="T2" fmla="*/ 43 w 86"/>
                <a:gd name="T3" fmla="*/ 1 h 141"/>
                <a:gd name="T4" fmla="*/ 35 w 86"/>
                <a:gd name="T5" fmla="*/ 141 h 141"/>
              </a:gdLst>
              <a:ahLst/>
              <a:cxnLst>
                <a:cxn ang="0">
                  <a:pos x="T0" y="T1"/>
                </a:cxn>
                <a:cxn ang="0">
                  <a:pos x="T2" y="T3"/>
                </a:cxn>
                <a:cxn ang="0">
                  <a:pos x="T4" y="T5"/>
                </a:cxn>
              </a:cxnLst>
              <a:rect l="0" t="0" r="r" b="b"/>
              <a:pathLst>
                <a:path w="86" h="141">
                  <a:moveTo>
                    <a:pt x="35" y="141"/>
                  </a:moveTo>
                  <a:cubicBezTo>
                    <a:pt x="35" y="141"/>
                    <a:pt x="0" y="1"/>
                    <a:pt x="43" y="1"/>
                  </a:cubicBezTo>
                  <a:cubicBezTo>
                    <a:pt x="86" y="0"/>
                    <a:pt x="35" y="141"/>
                    <a:pt x="35" y="141"/>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4"/>
            <p:cNvSpPr/>
            <p:nvPr/>
          </p:nvSpPr>
          <p:spPr bwMode="auto">
            <a:xfrm>
              <a:off x="6774911" y="3940685"/>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05"/>
            <p:cNvSpPr/>
            <p:nvPr/>
          </p:nvSpPr>
          <p:spPr bwMode="auto">
            <a:xfrm>
              <a:off x="6867100" y="4022631"/>
              <a:ext cx="133163" cy="219499"/>
            </a:xfrm>
            <a:custGeom>
              <a:avLst/>
              <a:gdLst>
                <a:gd name="T0" fmla="*/ 35 w 86"/>
                <a:gd name="T1" fmla="*/ 142 h 142"/>
                <a:gd name="T2" fmla="*/ 43 w 86"/>
                <a:gd name="T3" fmla="*/ 1 h 142"/>
                <a:gd name="T4" fmla="*/ 35 w 86"/>
                <a:gd name="T5" fmla="*/ 142 h 142"/>
              </a:gdLst>
              <a:ahLst/>
              <a:cxnLst>
                <a:cxn ang="0">
                  <a:pos x="T0" y="T1"/>
                </a:cxn>
                <a:cxn ang="0">
                  <a:pos x="T2" y="T3"/>
                </a:cxn>
                <a:cxn ang="0">
                  <a:pos x="T4" y="T5"/>
                </a:cxn>
              </a:cxnLst>
              <a:rect l="0" t="0" r="r" b="b"/>
              <a:pathLst>
                <a:path w="86" h="142">
                  <a:moveTo>
                    <a:pt x="35" y="142"/>
                  </a:moveTo>
                  <a:cubicBezTo>
                    <a:pt x="35" y="142"/>
                    <a:pt x="0" y="2"/>
                    <a:pt x="43" y="1"/>
                  </a:cubicBezTo>
                  <a:cubicBezTo>
                    <a:pt x="86" y="0"/>
                    <a:pt x="35" y="142"/>
                    <a:pt x="35"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6"/>
            <p:cNvSpPr/>
            <p:nvPr/>
          </p:nvSpPr>
          <p:spPr bwMode="auto">
            <a:xfrm>
              <a:off x="6953436" y="4094334"/>
              <a:ext cx="133163" cy="218036"/>
            </a:xfrm>
            <a:custGeom>
              <a:avLst/>
              <a:gdLst>
                <a:gd name="T0" fmla="*/ 35 w 86"/>
                <a:gd name="T1" fmla="*/ 141 h 141"/>
                <a:gd name="T2" fmla="*/ 43 w 86"/>
                <a:gd name="T3" fmla="*/ 0 h 141"/>
                <a:gd name="T4" fmla="*/ 35 w 86"/>
                <a:gd name="T5" fmla="*/ 141 h 141"/>
              </a:gdLst>
              <a:ahLst/>
              <a:cxnLst>
                <a:cxn ang="0">
                  <a:pos x="T0" y="T1"/>
                </a:cxn>
                <a:cxn ang="0">
                  <a:pos x="T2" y="T3"/>
                </a:cxn>
                <a:cxn ang="0">
                  <a:pos x="T4" y="T5"/>
                </a:cxn>
              </a:cxnLst>
              <a:rect l="0" t="0" r="r" b="b"/>
              <a:pathLst>
                <a:path w="86" h="141">
                  <a:moveTo>
                    <a:pt x="35" y="141"/>
                  </a:moveTo>
                  <a:cubicBezTo>
                    <a:pt x="35" y="141"/>
                    <a:pt x="0" y="1"/>
                    <a:pt x="43" y="0"/>
                  </a:cubicBezTo>
                  <a:cubicBezTo>
                    <a:pt x="86" y="0"/>
                    <a:pt x="35" y="141"/>
                    <a:pt x="35" y="141"/>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07"/>
            <p:cNvSpPr/>
            <p:nvPr/>
          </p:nvSpPr>
          <p:spPr bwMode="auto">
            <a:xfrm>
              <a:off x="6281770" y="3686066"/>
              <a:ext cx="231205" cy="139016"/>
            </a:xfrm>
            <a:custGeom>
              <a:avLst/>
              <a:gdLst>
                <a:gd name="T0" fmla="*/ 150 w 150"/>
                <a:gd name="T1" fmla="*/ 90 h 90"/>
                <a:gd name="T2" fmla="*/ 18 w 150"/>
                <a:gd name="T3" fmla="*/ 39 h 90"/>
                <a:gd name="T4" fmla="*/ 150 w 150"/>
                <a:gd name="T5" fmla="*/ 90 h 90"/>
              </a:gdLst>
              <a:ahLst/>
              <a:cxnLst>
                <a:cxn ang="0">
                  <a:pos x="T0" y="T1"/>
                </a:cxn>
                <a:cxn ang="0">
                  <a:pos x="T2" y="T3"/>
                </a:cxn>
                <a:cxn ang="0">
                  <a:pos x="T4" y="T5"/>
                </a:cxn>
              </a:cxnLst>
              <a:rect l="0" t="0" r="r" b="b"/>
              <a:pathLst>
                <a:path w="150" h="90">
                  <a:moveTo>
                    <a:pt x="150" y="90"/>
                  </a:moveTo>
                  <a:cubicBezTo>
                    <a:pt x="150" y="90"/>
                    <a:pt x="37" y="0"/>
                    <a:pt x="18" y="39"/>
                  </a:cubicBezTo>
                  <a:cubicBezTo>
                    <a:pt x="0" y="77"/>
                    <a:pt x="150" y="90"/>
                    <a:pt x="150" y="9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108"/>
            <p:cNvSpPr/>
            <p:nvPr/>
          </p:nvSpPr>
          <p:spPr bwMode="auto">
            <a:xfrm>
              <a:off x="6349083" y="3800205"/>
              <a:ext cx="231205" cy="125846"/>
            </a:xfrm>
            <a:custGeom>
              <a:avLst/>
              <a:gdLst>
                <a:gd name="T0" fmla="*/ 149 w 149"/>
                <a:gd name="T1" fmla="*/ 68 h 82"/>
                <a:gd name="T2" fmla="*/ 11 w 149"/>
                <a:gd name="T3" fmla="*/ 41 h 82"/>
                <a:gd name="T4" fmla="*/ 149 w 149"/>
                <a:gd name="T5" fmla="*/ 68 h 82"/>
              </a:gdLst>
              <a:ahLst/>
              <a:cxnLst>
                <a:cxn ang="0">
                  <a:pos x="T0" y="T1"/>
                </a:cxn>
                <a:cxn ang="0">
                  <a:pos x="T2" y="T3"/>
                </a:cxn>
                <a:cxn ang="0">
                  <a:pos x="T4" y="T5"/>
                </a:cxn>
              </a:cxnLst>
              <a:rect l="0" t="0" r="r" b="b"/>
              <a:pathLst>
                <a:path w="149" h="82">
                  <a:moveTo>
                    <a:pt x="149" y="68"/>
                  </a:moveTo>
                  <a:cubicBezTo>
                    <a:pt x="149" y="68"/>
                    <a:pt x="22" y="0"/>
                    <a:pt x="11" y="41"/>
                  </a:cubicBezTo>
                  <a:cubicBezTo>
                    <a:pt x="0" y="82"/>
                    <a:pt x="149" y="68"/>
                    <a:pt x="149" y="68"/>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109"/>
            <p:cNvSpPr/>
            <p:nvPr/>
          </p:nvSpPr>
          <p:spPr bwMode="auto">
            <a:xfrm>
              <a:off x="6431029" y="3902638"/>
              <a:ext cx="229742" cy="128773"/>
            </a:xfrm>
            <a:custGeom>
              <a:avLst/>
              <a:gdLst>
                <a:gd name="T0" fmla="*/ 148 w 148"/>
                <a:gd name="T1" fmla="*/ 57 h 84"/>
                <a:gd name="T2" fmla="*/ 8 w 148"/>
                <a:gd name="T3" fmla="*/ 42 h 84"/>
                <a:gd name="T4" fmla="*/ 148 w 148"/>
                <a:gd name="T5" fmla="*/ 57 h 84"/>
              </a:gdLst>
              <a:ahLst/>
              <a:cxnLst>
                <a:cxn ang="0">
                  <a:pos x="T0" y="T1"/>
                </a:cxn>
                <a:cxn ang="0">
                  <a:pos x="T2" y="T3"/>
                </a:cxn>
                <a:cxn ang="0">
                  <a:pos x="T4" y="T5"/>
                </a:cxn>
              </a:cxnLst>
              <a:rect l="0" t="0" r="r" b="b"/>
              <a:pathLst>
                <a:path w="148" h="84">
                  <a:moveTo>
                    <a:pt x="148" y="57"/>
                  </a:moveTo>
                  <a:cubicBezTo>
                    <a:pt x="148" y="57"/>
                    <a:pt x="15" y="0"/>
                    <a:pt x="8" y="42"/>
                  </a:cubicBezTo>
                  <a:cubicBezTo>
                    <a:pt x="0" y="84"/>
                    <a:pt x="148" y="57"/>
                    <a:pt x="148" y="57"/>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110"/>
            <p:cNvSpPr/>
            <p:nvPr/>
          </p:nvSpPr>
          <p:spPr bwMode="auto">
            <a:xfrm>
              <a:off x="6511512" y="4000681"/>
              <a:ext cx="222425" cy="131699"/>
            </a:xfrm>
            <a:custGeom>
              <a:avLst/>
              <a:gdLst>
                <a:gd name="T0" fmla="*/ 144 w 144"/>
                <a:gd name="T1" fmla="*/ 43 h 85"/>
                <a:gd name="T2" fmla="*/ 3 w 144"/>
                <a:gd name="T3" fmla="*/ 43 h 85"/>
                <a:gd name="T4" fmla="*/ 144 w 144"/>
                <a:gd name="T5" fmla="*/ 43 h 85"/>
              </a:gdLst>
              <a:ahLst/>
              <a:cxnLst>
                <a:cxn ang="0">
                  <a:pos x="T0" y="T1"/>
                </a:cxn>
                <a:cxn ang="0">
                  <a:pos x="T2" y="T3"/>
                </a:cxn>
                <a:cxn ang="0">
                  <a:pos x="T4" y="T5"/>
                </a:cxn>
              </a:cxnLst>
              <a:rect l="0" t="0" r="r" b="b"/>
              <a:pathLst>
                <a:path w="144" h="85">
                  <a:moveTo>
                    <a:pt x="144" y="43"/>
                  </a:moveTo>
                  <a:cubicBezTo>
                    <a:pt x="144" y="43"/>
                    <a:pt x="6" y="0"/>
                    <a:pt x="3" y="43"/>
                  </a:cubicBezTo>
                  <a:cubicBezTo>
                    <a:pt x="0" y="85"/>
                    <a:pt x="144" y="43"/>
                    <a:pt x="144" y="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111"/>
            <p:cNvSpPr/>
            <p:nvPr/>
          </p:nvSpPr>
          <p:spPr bwMode="auto">
            <a:xfrm>
              <a:off x="6597848" y="4098724"/>
              <a:ext cx="219499" cy="133163"/>
            </a:xfrm>
            <a:custGeom>
              <a:avLst/>
              <a:gdLst>
                <a:gd name="T0" fmla="*/ 142 w 142"/>
                <a:gd name="T1" fmla="*/ 29 h 86"/>
                <a:gd name="T2" fmla="*/ 2 w 142"/>
                <a:gd name="T3" fmla="*/ 43 h 86"/>
                <a:gd name="T4" fmla="*/ 142 w 142"/>
                <a:gd name="T5" fmla="*/ 29 h 86"/>
              </a:gdLst>
              <a:ahLst/>
              <a:cxnLst>
                <a:cxn ang="0">
                  <a:pos x="T0" y="T1"/>
                </a:cxn>
                <a:cxn ang="0">
                  <a:pos x="T2" y="T3"/>
                </a:cxn>
                <a:cxn ang="0">
                  <a:pos x="T4" y="T5"/>
                </a:cxn>
              </a:cxnLst>
              <a:rect l="0" t="0" r="r" b="b"/>
              <a:pathLst>
                <a:path w="142" h="86">
                  <a:moveTo>
                    <a:pt x="142" y="29"/>
                  </a:moveTo>
                  <a:cubicBezTo>
                    <a:pt x="142" y="29"/>
                    <a:pt x="0" y="0"/>
                    <a:pt x="2" y="43"/>
                  </a:cubicBezTo>
                  <a:cubicBezTo>
                    <a:pt x="3" y="86"/>
                    <a:pt x="142" y="29"/>
                    <a:pt x="142" y="2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112"/>
            <p:cNvSpPr/>
            <p:nvPr/>
          </p:nvSpPr>
          <p:spPr bwMode="auto">
            <a:xfrm>
              <a:off x="6694427" y="4187987"/>
              <a:ext cx="219499" cy="133163"/>
            </a:xfrm>
            <a:custGeom>
              <a:avLst/>
              <a:gdLst>
                <a:gd name="T0" fmla="*/ 142 w 142"/>
                <a:gd name="T1" fmla="*/ 29 h 86"/>
                <a:gd name="T2" fmla="*/ 2 w 142"/>
                <a:gd name="T3" fmla="*/ 43 h 86"/>
                <a:gd name="T4" fmla="*/ 142 w 142"/>
                <a:gd name="T5" fmla="*/ 29 h 86"/>
              </a:gdLst>
              <a:ahLst/>
              <a:cxnLst>
                <a:cxn ang="0">
                  <a:pos x="T0" y="T1"/>
                </a:cxn>
                <a:cxn ang="0">
                  <a:pos x="T2" y="T3"/>
                </a:cxn>
                <a:cxn ang="0">
                  <a:pos x="T4" y="T5"/>
                </a:cxn>
              </a:cxnLst>
              <a:rect l="0" t="0" r="r" b="b"/>
              <a:pathLst>
                <a:path w="142" h="86">
                  <a:moveTo>
                    <a:pt x="142" y="29"/>
                  </a:moveTo>
                  <a:cubicBezTo>
                    <a:pt x="142" y="29"/>
                    <a:pt x="0" y="0"/>
                    <a:pt x="2" y="43"/>
                  </a:cubicBezTo>
                  <a:cubicBezTo>
                    <a:pt x="3" y="86"/>
                    <a:pt x="142" y="29"/>
                    <a:pt x="142" y="2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113"/>
            <p:cNvSpPr/>
            <p:nvPr/>
          </p:nvSpPr>
          <p:spPr bwMode="auto">
            <a:xfrm>
              <a:off x="6774911" y="4277249"/>
              <a:ext cx="220963" cy="131699"/>
            </a:xfrm>
            <a:custGeom>
              <a:avLst/>
              <a:gdLst>
                <a:gd name="T0" fmla="*/ 143 w 143"/>
                <a:gd name="T1" fmla="*/ 14 h 85"/>
                <a:gd name="T2" fmla="*/ 5 w 143"/>
                <a:gd name="T3" fmla="*/ 42 h 85"/>
                <a:gd name="T4" fmla="*/ 143 w 143"/>
                <a:gd name="T5" fmla="*/ 14 h 85"/>
              </a:gdLst>
              <a:ahLst/>
              <a:cxnLst>
                <a:cxn ang="0">
                  <a:pos x="T0" y="T1"/>
                </a:cxn>
                <a:cxn ang="0">
                  <a:pos x="T2" y="T3"/>
                </a:cxn>
                <a:cxn ang="0">
                  <a:pos x="T4" y="T5"/>
                </a:cxn>
              </a:cxnLst>
              <a:rect l="0" t="0" r="r" b="b"/>
              <a:pathLst>
                <a:path w="143" h="85">
                  <a:moveTo>
                    <a:pt x="143" y="14"/>
                  </a:moveTo>
                  <a:cubicBezTo>
                    <a:pt x="143" y="14"/>
                    <a:pt x="0" y="0"/>
                    <a:pt x="5" y="42"/>
                  </a:cubicBezTo>
                  <a:cubicBezTo>
                    <a:pt x="10" y="85"/>
                    <a:pt x="143" y="14"/>
                    <a:pt x="143" y="14"/>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114"/>
            <p:cNvSpPr/>
            <p:nvPr/>
          </p:nvSpPr>
          <p:spPr bwMode="auto">
            <a:xfrm>
              <a:off x="6910999" y="3501687"/>
              <a:ext cx="791659" cy="929212"/>
            </a:xfrm>
            <a:custGeom>
              <a:avLst/>
              <a:gdLst>
                <a:gd name="T0" fmla="*/ 512 w 512"/>
                <a:gd name="T1" fmla="*/ 601 h 601"/>
                <a:gd name="T2" fmla="*/ 0 w 512"/>
                <a:gd name="T3" fmla="*/ 0 h 601"/>
              </a:gdLst>
              <a:ahLst/>
              <a:cxnLst>
                <a:cxn ang="0">
                  <a:pos x="T0" y="T1"/>
                </a:cxn>
                <a:cxn ang="0">
                  <a:pos x="T2" y="T3"/>
                </a:cxn>
              </a:cxnLst>
              <a:rect l="0" t="0" r="r" b="b"/>
              <a:pathLst>
                <a:path w="512" h="601">
                  <a:moveTo>
                    <a:pt x="512" y="601"/>
                  </a:moveTo>
                  <a:cubicBezTo>
                    <a:pt x="388" y="491"/>
                    <a:pt x="107" y="228"/>
                    <a:pt x="0" y="0"/>
                  </a:cubicBezTo>
                </a:path>
              </a:pathLst>
            </a:custGeom>
            <a:noFill/>
            <a:ln w="11113" cap="rnd">
              <a:solidFill>
                <a:srgbClr val="40663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7" name="Freeform 115"/>
            <p:cNvSpPr/>
            <p:nvPr/>
          </p:nvSpPr>
          <p:spPr bwMode="auto">
            <a:xfrm>
              <a:off x="6810030" y="3355355"/>
              <a:ext cx="143406" cy="231205"/>
            </a:xfrm>
            <a:custGeom>
              <a:avLst/>
              <a:gdLst>
                <a:gd name="T0" fmla="*/ 93 w 93"/>
                <a:gd name="T1" fmla="*/ 149 h 149"/>
                <a:gd name="T2" fmla="*/ 38 w 93"/>
                <a:gd name="T3" fmla="*/ 19 h 149"/>
                <a:gd name="T4" fmla="*/ 93 w 93"/>
                <a:gd name="T5" fmla="*/ 149 h 149"/>
              </a:gdLst>
              <a:ahLst/>
              <a:cxnLst>
                <a:cxn ang="0">
                  <a:pos x="T0" y="T1"/>
                </a:cxn>
                <a:cxn ang="0">
                  <a:pos x="T2" y="T3"/>
                </a:cxn>
                <a:cxn ang="0">
                  <a:pos x="T4" y="T5"/>
                </a:cxn>
              </a:cxnLst>
              <a:rect l="0" t="0" r="r" b="b"/>
              <a:pathLst>
                <a:path w="93" h="149">
                  <a:moveTo>
                    <a:pt x="93" y="149"/>
                  </a:moveTo>
                  <a:cubicBezTo>
                    <a:pt x="93" y="149"/>
                    <a:pt x="0" y="39"/>
                    <a:pt x="38" y="19"/>
                  </a:cubicBezTo>
                  <a:cubicBezTo>
                    <a:pt x="76" y="0"/>
                    <a:pt x="93" y="149"/>
                    <a:pt x="93" y="149"/>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116"/>
            <p:cNvSpPr/>
            <p:nvPr/>
          </p:nvSpPr>
          <p:spPr bwMode="auto">
            <a:xfrm>
              <a:off x="6943192" y="3444618"/>
              <a:ext cx="131699" cy="219499"/>
            </a:xfrm>
            <a:custGeom>
              <a:avLst/>
              <a:gdLst>
                <a:gd name="T0" fmla="*/ 34 w 85"/>
                <a:gd name="T1" fmla="*/ 142 h 142"/>
                <a:gd name="T2" fmla="*/ 42 w 85"/>
                <a:gd name="T3" fmla="*/ 1 h 142"/>
                <a:gd name="T4" fmla="*/ 34 w 85"/>
                <a:gd name="T5" fmla="*/ 142 h 142"/>
              </a:gdLst>
              <a:ahLst/>
              <a:cxnLst>
                <a:cxn ang="0">
                  <a:pos x="T0" y="T1"/>
                </a:cxn>
                <a:cxn ang="0">
                  <a:pos x="T2" y="T3"/>
                </a:cxn>
                <a:cxn ang="0">
                  <a:pos x="T4" y="T5"/>
                </a:cxn>
              </a:cxnLst>
              <a:rect l="0" t="0" r="r" b="b"/>
              <a:pathLst>
                <a:path w="85" h="142">
                  <a:moveTo>
                    <a:pt x="34" y="142"/>
                  </a:moveTo>
                  <a:cubicBezTo>
                    <a:pt x="34" y="142"/>
                    <a:pt x="0" y="2"/>
                    <a:pt x="42" y="1"/>
                  </a:cubicBezTo>
                  <a:cubicBezTo>
                    <a:pt x="85" y="0"/>
                    <a:pt x="34" y="142"/>
                    <a:pt x="34"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117"/>
            <p:cNvSpPr/>
            <p:nvPr/>
          </p:nvSpPr>
          <p:spPr bwMode="auto">
            <a:xfrm>
              <a:off x="7023676" y="3523638"/>
              <a:ext cx="131699" cy="220963"/>
            </a:xfrm>
            <a:custGeom>
              <a:avLst/>
              <a:gdLst>
                <a:gd name="T0" fmla="*/ 20 w 85"/>
                <a:gd name="T1" fmla="*/ 143 h 143"/>
                <a:gd name="T2" fmla="*/ 42 w 85"/>
                <a:gd name="T3" fmla="*/ 3 h 143"/>
                <a:gd name="T4" fmla="*/ 20 w 85"/>
                <a:gd name="T5" fmla="*/ 143 h 143"/>
              </a:gdLst>
              <a:ahLst/>
              <a:cxnLst>
                <a:cxn ang="0">
                  <a:pos x="T0" y="T1"/>
                </a:cxn>
                <a:cxn ang="0">
                  <a:pos x="T2" y="T3"/>
                </a:cxn>
                <a:cxn ang="0">
                  <a:pos x="T4" y="T5"/>
                </a:cxn>
              </a:cxnLst>
              <a:rect l="0" t="0" r="r" b="b"/>
              <a:pathLst>
                <a:path w="85" h="143">
                  <a:moveTo>
                    <a:pt x="20" y="143"/>
                  </a:moveTo>
                  <a:cubicBezTo>
                    <a:pt x="20" y="143"/>
                    <a:pt x="0" y="0"/>
                    <a:pt x="42" y="3"/>
                  </a:cubicBezTo>
                  <a:cubicBezTo>
                    <a:pt x="85" y="7"/>
                    <a:pt x="20" y="143"/>
                    <a:pt x="20" y="1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118"/>
            <p:cNvSpPr/>
            <p:nvPr/>
          </p:nvSpPr>
          <p:spPr bwMode="auto">
            <a:xfrm>
              <a:off x="7096842" y="3620217"/>
              <a:ext cx="130236" cy="220963"/>
            </a:xfrm>
            <a:custGeom>
              <a:avLst/>
              <a:gdLst>
                <a:gd name="T0" fmla="*/ 21 w 85"/>
                <a:gd name="T1" fmla="*/ 143 h 143"/>
                <a:gd name="T2" fmla="*/ 43 w 85"/>
                <a:gd name="T3" fmla="*/ 3 h 143"/>
                <a:gd name="T4" fmla="*/ 21 w 85"/>
                <a:gd name="T5" fmla="*/ 143 h 143"/>
              </a:gdLst>
              <a:ahLst/>
              <a:cxnLst>
                <a:cxn ang="0">
                  <a:pos x="T0" y="T1"/>
                </a:cxn>
                <a:cxn ang="0">
                  <a:pos x="T2" y="T3"/>
                </a:cxn>
                <a:cxn ang="0">
                  <a:pos x="T4" y="T5"/>
                </a:cxn>
              </a:cxnLst>
              <a:rect l="0" t="0" r="r" b="b"/>
              <a:pathLst>
                <a:path w="85" h="143">
                  <a:moveTo>
                    <a:pt x="21" y="143"/>
                  </a:moveTo>
                  <a:cubicBezTo>
                    <a:pt x="21" y="143"/>
                    <a:pt x="0" y="0"/>
                    <a:pt x="43" y="3"/>
                  </a:cubicBezTo>
                  <a:cubicBezTo>
                    <a:pt x="85" y="7"/>
                    <a:pt x="21" y="143"/>
                    <a:pt x="21" y="1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119"/>
            <p:cNvSpPr/>
            <p:nvPr/>
          </p:nvSpPr>
          <p:spPr bwMode="auto">
            <a:xfrm>
              <a:off x="7170008" y="3708016"/>
              <a:ext cx="131699" cy="220963"/>
            </a:xfrm>
            <a:custGeom>
              <a:avLst/>
              <a:gdLst>
                <a:gd name="T0" fmla="*/ 21 w 85"/>
                <a:gd name="T1" fmla="*/ 142 h 142"/>
                <a:gd name="T2" fmla="*/ 43 w 85"/>
                <a:gd name="T3" fmla="*/ 3 h 142"/>
                <a:gd name="T4" fmla="*/ 21 w 85"/>
                <a:gd name="T5" fmla="*/ 142 h 142"/>
              </a:gdLst>
              <a:ahLst/>
              <a:cxnLst>
                <a:cxn ang="0">
                  <a:pos x="T0" y="T1"/>
                </a:cxn>
                <a:cxn ang="0">
                  <a:pos x="T2" y="T3"/>
                </a:cxn>
                <a:cxn ang="0">
                  <a:pos x="T4" y="T5"/>
                </a:cxn>
              </a:cxnLst>
              <a:rect l="0" t="0" r="r" b="b"/>
              <a:pathLst>
                <a:path w="85" h="142">
                  <a:moveTo>
                    <a:pt x="21" y="142"/>
                  </a:moveTo>
                  <a:cubicBezTo>
                    <a:pt x="21" y="142"/>
                    <a:pt x="0" y="0"/>
                    <a:pt x="43" y="3"/>
                  </a:cubicBezTo>
                  <a:cubicBezTo>
                    <a:pt x="85" y="6"/>
                    <a:pt x="21" y="142"/>
                    <a:pt x="21"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120"/>
            <p:cNvSpPr/>
            <p:nvPr/>
          </p:nvSpPr>
          <p:spPr bwMode="auto">
            <a:xfrm>
              <a:off x="7240248" y="3789963"/>
              <a:ext cx="131699" cy="220963"/>
            </a:xfrm>
            <a:custGeom>
              <a:avLst/>
              <a:gdLst>
                <a:gd name="T0" fmla="*/ 20 w 85"/>
                <a:gd name="T1" fmla="*/ 142 h 142"/>
                <a:gd name="T2" fmla="*/ 42 w 85"/>
                <a:gd name="T3" fmla="*/ 3 h 142"/>
                <a:gd name="T4" fmla="*/ 20 w 85"/>
                <a:gd name="T5" fmla="*/ 142 h 142"/>
              </a:gdLst>
              <a:ahLst/>
              <a:cxnLst>
                <a:cxn ang="0">
                  <a:pos x="T0" y="T1"/>
                </a:cxn>
                <a:cxn ang="0">
                  <a:pos x="T2" y="T3"/>
                </a:cxn>
                <a:cxn ang="0">
                  <a:pos x="T4" y="T5"/>
                </a:cxn>
              </a:cxnLst>
              <a:rect l="0" t="0" r="r" b="b"/>
              <a:pathLst>
                <a:path w="85" h="142">
                  <a:moveTo>
                    <a:pt x="20" y="142"/>
                  </a:moveTo>
                  <a:cubicBezTo>
                    <a:pt x="20" y="142"/>
                    <a:pt x="0" y="0"/>
                    <a:pt x="42" y="3"/>
                  </a:cubicBezTo>
                  <a:cubicBezTo>
                    <a:pt x="85" y="7"/>
                    <a:pt x="20" y="142"/>
                    <a:pt x="20"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121"/>
            <p:cNvSpPr/>
            <p:nvPr/>
          </p:nvSpPr>
          <p:spPr bwMode="auto">
            <a:xfrm>
              <a:off x="7323657" y="3882152"/>
              <a:ext cx="131699" cy="219499"/>
            </a:xfrm>
            <a:custGeom>
              <a:avLst/>
              <a:gdLst>
                <a:gd name="T0" fmla="*/ 21 w 85"/>
                <a:gd name="T1" fmla="*/ 142 h 142"/>
                <a:gd name="T2" fmla="*/ 43 w 85"/>
                <a:gd name="T3" fmla="*/ 3 h 142"/>
                <a:gd name="T4" fmla="*/ 21 w 85"/>
                <a:gd name="T5" fmla="*/ 142 h 142"/>
              </a:gdLst>
              <a:ahLst/>
              <a:cxnLst>
                <a:cxn ang="0">
                  <a:pos x="T0" y="T1"/>
                </a:cxn>
                <a:cxn ang="0">
                  <a:pos x="T2" y="T3"/>
                </a:cxn>
                <a:cxn ang="0">
                  <a:pos x="T4" y="T5"/>
                </a:cxn>
              </a:cxnLst>
              <a:rect l="0" t="0" r="r" b="b"/>
              <a:pathLst>
                <a:path w="85" h="142">
                  <a:moveTo>
                    <a:pt x="21" y="142"/>
                  </a:moveTo>
                  <a:cubicBezTo>
                    <a:pt x="21" y="142"/>
                    <a:pt x="0" y="0"/>
                    <a:pt x="43" y="3"/>
                  </a:cubicBezTo>
                  <a:cubicBezTo>
                    <a:pt x="85" y="6"/>
                    <a:pt x="21" y="142"/>
                    <a:pt x="21" y="1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22"/>
            <p:cNvSpPr/>
            <p:nvPr/>
          </p:nvSpPr>
          <p:spPr bwMode="auto">
            <a:xfrm>
              <a:off x="7402676" y="3959708"/>
              <a:ext cx="131699" cy="220963"/>
            </a:xfrm>
            <a:custGeom>
              <a:avLst/>
              <a:gdLst>
                <a:gd name="T0" fmla="*/ 21 w 85"/>
                <a:gd name="T1" fmla="*/ 143 h 143"/>
                <a:gd name="T2" fmla="*/ 43 w 85"/>
                <a:gd name="T3" fmla="*/ 4 h 143"/>
                <a:gd name="T4" fmla="*/ 21 w 85"/>
                <a:gd name="T5" fmla="*/ 143 h 143"/>
              </a:gdLst>
              <a:ahLst/>
              <a:cxnLst>
                <a:cxn ang="0">
                  <a:pos x="T0" y="T1"/>
                </a:cxn>
                <a:cxn ang="0">
                  <a:pos x="T2" y="T3"/>
                </a:cxn>
                <a:cxn ang="0">
                  <a:pos x="T4" y="T5"/>
                </a:cxn>
              </a:cxnLst>
              <a:rect l="0" t="0" r="r" b="b"/>
              <a:pathLst>
                <a:path w="85" h="143">
                  <a:moveTo>
                    <a:pt x="21" y="143"/>
                  </a:moveTo>
                  <a:cubicBezTo>
                    <a:pt x="21" y="143"/>
                    <a:pt x="0" y="0"/>
                    <a:pt x="43" y="4"/>
                  </a:cubicBezTo>
                  <a:cubicBezTo>
                    <a:pt x="85" y="7"/>
                    <a:pt x="21" y="143"/>
                    <a:pt x="21" y="1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23"/>
            <p:cNvSpPr/>
            <p:nvPr/>
          </p:nvSpPr>
          <p:spPr bwMode="auto">
            <a:xfrm>
              <a:off x="6761740" y="3489981"/>
              <a:ext cx="229742" cy="155112"/>
            </a:xfrm>
            <a:custGeom>
              <a:avLst/>
              <a:gdLst>
                <a:gd name="T0" fmla="*/ 148 w 148"/>
                <a:gd name="T1" fmla="*/ 100 h 100"/>
                <a:gd name="T2" fmla="*/ 22 w 148"/>
                <a:gd name="T3" fmla="*/ 36 h 100"/>
                <a:gd name="T4" fmla="*/ 148 w 148"/>
                <a:gd name="T5" fmla="*/ 100 h 100"/>
              </a:gdLst>
              <a:ahLst/>
              <a:cxnLst>
                <a:cxn ang="0">
                  <a:pos x="T0" y="T1"/>
                </a:cxn>
                <a:cxn ang="0">
                  <a:pos x="T2" y="T3"/>
                </a:cxn>
                <a:cxn ang="0">
                  <a:pos x="T4" y="T5"/>
                </a:cxn>
              </a:cxnLst>
              <a:rect l="0" t="0" r="r" b="b"/>
              <a:pathLst>
                <a:path w="148" h="100">
                  <a:moveTo>
                    <a:pt x="148" y="100"/>
                  </a:moveTo>
                  <a:cubicBezTo>
                    <a:pt x="148" y="100"/>
                    <a:pt x="44" y="0"/>
                    <a:pt x="22" y="36"/>
                  </a:cubicBezTo>
                  <a:cubicBezTo>
                    <a:pt x="0" y="72"/>
                    <a:pt x="148" y="100"/>
                    <a:pt x="148" y="10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24"/>
            <p:cNvSpPr/>
            <p:nvPr/>
          </p:nvSpPr>
          <p:spPr bwMode="auto">
            <a:xfrm>
              <a:off x="6817346" y="3608510"/>
              <a:ext cx="232669" cy="122919"/>
            </a:xfrm>
            <a:custGeom>
              <a:avLst/>
              <a:gdLst>
                <a:gd name="T0" fmla="*/ 150 w 150"/>
                <a:gd name="T1" fmla="*/ 80 h 80"/>
                <a:gd name="T2" fmla="*/ 15 w 150"/>
                <a:gd name="T3" fmla="*/ 40 h 80"/>
                <a:gd name="T4" fmla="*/ 150 w 150"/>
                <a:gd name="T5" fmla="*/ 80 h 80"/>
              </a:gdLst>
              <a:ahLst/>
              <a:cxnLst>
                <a:cxn ang="0">
                  <a:pos x="T0" y="T1"/>
                </a:cxn>
                <a:cxn ang="0">
                  <a:pos x="T2" y="T3"/>
                </a:cxn>
                <a:cxn ang="0">
                  <a:pos x="T4" y="T5"/>
                </a:cxn>
              </a:cxnLst>
              <a:rect l="0" t="0" r="r" b="b"/>
              <a:pathLst>
                <a:path w="150" h="80">
                  <a:moveTo>
                    <a:pt x="150" y="80"/>
                  </a:moveTo>
                  <a:cubicBezTo>
                    <a:pt x="150" y="80"/>
                    <a:pt x="30" y="0"/>
                    <a:pt x="15" y="40"/>
                  </a:cubicBezTo>
                  <a:cubicBezTo>
                    <a:pt x="0" y="80"/>
                    <a:pt x="150" y="80"/>
                    <a:pt x="150" y="8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25"/>
            <p:cNvSpPr/>
            <p:nvPr/>
          </p:nvSpPr>
          <p:spPr bwMode="auto">
            <a:xfrm>
              <a:off x="6889050" y="3716796"/>
              <a:ext cx="229742" cy="125846"/>
            </a:xfrm>
            <a:custGeom>
              <a:avLst/>
              <a:gdLst>
                <a:gd name="T0" fmla="*/ 149 w 149"/>
                <a:gd name="T1" fmla="*/ 70 h 82"/>
                <a:gd name="T2" fmla="*/ 12 w 149"/>
                <a:gd name="T3" fmla="*/ 41 h 82"/>
                <a:gd name="T4" fmla="*/ 149 w 149"/>
                <a:gd name="T5" fmla="*/ 70 h 82"/>
              </a:gdLst>
              <a:ahLst/>
              <a:cxnLst>
                <a:cxn ang="0">
                  <a:pos x="T0" y="T1"/>
                </a:cxn>
                <a:cxn ang="0">
                  <a:pos x="T2" y="T3"/>
                </a:cxn>
                <a:cxn ang="0">
                  <a:pos x="T4" y="T5"/>
                </a:cxn>
              </a:cxnLst>
              <a:rect l="0" t="0" r="r" b="b"/>
              <a:pathLst>
                <a:path w="149" h="82">
                  <a:moveTo>
                    <a:pt x="149" y="70"/>
                  </a:moveTo>
                  <a:cubicBezTo>
                    <a:pt x="149" y="70"/>
                    <a:pt x="23" y="0"/>
                    <a:pt x="12" y="41"/>
                  </a:cubicBezTo>
                  <a:cubicBezTo>
                    <a:pt x="0" y="82"/>
                    <a:pt x="149" y="70"/>
                    <a:pt x="149" y="70"/>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26"/>
            <p:cNvSpPr/>
            <p:nvPr/>
          </p:nvSpPr>
          <p:spPr bwMode="auto">
            <a:xfrm>
              <a:off x="6957826" y="3823619"/>
              <a:ext cx="228279" cy="128773"/>
            </a:xfrm>
            <a:custGeom>
              <a:avLst/>
              <a:gdLst>
                <a:gd name="T0" fmla="*/ 147 w 147"/>
                <a:gd name="T1" fmla="*/ 56 h 84"/>
                <a:gd name="T2" fmla="*/ 7 w 147"/>
                <a:gd name="T3" fmla="*/ 42 h 84"/>
                <a:gd name="T4" fmla="*/ 147 w 147"/>
                <a:gd name="T5" fmla="*/ 56 h 84"/>
              </a:gdLst>
              <a:ahLst/>
              <a:cxnLst>
                <a:cxn ang="0">
                  <a:pos x="T0" y="T1"/>
                </a:cxn>
                <a:cxn ang="0">
                  <a:pos x="T2" y="T3"/>
                </a:cxn>
                <a:cxn ang="0">
                  <a:pos x="T4" y="T5"/>
                </a:cxn>
              </a:cxnLst>
              <a:rect l="0" t="0" r="r" b="b"/>
              <a:pathLst>
                <a:path w="147" h="84">
                  <a:moveTo>
                    <a:pt x="147" y="56"/>
                  </a:moveTo>
                  <a:cubicBezTo>
                    <a:pt x="147" y="56"/>
                    <a:pt x="15" y="0"/>
                    <a:pt x="7" y="42"/>
                  </a:cubicBezTo>
                  <a:cubicBezTo>
                    <a:pt x="0" y="84"/>
                    <a:pt x="147" y="56"/>
                    <a:pt x="147" y="56"/>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27"/>
            <p:cNvSpPr/>
            <p:nvPr/>
          </p:nvSpPr>
          <p:spPr bwMode="auto">
            <a:xfrm>
              <a:off x="7038309" y="3926051"/>
              <a:ext cx="223889" cy="131699"/>
            </a:xfrm>
            <a:custGeom>
              <a:avLst/>
              <a:gdLst>
                <a:gd name="T0" fmla="*/ 144 w 144"/>
                <a:gd name="T1" fmla="*/ 43 h 85"/>
                <a:gd name="T2" fmla="*/ 3 w 144"/>
                <a:gd name="T3" fmla="*/ 43 h 85"/>
                <a:gd name="T4" fmla="*/ 144 w 144"/>
                <a:gd name="T5" fmla="*/ 43 h 85"/>
              </a:gdLst>
              <a:ahLst/>
              <a:cxnLst>
                <a:cxn ang="0">
                  <a:pos x="T0" y="T1"/>
                </a:cxn>
                <a:cxn ang="0">
                  <a:pos x="T2" y="T3"/>
                </a:cxn>
                <a:cxn ang="0">
                  <a:pos x="T4" y="T5"/>
                </a:cxn>
              </a:cxnLst>
              <a:rect l="0" t="0" r="r" b="b"/>
              <a:pathLst>
                <a:path w="144" h="85">
                  <a:moveTo>
                    <a:pt x="144" y="43"/>
                  </a:moveTo>
                  <a:cubicBezTo>
                    <a:pt x="144" y="43"/>
                    <a:pt x="6" y="0"/>
                    <a:pt x="3" y="43"/>
                  </a:cubicBezTo>
                  <a:cubicBezTo>
                    <a:pt x="0" y="85"/>
                    <a:pt x="144" y="43"/>
                    <a:pt x="144" y="43"/>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128"/>
            <p:cNvSpPr/>
            <p:nvPr/>
          </p:nvSpPr>
          <p:spPr bwMode="auto">
            <a:xfrm>
              <a:off x="7126108" y="4025558"/>
              <a:ext cx="222425" cy="131699"/>
            </a:xfrm>
            <a:custGeom>
              <a:avLst/>
              <a:gdLst>
                <a:gd name="T0" fmla="*/ 144 w 144"/>
                <a:gd name="T1" fmla="*/ 42 h 85"/>
                <a:gd name="T2" fmla="*/ 3 w 144"/>
                <a:gd name="T3" fmla="*/ 43 h 85"/>
                <a:gd name="T4" fmla="*/ 144 w 144"/>
                <a:gd name="T5" fmla="*/ 42 h 85"/>
              </a:gdLst>
              <a:ahLst/>
              <a:cxnLst>
                <a:cxn ang="0">
                  <a:pos x="T0" y="T1"/>
                </a:cxn>
                <a:cxn ang="0">
                  <a:pos x="T2" y="T3"/>
                </a:cxn>
                <a:cxn ang="0">
                  <a:pos x="T4" y="T5"/>
                </a:cxn>
              </a:cxnLst>
              <a:rect l="0" t="0" r="r" b="b"/>
              <a:pathLst>
                <a:path w="144" h="85">
                  <a:moveTo>
                    <a:pt x="144" y="42"/>
                  </a:moveTo>
                  <a:cubicBezTo>
                    <a:pt x="144" y="42"/>
                    <a:pt x="6" y="0"/>
                    <a:pt x="3" y="43"/>
                  </a:cubicBezTo>
                  <a:cubicBezTo>
                    <a:pt x="0" y="85"/>
                    <a:pt x="144" y="42"/>
                    <a:pt x="144" y="42"/>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29"/>
            <p:cNvSpPr/>
            <p:nvPr/>
          </p:nvSpPr>
          <p:spPr bwMode="auto">
            <a:xfrm>
              <a:off x="7203664" y="4123601"/>
              <a:ext cx="220963" cy="131699"/>
            </a:xfrm>
            <a:custGeom>
              <a:avLst/>
              <a:gdLst>
                <a:gd name="T0" fmla="*/ 142 w 142"/>
                <a:gd name="T1" fmla="*/ 28 h 85"/>
                <a:gd name="T2" fmla="*/ 1 w 142"/>
                <a:gd name="T3" fmla="*/ 42 h 85"/>
                <a:gd name="T4" fmla="*/ 142 w 142"/>
                <a:gd name="T5" fmla="*/ 28 h 85"/>
              </a:gdLst>
              <a:ahLst/>
              <a:cxnLst>
                <a:cxn ang="0">
                  <a:pos x="T0" y="T1"/>
                </a:cxn>
                <a:cxn ang="0">
                  <a:pos x="T2" y="T3"/>
                </a:cxn>
                <a:cxn ang="0">
                  <a:pos x="T4" y="T5"/>
                </a:cxn>
              </a:cxnLst>
              <a:rect l="0" t="0" r="r" b="b"/>
              <a:pathLst>
                <a:path w="142" h="85">
                  <a:moveTo>
                    <a:pt x="142" y="28"/>
                  </a:moveTo>
                  <a:cubicBezTo>
                    <a:pt x="142" y="28"/>
                    <a:pt x="0" y="0"/>
                    <a:pt x="1" y="42"/>
                  </a:cubicBezTo>
                  <a:cubicBezTo>
                    <a:pt x="2" y="85"/>
                    <a:pt x="142" y="28"/>
                    <a:pt x="142" y="28"/>
                  </a:cubicBezTo>
                  <a:close/>
                </a:path>
              </a:pathLst>
            </a:custGeom>
            <a:solidFill>
              <a:srgbClr val="5487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31"/>
            <p:cNvSpPr/>
            <p:nvPr/>
          </p:nvSpPr>
          <p:spPr bwMode="auto">
            <a:xfrm>
              <a:off x="6796860" y="5272310"/>
              <a:ext cx="930675" cy="730200"/>
            </a:xfrm>
            <a:custGeom>
              <a:avLst/>
              <a:gdLst>
                <a:gd name="T0" fmla="*/ 501 w 602"/>
                <a:gd name="T1" fmla="*/ 104 h 472"/>
                <a:gd name="T2" fmla="*/ 433 w 602"/>
                <a:gd name="T3" fmla="*/ 106 h 472"/>
                <a:gd name="T4" fmla="*/ 189 w 602"/>
                <a:gd name="T5" fmla="*/ 116 h 472"/>
                <a:gd name="T6" fmla="*/ 44 w 602"/>
                <a:gd name="T7" fmla="*/ 168 h 472"/>
                <a:gd name="T8" fmla="*/ 432 w 602"/>
                <a:gd name="T9" fmla="*/ 111 h 472"/>
                <a:gd name="T10" fmla="*/ 495 w 602"/>
                <a:gd name="T11" fmla="*/ 110 h 472"/>
                <a:gd name="T12" fmla="*/ 429 w 602"/>
                <a:gd name="T13" fmla="*/ 167 h 472"/>
                <a:gd name="T14" fmla="*/ 152 w 602"/>
                <a:gd name="T15" fmla="*/ 338 h 472"/>
                <a:gd name="T16" fmla="*/ 0 w 602"/>
                <a:gd name="T17" fmla="*/ 459 h 472"/>
                <a:gd name="T18" fmla="*/ 434 w 602"/>
                <a:gd name="T19" fmla="*/ 170 h 472"/>
                <a:gd name="T20" fmla="*/ 501 w 602"/>
                <a:gd name="T21" fmla="*/ 112 h 472"/>
                <a:gd name="T22" fmla="*/ 474 w 602"/>
                <a:gd name="T23" fmla="*/ 182 h 472"/>
                <a:gd name="T24" fmla="*/ 369 w 602"/>
                <a:gd name="T25" fmla="*/ 366 h 472"/>
                <a:gd name="T26" fmla="*/ 297 w 602"/>
                <a:gd name="T27" fmla="*/ 472 h 472"/>
                <a:gd name="T28" fmla="*/ 482 w 602"/>
                <a:gd name="T29" fmla="*/ 176 h 472"/>
                <a:gd name="T30" fmla="*/ 510 w 602"/>
                <a:gd name="T31" fmla="*/ 103 h 472"/>
                <a:gd name="T32" fmla="*/ 602 w 602"/>
                <a:gd name="T33" fmla="*/ 3 h 472"/>
                <a:gd name="T34" fmla="*/ 598 w 602"/>
                <a:gd name="T35" fmla="*/ 0 h 472"/>
                <a:gd name="T36" fmla="*/ 501 w 602"/>
                <a:gd name="T37" fmla="*/ 104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2" h="472">
                  <a:moveTo>
                    <a:pt x="501" y="104"/>
                  </a:moveTo>
                  <a:cubicBezTo>
                    <a:pt x="491" y="104"/>
                    <a:pt x="461" y="105"/>
                    <a:pt x="433" y="106"/>
                  </a:cubicBezTo>
                  <a:cubicBezTo>
                    <a:pt x="416" y="93"/>
                    <a:pt x="328" y="43"/>
                    <a:pt x="189" y="116"/>
                  </a:cubicBezTo>
                  <a:cubicBezTo>
                    <a:pt x="69" y="179"/>
                    <a:pt x="44" y="168"/>
                    <a:pt x="44" y="168"/>
                  </a:cubicBezTo>
                  <a:cubicBezTo>
                    <a:pt x="44" y="168"/>
                    <a:pt x="198" y="265"/>
                    <a:pt x="432" y="111"/>
                  </a:cubicBezTo>
                  <a:cubicBezTo>
                    <a:pt x="456" y="111"/>
                    <a:pt x="481" y="110"/>
                    <a:pt x="495" y="110"/>
                  </a:cubicBezTo>
                  <a:cubicBezTo>
                    <a:pt x="470" y="133"/>
                    <a:pt x="447" y="153"/>
                    <a:pt x="429" y="167"/>
                  </a:cubicBezTo>
                  <a:cubicBezTo>
                    <a:pt x="395" y="177"/>
                    <a:pt x="256" y="224"/>
                    <a:pt x="152" y="338"/>
                  </a:cubicBezTo>
                  <a:cubicBezTo>
                    <a:pt x="59" y="439"/>
                    <a:pt x="0" y="459"/>
                    <a:pt x="0" y="459"/>
                  </a:cubicBezTo>
                  <a:cubicBezTo>
                    <a:pt x="0" y="459"/>
                    <a:pt x="302" y="418"/>
                    <a:pt x="434" y="170"/>
                  </a:cubicBezTo>
                  <a:cubicBezTo>
                    <a:pt x="452" y="155"/>
                    <a:pt x="476" y="135"/>
                    <a:pt x="501" y="112"/>
                  </a:cubicBezTo>
                  <a:cubicBezTo>
                    <a:pt x="474" y="182"/>
                    <a:pt x="474" y="182"/>
                    <a:pt x="474" y="182"/>
                  </a:cubicBezTo>
                  <a:cubicBezTo>
                    <a:pt x="457" y="208"/>
                    <a:pt x="413" y="280"/>
                    <a:pt x="369" y="366"/>
                  </a:cubicBezTo>
                  <a:cubicBezTo>
                    <a:pt x="323" y="455"/>
                    <a:pt x="297" y="472"/>
                    <a:pt x="297" y="472"/>
                  </a:cubicBezTo>
                  <a:cubicBezTo>
                    <a:pt x="297" y="472"/>
                    <a:pt x="542" y="384"/>
                    <a:pt x="482" y="176"/>
                  </a:cubicBezTo>
                  <a:cubicBezTo>
                    <a:pt x="510" y="103"/>
                    <a:pt x="510" y="103"/>
                    <a:pt x="510" y="103"/>
                  </a:cubicBezTo>
                  <a:cubicBezTo>
                    <a:pt x="543" y="72"/>
                    <a:pt x="577" y="37"/>
                    <a:pt x="602" y="3"/>
                  </a:cubicBezTo>
                  <a:cubicBezTo>
                    <a:pt x="598" y="0"/>
                    <a:pt x="598" y="0"/>
                    <a:pt x="598" y="0"/>
                  </a:cubicBezTo>
                  <a:cubicBezTo>
                    <a:pt x="572" y="35"/>
                    <a:pt x="536" y="72"/>
                    <a:pt x="501" y="104"/>
                  </a:cubicBezTo>
                  <a:close/>
                </a:path>
              </a:pathLst>
            </a:custGeom>
            <a:solidFill>
              <a:srgbClr val="7CAF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32"/>
            <p:cNvSpPr/>
            <p:nvPr/>
          </p:nvSpPr>
          <p:spPr bwMode="auto">
            <a:xfrm>
              <a:off x="8841125" y="5131831"/>
              <a:ext cx="1684287" cy="841412"/>
            </a:xfrm>
            <a:custGeom>
              <a:avLst/>
              <a:gdLst>
                <a:gd name="T0" fmla="*/ 0 w 1089"/>
                <a:gd name="T1" fmla="*/ 500 h 544"/>
                <a:gd name="T2" fmla="*/ 11 w 1089"/>
                <a:gd name="T3" fmla="*/ 544 h 544"/>
                <a:gd name="T4" fmla="*/ 1089 w 1089"/>
                <a:gd name="T5" fmla="*/ 78 h 544"/>
                <a:gd name="T6" fmla="*/ 959 w 1089"/>
                <a:gd name="T7" fmla="*/ 0 h 544"/>
                <a:gd name="T8" fmla="*/ 0 w 1089"/>
                <a:gd name="T9" fmla="*/ 500 h 544"/>
              </a:gdLst>
              <a:ahLst/>
              <a:cxnLst>
                <a:cxn ang="0">
                  <a:pos x="T0" y="T1"/>
                </a:cxn>
                <a:cxn ang="0">
                  <a:pos x="T2" y="T3"/>
                </a:cxn>
                <a:cxn ang="0">
                  <a:pos x="T4" y="T5"/>
                </a:cxn>
                <a:cxn ang="0">
                  <a:pos x="T6" y="T7"/>
                </a:cxn>
                <a:cxn ang="0">
                  <a:pos x="T8" y="T9"/>
                </a:cxn>
              </a:cxnLst>
              <a:rect l="0" t="0" r="r" b="b"/>
              <a:pathLst>
                <a:path w="1089" h="544">
                  <a:moveTo>
                    <a:pt x="0" y="500"/>
                  </a:moveTo>
                  <a:cubicBezTo>
                    <a:pt x="5" y="528"/>
                    <a:pt x="11" y="544"/>
                    <a:pt x="11" y="544"/>
                  </a:cubicBezTo>
                  <a:cubicBezTo>
                    <a:pt x="356" y="373"/>
                    <a:pt x="715" y="217"/>
                    <a:pt x="1089" y="78"/>
                  </a:cubicBezTo>
                  <a:cubicBezTo>
                    <a:pt x="1046" y="51"/>
                    <a:pt x="1003" y="26"/>
                    <a:pt x="959" y="0"/>
                  </a:cubicBezTo>
                  <a:cubicBezTo>
                    <a:pt x="626" y="154"/>
                    <a:pt x="306" y="321"/>
                    <a:pt x="0" y="500"/>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133"/>
            <p:cNvSpPr/>
            <p:nvPr/>
          </p:nvSpPr>
          <p:spPr bwMode="auto">
            <a:xfrm>
              <a:off x="8786982" y="4951843"/>
              <a:ext cx="1682824" cy="989208"/>
            </a:xfrm>
            <a:custGeom>
              <a:avLst/>
              <a:gdLst>
                <a:gd name="T0" fmla="*/ 1088 w 1088"/>
                <a:gd name="T1" fmla="*/ 84 h 639"/>
                <a:gd name="T2" fmla="*/ 1069 w 1088"/>
                <a:gd name="T3" fmla="*/ 51 h 639"/>
                <a:gd name="T4" fmla="*/ 1084 w 1088"/>
                <a:gd name="T5" fmla="*/ 0 h 639"/>
                <a:gd name="T6" fmla="*/ 32 w 1088"/>
                <a:gd name="T7" fmla="*/ 441 h 639"/>
                <a:gd name="T8" fmla="*/ 31 w 1088"/>
                <a:gd name="T9" fmla="*/ 639 h 639"/>
                <a:gd name="T10" fmla="*/ 1079 w 1088"/>
                <a:gd name="T11" fmla="*/ 179 h 639"/>
                <a:gd name="T12" fmla="*/ 1073 w 1088"/>
                <a:gd name="T13" fmla="*/ 129 h 639"/>
                <a:gd name="T14" fmla="*/ 1088 w 1088"/>
                <a:gd name="T15" fmla="*/ 84 h 6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8" h="639">
                  <a:moveTo>
                    <a:pt x="1088" y="84"/>
                  </a:moveTo>
                  <a:cubicBezTo>
                    <a:pt x="1082" y="73"/>
                    <a:pt x="1075" y="62"/>
                    <a:pt x="1069" y="51"/>
                  </a:cubicBezTo>
                  <a:cubicBezTo>
                    <a:pt x="1074" y="34"/>
                    <a:pt x="1079" y="17"/>
                    <a:pt x="1084" y="0"/>
                  </a:cubicBezTo>
                  <a:cubicBezTo>
                    <a:pt x="720" y="132"/>
                    <a:pt x="370" y="279"/>
                    <a:pt x="32" y="441"/>
                  </a:cubicBezTo>
                  <a:cubicBezTo>
                    <a:pt x="0" y="499"/>
                    <a:pt x="31" y="639"/>
                    <a:pt x="31" y="639"/>
                  </a:cubicBezTo>
                  <a:cubicBezTo>
                    <a:pt x="367" y="471"/>
                    <a:pt x="716" y="317"/>
                    <a:pt x="1079" y="179"/>
                  </a:cubicBezTo>
                  <a:cubicBezTo>
                    <a:pt x="1077" y="163"/>
                    <a:pt x="1075" y="146"/>
                    <a:pt x="1073" y="129"/>
                  </a:cubicBezTo>
                  <a:cubicBezTo>
                    <a:pt x="1078" y="114"/>
                    <a:pt x="1083" y="99"/>
                    <a:pt x="1088" y="84"/>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134"/>
            <p:cNvSpPr/>
            <p:nvPr/>
          </p:nvSpPr>
          <p:spPr bwMode="auto">
            <a:xfrm>
              <a:off x="8757715" y="4877213"/>
              <a:ext cx="1827693" cy="1169197"/>
            </a:xfrm>
            <a:custGeom>
              <a:avLst/>
              <a:gdLst>
                <a:gd name="T0" fmla="*/ 65 w 1182"/>
                <a:gd name="T1" fmla="*/ 708 h 756"/>
                <a:gd name="T2" fmla="*/ 64 w 1182"/>
                <a:gd name="T3" fmla="*/ 505 h 756"/>
                <a:gd name="T4" fmla="*/ 64 w 1182"/>
                <a:gd name="T5" fmla="*/ 505 h 756"/>
                <a:gd name="T6" fmla="*/ 1162 w 1182"/>
                <a:gd name="T7" fmla="*/ 39 h 756"/>
                <a:gd name="T8" fmla="*/ 1166 w 1182"/>
                <a:gd name="T9" fmla="*/ 0 h 756"/>
                <a:gd name="T10" fmla="*/ 44 w 1182"/>
                <a:gd name="T11" fmla="*/ 473 h 756"/>
                <a:gd name="T12" fmla="*/ 0 w 1182"/>
                <a:gd name="T13" fmla="*/ 452 h 756"/>
                <a:gd name="T14" fmla="*/ 0 w 1182"/>
                <a:gd name="T15" fmla="*/ 535 h 756"/>
                <a:gd name="T16" fmla="*/ 29 w 1182"/>
                <a:gd name="T17" fmla="*/ 520 h 756"/>
                <a:gd name="T18" fmla="*/ 30 w 1182"/>
                <a:gd name="T19" fmla="*/ 723 h 756"/>
                <a:gd name="T20" fmla="*/ 43 w 1182"/>
                <a:gd name="T21" fmla="*/ 756 h 756"/>
                <a:gd name="T22" fmla="*/ 1139 w 1182"/>
                <a:gd name="T23" fmla="*/ 281 h 756"/>
                <a:gd name="T24" fmla="*/ 1143 w 1182"/>
                <a:gd name="T25" fmla="*/ 242 h 756"/>
                <a:gd name="T26" fmla="*/ 65 w 1182"/>
                <a:gd name="T27" fmla="*/ 708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82" h="756">
                  <a:moveTo>
                    <a:pt x="65" y="708"/>
                  </a:moveTo>
                  <a:cubicBezTo>
                    <a:pt x="65" y="708"/>
                    <a:pt x="31" y="621"/>
                    <a:pt x="64" y="505"/>
                  </a:cubicBezTo>
                  <a:cubicBezTo>
                    <a:pt x="64" y="505"/>
                    <a:pt x="64" y="505"/>
                    <a:pt x="64" y="505"/>
                  </a:cubicBezTo>
                  <a:cubicBezTo>
                    <a:pt x="416" y="334"/>
                    <a:pt x="782" y="178"/>
                    <a:pt x="1162" y="39"/>
                  </a:cubicBezTo>
                  <a:cubicBezTo>
                    <a:pt x="1182" y="19"/>
                    <a:pt x="1166" y="0"/>
                    <a:pt x="1166" y="0"/>
                  </a:cubicBezTo>
                  <a:cubicBezTo>
                    <a:pt x="777" y="140"/>
                    <a:pt x="403" y="299"/>
                    <a:pt x="44" y="473"/>
                  </a:cubicBezTo>
                  <a:cubicBezTo>
                    <a:pt x="29" y="466"/>
                    <a:pt x="15" y="459"/>
                    <a:pt x="0" y="452"/>
                  </a:cubicBezTo>
                  <a:cubicBezTo>
                    <a:pt x="0" y="479"/>
                    <a:pt x="0" y="507"/>
                    <a:pt x="0" y="535"/>
                  </a:cubicBezTo>
                  <a:cubicBezTo>
                    <a:pt x="9" y="530"/>
                    <a:pt x="19" y="525"/>
                    <a:pt x="29" y="520"/>
                  </a:cubicBezTo>
                  <a:cubicBezTo>
                    <a:pt x="16" y="568"/>
                    <a:pt x="5" y="646"/>
                    <a:pt x="30" y="723"/>
                  </a:cubicBezTo>
                  <a:cubicBezTo>
                    <a:pt x="33" y="734"/>
                    <a:pt x="38" y="745"/>
                    <a:pt x="43" y="756"/>
                  </a:cubicBezTo>
                  <a:cubicBezTo>
                    <a:pt x="393" y="581"/>
                    <a:pt x="759" y="422"/>
                    <a:pt x="1139" y="281"/>
                  </a:cubicBezTo>
                  <a:cubicBezTo>
                    <a:pt x="1159" y="261"/>
                    <a:pt x="1143" y="242"/>
                    <a:pt x="1143" y="242"/>
                  </a:cubicBezTo>
                  <a:cubicBezTo>
                    <a:pt x="769" y="381"/>
                    <a:pt x="410" y="537"/>
                    <a:pt x="65" y="708"/>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135"/>
            <p:cNvSpPr/>
            <p:nvPr/>
          </p:nvSpPr>
          <p:spPr bwMode="auto">
            <a:xfrm>
              <a:off x="6956363" y="4192377"/>
              <a:ext cx="3604170" cy="1416498"/>
            </a:xfrm>
            <a:custGeom>
              <a:avLst/>
              <a:gdLst>
                <a:gd name="T0" fmla="*/ 1600 w 2331"/>
                <a:gd name="T1" fmla="*/ 77 h 916"/>
                <a:gd name="T2" fmla="*/ 890 w 2331"/>
                <a:gd name="T3" fmla="*/ 0 h 916"/>
                <a:gd name="T4" fmla="*/ 0 w 2331"/>
                <a:gd name="T5" fmla="*/ 427 h 916"/>
                <a:gd name="T6" fmla="*/ 1209 w 2331"/>
                <a:gd name="T7" fmla="*/ 916 h 916"/>
                <a:gd name="T8" fmla="*/ 2331 w 2331"/>
                <a:gd name="T9" fmla="*/ 443 h 916"/>
                <a:gd name="T10" fmla="*/ 1600 w 2331"/>
                <a:gd name="T11" fmla="*/ 77 h 916"/>
              </a:gdLst>
              <a:ahLst/>
              <a:cxnLst>
                <a:cxn ang="0">
                  <a:pos x="T0" y="T1"/>
                </a:cxn>
                <a:cxn ang="0">
                  <a:pos x="T2" y="T3"/>
                </a:cxn>
                <a:cxn ang="0">
                  <a:pos x="T4" y="T5"/>
                </a:cxn>
                <a:cxn ang="0">
                  <a:pos x="T6" y="T7"/>
                </a:cxn>
                <a:cxn ang="0">
                  <a:pos x="T8" y="T9"/>
                </a:cxn>
                <a:cxn ang="0">
                  <a:pos x="T10" y="T11"/>
                </a:cxn>
              </a:cxnLst>
              <a:rect l="0" t="0" r="r" b="b"/>
              <a:pathLst>
                <a:path w="2331" h="916">
                  <a:moveTo>
                    <a:pt x="1600" y="77"/>
                  </a:moveTo>
                  <a:cubicBezTo>
                    <a:pt x="1365" y="45"/>
                    <a:pt x="1128" y="19"/>
                    <a:pt x="890" y="0"/>
                  </a:cubicBezTo>
                  <a:cubicBezTo>
                    <a:pt x="584" y="132"/>
                    <a:pt x="287" y="274"/>
                    <a:pt x="0" y="427"/>
                  </a:cubicBezTo>
                  <a:cubicBezTo>
                    <a:pt x="419" y="570"/>
                    <a:pt x="823" y="734"/>
                    <a:pt x="1209" y="916"/>
                  </a:cubicBezTo>
                  <a:cubicBezTo>
                    <a:pt x="1568" y="742"/>
                    <a:pt x="1942" y="583"/>
                    <a:pt x="2331" y="443"/>
                  </a:cubicBezTo>
                  <a:cubicBezTo>
                    <a:pt x="2094" y="314"/>
                    <a:pt x="1850" y="192"/>
                    <a:pt x="1600" y="77"/>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136"/>
            <p:cNvSpPr/>
            <p:nvPr/>
          </p:nvSpPr>
          <p:spPr bwMode="auto">
            <a:xfrm>
              <a:off x="6874417" y="4853799"/>
              <a:ext cx="1952075" cy="1192610"/>
            </a:xfrm>
            <a:custGeom>
              <a:avLst/>
              <a:gdLst>
                <a:gd name="T0" fmla="*/ 1262 w 1262"/>
                <a:gd name="T1" fmla="*/ 489 h 772"/>
                <a:gd name="T2" fmla="*/ 53 w 1262"/>
                <a:gd name="T3" fmla="*/ 0 h 772"/>
                <a:gd name="T4" fmla="*/ 78 w 1262"/>
                <a:gd name="T5" fmla="*/ 280 h 772"/>
                <a:gd name="T6" fmla="*/ 1261 w 1262"/>
                <a:gd name="T7" fmla="*/ 772 h 772"/>
                <a:gd name="T8" fmla="*/ 1262 w 1262"/>
                <a:gd name="T9" fmla="*/ 489 h 772"/>
              </a:gdLst>
              <a:ahLst/>
              <a:cxnLst>
                <a:cxn ang="0">
                  <a:pos x="T0" y="T1"/>
                </a:cxn>
                <a:cxn ang="0">
                  <a:pos x="T2" y="T3"/>
                </a:cxn>
                <a:cxn ang="0">
                  <a:pos x="T4" y="T5"/>
                </a:cxn>
                <a:cxn ang="0">
                  <a:pos x="T6" y="T7"/>
                </a:cxn>
                <a:cxn ang="0">
                  <a:pos x="T8" y="T9"/>
                </a:cxn>
              </a:cxnLst>
              <a:rect l="0" t="0" r="r" b="b"/>
              <a:pathLst>
                <a:path w="1262" h="772">
                  <a:moveTo>
                    <a:pt x="1262" y="489"/>
                  </a:moveTo>
                  <a:cubicBezTo>
                    <a:pt x="876" y="307"/>
                    <a:pt x="472" y="143"/>
                    <a:pt x="53" y="0"/>
                  </a:cubicBezTo>
                  <a:cubicBezTo>
                    <a:pt x="0" y="152"/>
                    <a:pt x="78" y="280"/>
                    <a:pt x="78" y="280"/>
                  </a:cubicBezTo>
                  <a:cubicBezTo>
                    <a:pt x="489" y="425"/>
                    <a:pt x="883" y="589"/>
                    <a:pt x="1261" y="772"/>
                  </a:cubicBezTo>
                  <a:cubicBezTo>
                    <a:pt x="1198" y="637"/>
                    <a:pt x="1262" y="489"/>
                    <a:pt x="1262" y="489"/>
                  </a:cubicBezTo>
                  <a:close/>
                </a:path>
              </a:pathLst>
            </a:custGeom>
            <a:solidFill>
              <a:srgbClr val="E188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137"/>
            <p:cNvSpPr/>
            <p:nvPr/>
          </p:nvSpPr>
          <p:spPr bwMode="auto">
            <a:xfrm>
              <a:off x="8924534" y="5197681"/>
              <a:ext cx="1473569" cy="620450"/>
            </a:xfrm>
            <a:custGeom>
              <a:avLst/>
              <a:gdLst>
                <a:gd name="T0" fmla="*/ 920 w 953"/>
                <a:gd name="T1" fmla="*/ 0 h 401"/>
                <a:gd name="T2" fmla="*/ 454 w 953"/>
                <a:gd name="T3" fmla="*/ 188 h 401"/>
                <a:gd name="T4" fmla="*/ 2 w 953"/>
                <a:gd name="T5" fmla="*/ 397 h 401"/>
                <a:gd name="T6" fmla="*/ 146 w 953"/>
                <a:gd name="T7" fmla="*/ 353 h 401"/>
                <a:gd name="T8" fmla="*/ 953 w 953"/>
                <a:gd name="T9" fmla="*/ 8 h 401"/>
                <a:gd name="T10" fmla="*/ 920 w 953"/>
                <a:gd name="T11" fmla="*/ 0 h 401"/>
              </a:gdLst>
              <a:ahLst/>
              <a:cxnLst>
                <a:cxn ang="0">
                  <a:pos x="T0" y="T1"/>
                </a:cxn>
                <a:cxn ang="0">
                  <a:pos x="T2" y="T3"/>
                </a:cxn>
                <a:cxn ang="0">
                  <a:pos x="T4" y="T5"/>
                </a:cxn>
                <a:cxn ang="0">
                  <a:pos x="T6" y="T7"/>
                </a:cxn>
                <a:cxn ang="0">
                  <a:pos x="T8" y="T9"/>
                </a:cxn>
                <a:cxn ang="0">
                  <a:pos x="T10" y="T11"/>
                </a:cxn>
              </a:cxnLst>
              <a:rect l="0" t="0" r="r" b="b"/>
              <a:pathLst>
                <a:path w="953" h="401">
                  <a:moveTo>
                    <a:pt x="920" y="0"/>
                  </a:moveTo>
                  <a:cubicBezTo>
                    <a:pt x="920" y="0"/>
                    <a:pt x="683" y="89"/>
                    <a:pt x="454" y="188"/>
                  </a:cubicBezTo>
                  <a:cubicBezTo>
                    <a:pt x="224" y="286"/>
                    <a:pt x="2" y="395"/>
                    <a:pt x="2" y="397"/>
                  </a:cubicBezTo>
                  <a:cubicBezTo>
                    <a:pt x="0" y="401"/>
                    <a:pt x="146" y="353"/>
                    <a:pt x="146" y="353"/>
                  </a:cubicBezTo>
                  <a:cubicBezTo>
                    <a:pt x="407" y="229"/>
                    <a:pt x="676" y="114"/>
                    <a:pt x="953" y="8"/>
                  </a:cubicBezTo>
                  <a:cubicBezTo>
                    <a:pt x="942" y="6"/>
                    <a:pt x="931" y="3"/>
                    <a:pt x="920" y="0"/>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38"/>
            <p:cNvSpPr/>
            <p:nvPr/>
          </p:nvSpPr>
          <p:spPr bwMode="auto">
            <a:xfrm>
              <a:off x="8994774" y="5377670"/>
              <a:ext cx="804829" cy="362905"/>
            </a:xfrm>
            <a:custGeom>
              <a:avLst/>
              <a:gdLst>
                <a:gd name="T0" fmla="*/ 34 w 521"/>
                <a:gd name="T1" fmla="*/ 193 h 235"/>
                <a:gd name="T2" fmla="*/ 0 w 521"/>
                <a:gd name="T3" fmla="*/ 235 h 235"/>
                <a:gd name="T4" fmla="*/ 521 w 521"/>
                <a:gd name="T5" fmla="*/ 2 h 235"/>
                <a:gd name="T6" fmla="*/ 34 w 521"/>
                <a:gd name="T7" fmla="*/ 193 h 235"/>
              </a:gdLst>
              <a:ahLst/>
              <a:cxnLst>
                <a:cxn ang="0">
                  <a:pos x="T0" y="T1"/>
                </a:cxn>
                <a:cxn ang="0">
                  <a:pos x="T2" y="T3"/>
                </a:cxn>
                <a:cxn ang="0">
                  <a:pos x="T4" y="T5"/>
                </a:cxn>
                <a:cxn ang="0">
                  <a:pos x="T6" y="T7"/>
                </a:cxn>
              </a:cxnLst>
              <a:rect l="0" t="0" r="r" b="b"/>
              <a:pathLst>
                <a:path w="521" h="235">
                  <a:moveTo>
                    <a:pt x="34" y="193"/>
                  </a:moveTo>
                  <a:cubicBezTo>
                    <a:pt x="23" y="207"/>
                    <a:pt x="11" y="221"/>
                    <a:pt x="0" y="235"/>
                  </a:cubicBezTo>
                  <a:cubicBezTo>
                    <a:pt x="170" y="154"/>
                    <a:pt x="344" y="76"/>
                    <a:pt x="521" y="2"/>
                  </a:cubicBezTo>
                  <a:cubicBezTo>
                    <a:pt x="519" y="0"/>
                    <a:pt x="51" y="172"/>
                    <a:pt x="34" y="193"/>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39"/>
            <p:cNvSpPr/>
            <p:nvPr/>
          </p:nvSpPr>
          <p:spPr bwMode="auto">
            <a:xfrm>
              <a:off x="9204030" y="5083542"/>
              <a:ext cx="1128224" cy="459484"/>
            </a:xfrm>
            <a:custGeom>
              <a:avLst/>
              <a:gdLst>
                <a:gd name="T0" fmla="*/ 0 w 730"/>
                <a:gd name="T1" fmla="*/ 297 h 297"/>
                <a:gd name="T2" fmla="*/ 681 w 730"/>
                <a:gd name="T3" fmla="*/ 58 h 297"/>
                <a:gd name="T4" fmla="*/ 730 w 730"/>
                <a:gd name="T5" fmla="*/ 0 h 297"/>
                <a:gd name="T6" fmla="*/ 0 w 730"/>
                <a:gd name="T7" fmla="*/ 297 h 297"/>
              </a:gdLst>
              <a:ahLst/>
              <a:cxnLst>
                <a:cxn ang="0">
                  <a:pos x="T0" y="T1"/>
                </a:cxn>
                <a:cxn ang="0">
                  <a:pos x="T2" y="T3"/>
                </a:cxn>
                <a:cxn ang="0">
                  <a:pos x="T4" y="T5"/>
                </a:cxn>
                <a:cxn ang="0">
                  <a:pos x="T6" y="T7"/>
                </a:cxn>
              </a:cxnLst>
              <a:rect l="0" t="0" r="r" b="b"/>
              <a:pathLst>
                <a:path w="730" h="297">
                  <a:moveTo>
                    <a:pt x="0" y="297"/>
                  </a:moveTo>
                  <a:cubicBezTo>
                    <a:pt x="222" y="211"/>
                    <a:pt x="449" y="131"/>
                    <a:pt x="681" y="58"/>
                  </a:cubicBezTo>
                  <a:cubicBezTo>
                    <a:pt x="697" y="39"/>
                    <a:pt x="713" y="19"/>
                    <a:pt x="730" y="0"/>
                  </a:cubicBezTo>
                  <a:cubicBezTo>
                    <a:pt x="480" y="92"/>
                    <a:pt x="237" y="191"/>
                    <a:pt x="0" y="297"/>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140"/>
            <p:cNvSpPr/>
            <p:nvPr/>
          </p:nvSpPr>
          <p:spPr bwMode="auto">
            <a:xfrm>
              <a:off x="6874417" y="4853799"/>
              <a:ext cx="1952075" cy="1192610"/>
            </a:xfrm>
            <a:custGeom>
              <a:avLst/>
              <a:gdLst>
                <a:gd name="T0" fmla="*/ 1262 w 1262"/>
                <a:gd name="T1" fmla="*/ 489 h 772"/>
                <a:gd name="T2" fmla="*/ 53 w 1262"/>
                <a:gd name="T3" fmla="*/ 0 h 772"/>
                <a:gd name="T4" fmla="*/ 78 w 1262"/>
                <a:gd name="T5" fmla="*/ 280 h 772"/>
                <a:gd name="T6" fmla="*/ 1261 w 1262"/>
                <a:gd name="T7" fmla="*/ 772 h 772"/>
                <a:gd name="T8" fmla="*/ 1262 w 1262"/>
                <a:gd name="T9" fmla="*/ 489 h 772"/>
              </a:gdLst>
              <a:ahLst/>
              <a:cxnLst>
                <a:cxn ang="0">
                  <a:pos x="T0" y="T1"/>
                </a:cxn>
                <a:cxn ang="0">
                  <a:pos x="T2" y="T3"/>
                </a:cxn>
                <a:cxn ang="0">
                  <a:pos x="T4" y="T5"/>
                </a:cxn>
                <a:cxn ang="0">
                  <a:pos x="T6" y="T7"/>
                </a:cxn>
                <a:cxn ang="0">
                  <a:pos x="T8" y="T9"/>
                </a:cxn>
              </a:cxnLst>
              <a:rect l="0" t="0" r="r" b="b"/>
              <a:pathLst>
                <a:path w="1262" h="772">
                  <a:moveTo>
                    <a:pt x="1262" y="489"/>
                  </a:moveTo>
                  <a:cubicBezTo>
                    <a:pt x="876" y="307"/>
                    <a:pt x="472" y="143"/>
                    <a:pt x="53" y="0"/>
                  </a:cubicBezTo>
                  <a:cubicBezTo>
                    <a:pt x="0" y="152"/>
                    <a:pt x="78" y="280"/>
                    <a:pt x="78" y="280"/>
                  </a:cubicBezTo>
                  <a:cubicBezTo>
                    <a:pt x="489" y="425"/>
                    <a:pt x="883" y="589"/>
                    <a:pt x="1261" y="772"/>
                  </a:cubicBezTo>
                  <a:cubicBezTo>
                    <a:pt x="1198" y="637"/>
                    <a:pt x="1262" y="489"/>
                    <a:pt x="1262" y="489"/>
                  </a:cubicBezTo>
                  <a:close/>
                </a:path>
              </a:pathLst>
            </a:custGeom>
            <a:solidFill>
              <a:srgbClr val="506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141"/>
            <p:cNvSpPr/>
            <p:nvPr/>
          </p:nvSpPr>
          <p:spPr bwMode="auto">
            <a:xfrm>
              <a:off x="8861612" y="4660641"/>
              <a:ext cx="1576001" cy="771173"/>
            </a:xfrm>
            <a:custGeom>
              <a:avLst/>
              <a:gdLst>
                <a:gd name="T0" fmla="*/ 0 w 1019"/>
                <a:gd name="T1" fmla="*/ 457 h 498"/>
                <a:gd name="T2" fmla="*/ 10 w 1019"/>
                <a:gd name="T3" fmla="*/ 498 h 498"/>
                <a:gd name="T4" fmla="*/ 1019 w 1019"/>
                <a:gd name="T5" fmla="*/ 70 h 498"/>
                <a:gd name="T6" fmla="*/ 897 w 1019"/>
                <a:gd name="T7" fmla="*/ 0 h 498"/>
                <a:gd name="T8" fmla="*/ 0 w 1019"/>
                <a:gd name="T9" fmla="*/ 457 h 498"/>
              </a:gdLst>
              <a:ahLst/>
              <a:cxnLst>
                <a:cxn ang="0">
                  <a:pos x="T0" y="T1"/>
                </a:cxn>
                <a:cxn ang="0">
                  <a:pos x="T2" y="T3"/>
                </a:cxn>
                <a:cxn ang="0">
                  <a:pos x="T4" y="T5"/>
                </a:cxn>
                <a:cxn ang="0">
                  <a:pos x="T6" y="T7"/>
                </a:cxn>
                <a:cxn ang="0">
                  <a:pos x="T8" y="T9"/>
                </a:cxn>
              </a:cxnLst>
              <a:rect l="0" t="0" r="r" b="b"/>
              <a:pathLst>
                <a:path w="1019" h="498">
                  <a:moveTo>
                    <a:pt x="0" y="457"/>
                  </a:moveTo>
                  <a:cubicBezTo>
                    <a:pt x="4" y="483"/>
                    <a:pt x="10" y="498"/>
                    <a:pt x="10" y="498"/>
                  </a:cubicBezTo>
                  <a:cubicBezTo>
                    <a:pt x="334" y="342"/>
                    <a:pt x="671" y="199"/>
                    <a:pt x="1019" y="70"/>
                  </a:cubicBezTo>
                  <a:cubicBezTo>
                    <a:pt x="978" y="46"/>
                    <a:pt x="938" y="23"/>
                    <a:pt x="897" y="0"/>
                  </a:cubicBezTo>
                  <a:cubicBezTo>
                    <a:pt x="587" y="141"/>
                    <a:pt x="287" y="294"/>
                    <a:pt x="0" y="457"/>
                  </a:cubicBez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142"/>
            <p:cNvSpPr/>
            <p:nvPr/>
          </p:nvSpPr>
          <p:spPr bwMode="auto">
            <a:xfrm>
              <a:off x="8810395" y="4495285"/>
              <a:ext cx="1573075" cy="907261"/>
            </a:xfrm>
            <a:custGeom>
              <a:avLst/>
              <a:gdLst>
                <a:gd name="T0" fmla="*/ 1017 w 1017"/>
                <a:gd name="T1" fmla="*/ 77 h 586"/>
                <a:gd name="T2" fmla="*/ 999 w 1017"/>
                <a:gd name="T3" fmla="*/ 47 h 586"/>
                <a:gd name="T4" fmla="*/ 1013 w 1017"/>
                <a:gd name="T5" fmla="*/ 0 h 586"/>
                <a:gd name="T6" fmla="*/ 30 w 1017"/>
                <a:gd name="T7" fmla="*/ 405 h 586"/>
                <a:gd name="T8" fmla="*/ 29 w 1017"/>
                <a:gd name="T9" fmla="*/ 586 h 586"/>
                <a:gd name="T10" fmla="*/ 1010 w 1017"/>
                <a:gd name="T11" fmla="*/ 164 h 586"/>
                <a:gd name="T12" fmla="*/ 1003 w 1017"/>
                <a:gd name="T13" fmla="*/ 119 h 586"/>
                <a:gd name="T14" fmla="*/ 1017 w 1017"/>
                <a:gd name="T15" fmla="*/ 77 h 5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7" h="586">
                  <a:moveTo>
                    <a:pt x="1017" y="77"/>
                  </a:moveTo>
                  <a:cubicBezTo>
                    <a:pt x="1011" y="67"/>
                    <a:pt x="1005" y="57"/>
                    <a:pt x="999" y="47"/>
                  </a:cubicBezTo>
                  <a:cubicBezTo>
                    <a:pt x="1004" y="31"/>
                    <a:pt x="1008" y="16"/>
                    <a:pt x="1013" y="0"/>
                  </a:cubicBezTo>
                  <a:cubicBezTo>
                    <a:pt x="674" y="122"/>
                    <a:pt x="347" y="258"/>
                    <a:pt x="30" y="405"/>
                  </a:cubicBezTo>
                  <a:cubicBezTo>
                    <a:pt x="0" y="458"/>
                    <a:pt x="29" y="586"/>
                    <a:pt x="29" y="586"/>
                  </a:cubicBezTo>
                  <a:cubicBezTo>
                    <a:pt x="344" y="433"/>
                    <a:pt x="672" y="292"/>
                    <a:pt x="1010" y="164"/>
                  </a:cubicBezTo>
                  <a:cubicBezTo>
                    <a:pt x="1008" y="149"/>
                    <a:pt x="1006" y="134"/>
                    <a:pt x="1003" y="119"/>
                  </a:cubicBezTo>
                  <a:cubicBezTo>
                    <a:pt x="1008" y="105"/>
                    <a:pt x="1013" y="91"/>
                    <a:pt x="1017" y="7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143"/>
            <p:cNvSpPr/>
            <p:nvPr/>
          </p:nvSpPr>
          <p:spPr bwMode="auto">
            <a:xfrm>
              <a:off x="8782592" y="4427972"/>
              <a:ext cx="1709163" cy="1071154"/>
            </a:xfrm>
            <a:custGeom>
              <a:avLst/>
              <a:gdLst>
                <a:gd name="T0" fmla="*/ 61 w 1105"/>
                <a:gd name="T1" fmla="*/ 649 h 693"/>
                <a:gd name="T2" fmla="*/ 60 w 1105"/>
                <a:gd name="T3" fmla="*/ 464 h 693"/>
                <a:gd name="T4" fmla="*/ 60 w 1105"/>
                <a:gd name="T5" fmla="*/ 464 h 693"/>
                <a:gd name="T6" fmla="*/ 1086 w 1105"/>
                <a:gd name="T7" fmla="*/ 36 h 693"/>
                <a:gd name="T8" fmla="*/ 1089 w 1105"/>
                <a:gd name="T9" fmla="*/ 0 h 693"/>
                <a:gd name="T10" fmla="*/ 41 w 1105"/>
                <a:gd name="T11" fmla="*/ 434 h 693"/>
                <a:gd name="T12" fmla="*/ 0 w 1105"/>
                <a:gd name="T13" fmla="*/ 415 h 693"/>
                <a:gd name="T14" fmla="*/ 0 w 1105"/>
                <a:gd name="T15" fmla="*/ 491 h 693"/>
                <a:gd name="T16" fmla="*/ 27 w 1105"/>
                <a:gd name="T17" fmla="*/ 478 h 693"/>
                <a:gd name="T18" fmla="*/ 28 w 1105"/>
                <a:gd name="T19" fmla="*/ 663 h 693"/>
                <a:gd name="T20" fmla="*/ 40 w 1105"/>
                <a:gd name="T21" fmla="*/ 693 h 693"/>
                <a:gd name="T22" fmla="*/ 1067 w 1105"/>
                <a:gd name="T23" fmla="*/ 257 h 693"/>
                <a:gd name="T24" fmla="*/ 1070 w 1105"/>
                <a:gd name="T25" fmla="*/ 221 h 693"/>
                <a:gd name="T26" fmla="*/ 61 w 1105"/>
                <a:gd name="T27" fmla="*/ 64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05" h="693">
                  <a:moveTo>
                    <a:pt x="61" y="649"/>
                  </a:moveTo>
                  <a:cubicBezTo>
                    <a:pt x="61" y="649"/>
                    <a:pt x="29" y="570"/>
                    <a:pt x="60" y="464"/>
                  </a:cubicBezTo>
                  <a:cubicBezTo>
                    <a:pt x="60" y="464"/>
                    <a:pt x="60" y="464"/>
                    <a:pt x="60" y="464"/>
                  </a:cubicBezTo>
                  <a:cubicBezTo>
                    <a:pt x="390" y="308"/>
                    <a:pt x="732" y="164"/>
                    <a:pt x="1086" y="36"/>
                  </a:cubicBezTo>
                  <a:cubicBezTo>
                    <a:pt x="1105" y="18"/>
                    <a:pt x="1089" y="0"/>
                    <a:pt x="1089" y="0"/>
                  </a:cubicBezTo>
                  <a:cubicBezTo>
                    <a:pt x="728" y="130"/>
                    <a:pt x="378" y="275"/>
                    <a:pt x="41" y="434"/>
                  </a:cubicBezTo>
                  <a:cubicBezTo>
                    <a:pt x="28" y="428"/>
                    <a:pt x="14" y="421"/>
                    <a:pt x="0" y="415"/>
                  </a:cubicBezTo>
                  <a:cubicBezTo>
                    <a:pt x="0" y="440"/>
                    <a:pt x="0" y="465"/>
                    <a:pt x="0" y="491"/>
                  </a:cubicBezTo>
                  <a:cubicBezTo>
                    <a:pt x="9" y="486"/>
                    <a:pt x="18" y="482"/>
                    <a:pt x="27" y="478"/>
                  </a:cubicBezTo>
                  <a:cubicBezTo>
                    <a:pt x="15" y="521"/>
                    <a:pt x="5" y="592"/>
                    <a:pt x="28" y="663"/>
                  </a:cubicBezTo>
                  <a:cubicBezTo>
                    <a:pt x="31" y="673"/>
                    <a:pt x="35" y="683"/>
                    <a:pt x="40" y="693"/>
                  </a:cubicBezTo>
                  <a:cubicBezTo>
                    <a:pt x="369" y="534"/>
                    <a:pt x="712" y="388"/>
                    <a:pt x="1067" y="257"/>
                  </a:cubicBezTo>
                  <a:cubicBezTo>
                    <a:pt x="1085" y="239"/>
                    <a:pt x="1070" y="221"/>
                    <a:pt x="1070" y="221"/>
                  </a:cubicBezTo>
                  <a:cubicBezTo>
                    <a:pt x="722" y="350"/>
                    <a:pt x="385" y="493"/>
                    <a:pt x="61" y="649"/>
                  </a:cubicBezTo>
                  <a:close/>
                </a:path>
              </a:pathLst>
            </a:custGeom>
            <a:solidFill>
              <a:srgbClr val="D47A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144"/>
            <p:cNvSpPr/>
            <p:nvPr/>
          </p:nvSpPr>
          <p:spPr bwMode="auto">
            <a:xfrm>
              <a:off x="7102695" y="3804596"/>
              <a:ext cx="3364184" cy="1295043"/>
            </a:xfrm>
            <a:custGeom>
              <a:avLst/>
              <a:gdLst>
                <a:gd name="T0" fmla="*/ 1493 w 2176"/>
                <a:gd name="T1" fmla="*/ 71 h 837"/>
                <a:gd name="T2" fmla="*/ 832 w 2176"/>
                <a:gd name="T3" fmla="*/ 0 h 837"/>
                <a:gd name="T4" fmla="*/ 0 w 2176"/>
                <a:gd name="T5" fmla="*/ 386 h 837"/>
                <a:gd name="T6" fmla="*/ 1128 w 2176"/>
                <a:gd name="T7" fmla="*/ 837 h 837"/>
                <a:gd name="T8" fmla="*/ 2176 w 2176"/>
                <a:gd name="T9" fmla="*/ 403 h 837"/>
                <a:gd name="T10" fmla="*/ 1493 w 2176"/>
                <a:gd name="T11" fmla="*/ 71 h 837"/>
              </a:gdLst>
              <a:ahLst/>
              <a:cxnLst>
                <a:cxn ang="0">
                  <a:pos x="T0" y="T1"/>
                </a:cxn>
                <a:cxn ang="0">
                  <a:pos x="T2" y="T3"/>
                </a:cxn>
                <a:cxn ang="0">
                  <a:pos x="T4" y="T5"/>
                </a:cxn>
                <a:cxn ang="0">
                  <a:pos x="T6" y="T7"/>
                </a:cxn>
                <a:cxn ang="0">
                  <a:pos x="T8" y="T9"/>
                </a:cxn>
                <a:cxn ang="0">
                  <a:pos x="T10" y="T11"/>
                </a:cxn>
              </a:cxnLst>
              <a:rect l="0" t="0" r="r" b="b"/>
              <a:pathLst>
                <a:path w="2176" h="837">
                  <a:moveTo>
                    <a:pt x="1493" y="71"/>
                  </a:moveTo>
                  <a:cubicBezTo>
                    <a:pt x="1274" y="42"/>
                    <a:pt x="1054" y="18"/>
                    <a:pt x="832" y="0"/>
                  </a:cubicBezTo>
                  <a:cubicBezTo>
                    <a:pt x="547" y="120"/>
                    <a:pt x="269" y="249"/>
                    <a:pt x="0" y="386"/>
                  </a:cubicBezTo>
                  <a:cubicBezTo>
                    <a:pt x="389" y="519"/>
                    <a:pt x="766" y="670"/>
                    <a:pt x="1128" y="837"/>
                  </a:cubicBezTo>
                  <a:cubicBezTo>
                    <a:pt x="1465" y="678"/>
                    <a:pt x="1815" y="533"/>
                    <a:pt x="2176" y="403"/>
                  </a:cubicBezTo>
                  <a:cubicBezTo>
                    <a:pt x="1954" y="286"/>
                    <a:pt x="1726" y="176"/>
                    <a:pt x="1493" y="71"/>
                  </a:cubicBez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145"/>
            <p:cNvSpPr/>
            <p:nvPr/>
          </p:nvSpPr>
          <p:spPr bwMode="auto">
            <a:xfrm>
              <a:off x="7022212" y="4401632"/>
              <a:ext cx="1824767" cy="1097494"/>
            </a:xfrm>
            <a:custGeom>
              <a:avLst/>
              <a:gdLst>
                <a:gd name="T0" fmla="*/ 1180 w 1180"/>
                <a:gd name="T1" fmla="*/ 451 h 710"/>
                <a:gd name="T2" fmla="*/ 52 w 1180"/>
                <a:gd name="T3" fmla="*/ 0 h 710"/>
                <a:gd name="T4" fmla="*/ 72 w 1180"/>
                <a:gd name="T5" fmla="*/ 256 h 710"/>
                <a:gd name="T6" fmla="*/ 1179 w 1180"/>
                <a:gd name="T7" fmla="*/ 710 h 710"/>
                <a:gd name="T8" fmla="*/ 1180 w 1180"/>
                <a:gd name="T9" fmla="*/ 451 h 710"/>
              </a:gdLst>
              <a:ahLst/>
              <a:cxnLst>
                <a:cxn ang="0">
                  <a:pos x="T0" y="T1"/>
                </a:cxn>
                <a:cxn ang="0">
                  <a:pos x="T2" y="T3"/>
                </a:cxn>
                <a:cxn ang="0">
                  <a:pos x="T4" y="T5"/>
                </a:cxn>
                <a:cxn ang="0">
                  <a:pos x="T6" y="T7"/>
                </a:cxn>
                <a:cxn ang="0">
                  <a:pos x="T8" y="T9"/>
                </a:cxn>
              </a:cxnLst>
              <a:rect l="0" t="0" r="r" b="b"/>
              <a:pathLst>
                <a:path w="1180" h="710">
                  <a:moveTo>
                    <a:pt x="1180" y="451"/>
                  </a:moveTo>
                  <a:cubicBezTo>
                    <a:pt x="818" y="284"/>
                    <a:pt x="441" y="133"/>
                    <a:pt x="52" y="0"/>
                  </a:cubicBezTo>
                  <a:cubicBezTo>
                    <a:pt x="0" y="138"/>
                    <a:pt x="73" y="256"/>
                    <a:pt x="72" y="256"/>
                  </a:cubicBezTo>
                  <a:cubicBezTo>
                    <a:pt x="455" y="391"/>
                    <a:pt x="824" y="542"/>
                    <a:pt x="1179" y="710"/>
                  </a:cubicBezTo>
                  <a:cubicBezTo>
                    <a:pt x="1120" y="587"/>
                    <a:pt x="1180" y="451"/>
                    <a:pt x="1180" y="451"/>
                  </a:cubicBezTo>
                  <a:close/>
                </a:path>
              </a:pathLst>
            </a:custGeom>
            <a:solidFill>
              <a:srgbClr val="E09E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146"/>
            <p:cNvSpPr/>
            <p:nvPr/>
          </p:nvSpPr>
          <p:spPr bwMode="auto">
            <a:xfrm>
              <a:off x="7371947" y="4602108"/>
              <a:ext cx="1025791" cy="611670"/>
            </a:xfrm>
            <a:custGeom>
              <a:avLst/>
              <a:gdLst>
                <a:gd name="T0" fmla="*/ 661 w 664"/>
                <a:gd name="T1" fmla="*/ 251 h 395"/>
                <a:gd name="T2" fmla="*/ 30 w 664"/>
                <a:gd name="T3" fmla="*/ 0 h 395"/>
                <a:gd name="T4" fmla="*/ 39 w 664"/>
                <a:gd name="T5" fmla="*/ 144 h 395"/>
                <a:gd name="T6" fmla="*/ 664 w 664"/>
                <a:gd name="T7" fmla="*/ 395 h 395"/>
                <a:gd name="T8" fmla="*/ 661 w 664"/>
                <a:gd name="T9" fmla="*/ 251 h 395"/>
              </a:gdLst>
              <a:ahLst/>
              <a:cxnLst>
                <a:cxn ang="0">
                  <a:pos x="T0" y="T1"/>
                </a:cxn>
                <a:cxn ang="0">
                  <a:pos x="T2" y="T3"/>
                </a:cxn>
                <a:cxn ang="0">
                  <a:pos x="T4" y="T5"/>
                </a:cxn>
                <a:cxn ang="0">
                  <a:pos x="T6" y="T7"/>
                </a:cxn>
                <a:cxn ang="0">
                  <a:pos x="T8" y="T9"/>
                </a:cxn>
              </a:cxnLst>
              <a:rect l="0" t="0" r="r" b="b"/>
              <a:pathLst>
                <a:path w="664" h="395">
                  <a:moveTo>
                    <a:pt x="661" y="251"/>
                  </a:moveTo>
                  <a:cubicBezTo>
                    <a:pt x="455" y="162"/>
                    <a:pt x="245" y="78"/>
                    <a:pt x="30" y="0"/>
                  </a:cubicBezTo>
                  <a:cubicBezTo>
                    <a:pt x="0" y="77"/>
                    <a:pt x="39" y="144"/>
                    <a:pt x="39" y="144"/>
                  </a:cubicBezTo>
                  <a:cubicBezTo>
                    <a:pt x="252" y="223"/>
                    <a:pt x="460" y="306"/>
                    <a:pt x="664" y="395"/>
                  </a:cubicBezTo>
                  <a:cubicBezTo>
                    <a:pt x="629" y="327"/>
                    <a:pt x="661" y="251"/>
                    <a:pt x="661" y="251"/>
                  </a:cubicBez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147"/>
            <p:cNvSpPr/>
            <p:nvPr/>
          </p:nvSpPr>
          <p:spPr bwMode="auto">
            <a:xfrm>
              <a:off x="8918681" y="4767464"/>
              <a:ext cx="1169197" cy="494604"/>
            </a:xfrm>
            <a:custGeom>
              <a:avLst/>
              <a:gdLst>
                <a:gd name="T0" fmla="*/ 0 w 756"/>
                <a:gd name="T1" fmla="*/ 318 h 319"/>
                <a:gd name="T2" fmla="*/ 62 w 756"/>
                <a:gd name="T3" fmla="*/ 319 h 319"/>
                <a:gd name="T4" fmla="*/ 726 w 756"/>
                <a:gd name="T5" fmla="*/ 32 h 319"/>
                <a:gd name="T6" fmla="*/ 756 w 756"/>
                <a:gd name="T7" fmla="*/ 6 h 319"/>
                <a:gd name="T8" fmla="*/ 0 w 756"/>
                <a:gd name="T9" fmla="*/ 318 h 319"/>
              </a:gdLst>
              <a:ahLst/>
              <a:cxnLst>
                <a:cxn ang="0">
                  <a:pos x="T0" y="T1"/>
                </a:cxn>
                <a:cxn ang="0">
                  <a:pos x="T2" y="T3"/>
                </a:cxn>
                <a:cxn ang="0">
                  <a:pos x="T4" y="T5"/>
                </a:cxn>
                <a:cxn ang="0">
                  <a:pos x="T6" y="T7"/>
                </a:cxn>
                <a:cxn ang="0">
                  <a:pos x="T8" y="T9"/>
                </a:cxn>
              </a:cxnLst>
              <a:rect l="0" t="0" r="r" b="b"/>
              <a:pathLst>
                <a:path w="756" h="319">
                  <a:moveTo>
                    <a:pt x="0" y="318"/>
                  </a:moveTo>
                  <a:cubicBezTo>
                    <a:pt x="21" y="319"/>
                    <a:pt x="41" y="319"/>
                    <a:pt x="62" y="319"/>
                  </a:cubicBezTo>
                  <a:cubicBezTo>
                    <a:pt x="278" y="218"/>
                    <a:pt x="499" y="122"/>
                    <a:pt x="726" y="32"/>
                  </a:cubicBezTo>
                  <a:cubicBezTo>
                    <a:pt x="736" y="23"/>
                    <a:pt x="746" y="15"/>
                    <a:pt x="756" y="6"/>
                  </a:cubicBezTo>
                  <a:cubicBezTo>
                    <a:pt x="751" y="0"/>
                    <a:pt x="35" y="292"/>
                    <a:pt x="0" y="318"/>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148"/>
            <p:cNvSpPr/>
            <p:nvPr/>
          </p:nvSpPr>
          <p:spPr bwMode="auto">
            <a:xfrm>
              <a:off x="9095744" y="4599181"/>
              <a:ext cx="1235046" cy="500457"/>
            </a:xfrm>
            <a:custGeom>
              <a:avLst/>
              <a:gdLst>
                <a:gd name="T0" fmla="*/ 776 w 799"/>
                <a:gd name="T1" fmla="*/ 0 h 323"/>
                <a:gd name="T2" fmla="*/ 0 w 799"/>
                <a:gd name="T3" fmla="*/ 322 h 323"/>
                <a:gd name="T4" fmla="*/ 42 w 799"/>
                <a:gd name="T5" fmla="*/ 323 h 323"/>
                <a:gd name="T6" fmla="*/ 799 w 799"/>
                <a:gd name="T7" fmla="*/ 17 h 323"/>
                <a:gd name="T8" fmla="*/ 776 w 799"/>
                <a:gd name="T9" fmla="*/ 0 h 323"/>
              </a:gdLst>
              <a:ahLst/>
              <a:cxnLst>
                <a:cxn ang="0">
                  <a:pos x="T0" y="T1"/>
                </a:cxn>
                <a:cxn ang="0">
                  <a:pos x="T2" y="T3"/>
                </a:cxn>
                <a:cxn ang="0">
                  <a:pos x="T4" y="T5"/>
                </a:cxn>
                <a:cxn ang="0">
                  <a:pos x="T6" y="T7"/>
                </a:cxn>
                <a:cxn ang="0">
                  <a:pos x="T8" y="T9"/>
                </a:cxn>
              </a:cxnLst>
              <a:rect l="0" t="0" r="r" b="b"/>
              <a:pathLst>
                <a:path w="799" h="323">
                  <a:moveTo>
                    <a:pt x="776" y="0"/>
                  </a:moveTo>
                  <a:cubicBezTo>
                    <a:pt x="511" y="100"/>
                    <a:pt x="252" y="207"/>
                    <a:pt x="0" y="322"/>
                  </a:cubicBezTo>
                  <a:cubicBezTo>
                    <a:pt x="14" y="323"/>
                    <a:pt x="28" y="323"/>
                    <a:pt x="42" y="323"/>
                  </a:cubicBezTo>
                  <a:cubicBezTo>
                    <a:pt x="288" y="214"/>
                    <a:pt x="540" y="111"/>
                    <a:pt x="799" y="17"/>
                  </a:cubicBezTo>
                  <a:cubicBezTo>
                    <a:pt x="791" y="11"/>
                    <a:pt x="784" y="6"/>
                    <a:pt x="776" y="0"/>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150"/>
            <p:cNvSpPr/>
            <p:nvPr/>
          </p:nvSpPr>
          <p:spPr bwMode="auto">
            <a:xfrm>
              <a:off x="9842039" y="1965196"/>
              <a:ext cx="226816" cy="235596"/>
            </a:xfrm>
            <a:custGeom>
              <a:avLst/>
              <a:gdLst>
                <a:gd name="T0" fmla="*/ 106 w 155"/>
                <a:gd name="T1" fmla="*/ 56 h 161"/>
                <a:gd name="T2" fmla="*/ 155 w 155"/>
                <a:gd name="T3" fmla="*/ 84 h 161"/>
                <a:gd name="T4" fmla="*/ 103 w 155"/>
                <a:gd name="T5" fmla="*/ 106 h 161"/>
                <a:gd name="T6" fmla="*/ 92 w 155"/>
                <a:gd name="T7" fmla="*/ 161 h 161"/>
                <a:gd name="T8" fmla="*/ 55 w 155"/>
                <a:gd name="T9" fmla="*/ 119 h 161"/>
                <a:gd name="T10" fmla="*/ 0 w 155"/>
                <a:gd name="T11" fmla="*/ 125 h 161"/>
                <a:gd name="T12" fmla="*/ 28 w 155"/>
                <a:gd name="T13" fmla="*/ 76 h 161"/>
                <a:gd name="T14" fmla="*/ 5 w 155"/>
                <a:gd name="T15" fmla="*/ 26 h 161"/>
                <a:gd name="T16" fmla="*/ 59 w 155"/>
                <a:gd name="T17" fmla="*/ 38 h 161"/>
                <a:gd name="T18" fmla="*/ 100 w 155"/>
                <a:gd name="T19" fmla="*/ 0 h 161"/>
                <a:gd name="T20" fmla="*/ 106 w 155"/>
                <a:gd name="T21" fmla="*/ 5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5" h="161">
                  <a:moveTo>
                    <a:pt x="106" y="56"/>
                  </a:moveTo>
                  <a:lnTo>
                    <a:pt x="155" y="84"/>
                  </a:lnTo>
                  <a:lnTo>
                    <a:pt x="103" y="106"/>
                  </a:lnTo>
                  <a:lnTo>
                    <a:pt x="92" y="161"/>
                  </a:lnTo>
                  <a:lnTo>
                    <a:pt x="55" y="119"/>
                  </a:lnTo>
                  <a:lnTo>
                    <a:pt x="0" y="125"/>
                  </a:lnTo>
                  <a:lnTo>
                    <a:pt x="28" y="76"/>
                  </a:lnTo>
                  <a:lnTo>
                    <a:pt x="5" y="26"/>
                  </a:lnTo>
                  <a:lnTo>
                    <a:pt x="59" y="38"/>
                  </a:lnTo>
                  <a:lnTo>
                    <a:pt x="100" y="0"/>
                  </a:lnTo>
                  <a:lnTo>
                    <a:pt x="106" y="56"/>
                  </a:ln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151"/>
            <p:cNvSpPr/>
            <p:nvPr/>
          </p:nvSpPr>
          <p:spPr bwMode="auto">
            <a:xfrm>
              <a:off x="7906060" y="1798377"/>
              <a:ext cx="137553" cy="133163"/>
            </a:xfrm>
            <a:custGeom>
              <a:avLst/>
              <a:gdLst>
                <a:gd name="T0" fmla="*/ 48 w 94"/>
                <a:gd name="T1" fmla="*/ 16 h 91"/>
                <a:gd name="T2" fmla="*/ 76 w 94"/>
                <a:gd name="T3" fmla="*/ 0 h 91"/>
                <a:gd name="T4" fmla="*/ 71 w 94"/>
                <a:gd name="T5" fmla="*/ 33 h 91"/>
                <a:gd name="T6" fmla="*/ 94 w 94"/>
                <a:gd name="T7" fmla="*/ 56 h 91"/>
                <a:gd name="T8" fmla="*/ 61 w 94"/>
                <a:gd name="T9" fmla="*/ 62 h 91"/>
                <a:gd name="T10" fmla="*/ 48 w 94"/>
                <a:gd name="T11" fmla="*/ 91 h 91"/>
                <a:gd name="T12" fmla="*/ 33 w 94"/>
                <a:gd name="T13" fmla="*/ 62 h 91"/>
                <a:gd name="T14" fmla="*/ 0 w 94"/>
                <a:gd name="T15" fmla="*/ 56 h 91"/>
                <a:gd name="T16" fmla="*/ 23 w 94"/>
                <a:gd name="T17" fmla="*/ 33 h 91"/>
                <a:gd name="T18" fmla="*/ 18 w 94"/>
                <a:gd name="T19" fmla="*/ 0 h 91"/>
                <a:gd name="T20" fmla="*/ 48 w 94"/>
                <a:gd name="T21" fmla="*/ 1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1">
                  <a:moveTo>
                    <a:pt x="48" y="16"/>
                  </a:moveTo>
                  <a:lnTo>
                    <a:pt x="76" y="0"/>
                  </a:lnTo>
                  <a:lnTo>
                    <a:pt x="71" y="33"/>
                  </a:lnTo>
                  <a:lnTo>
                    <a:pt x="94" y="56"/>
                  </a:lnTo>
                  <a:lnTo>
                    <a:pt x="61" y="62"/>
                  </a:lnTo>
                  <a:lnTo>
                    <a:pt x="48" y="91"/>
                  </a:lnTo>
                  <a:lnTo>
                    <a:pt x="33" y="62"/>
                  </a:lnTo>
                  <a:lnTo>
                    <a:pt x="0" y="56"/>
                  </a:lnTo>
                  <a:lnTo>
                    <a:pt x="23" y="33"/>
                  </a:lnTo>
                  <a:lnTo>
                    <a:pt x="18" y="0"/>
                  </a:lnTo>
                  <a:lnTo>
                    <a:pt x="48" y="16"/>
                  </a:ln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Oval 155"/>
            <p:cNvSpPr>
              <a:spLocks noChangeArrowheads="1"/>
            </p:cNvSpPr>
            <p:nvPr/>
          </p:nvSpPr>
          <p:spPr bwMode="auto">
            <a:xfrm>
              <a:off x="9641563" y="2418827"/>
              <a:ext cx="90726" cy="90726"/>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Oval 157"/>
            <p:cNvSpPr>
              <a:spLocks noChangeArrowheads="1"/>
            </p:cNvSpPr>
            <p:nvPr/>
          </p:nvSpPr>
          <p:spPr bwMode="auto">
            <a:xfrm>
              <a:off x="6160314" y="3988975"/>
              <a:ext cx="92190" cy="90726"/>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Oval 158"/>
            <p:cNvSpPr>
              <a:spLocks noChangeArrowheads="1"/>
            </p:cNvSpPr>
            <p:nvPr/>
          </p:nvSpPr>
          <p:spPr bwMode="auto">
            <a:xfrm>
              <a:off x="11255611" y="3854349"/>
              <a:ext cx="52680" cy="51217"/>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Oval 159"/>
            <p:cNvSpPr>
              <a:spLocks noChangeArrowheads="1"/>
            </p:cNvSpPr>
            <p:nvPr/>
          </p:nvSpPr>
          <p:spPr bwMode="auto">
            <a:xfrm>
              <a:off x="11047819" y="5215241"/>
              <a:ext cx="96579" cy="95117"/>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Oval 160"/>
            <p:cNvSpPr>
              <a:spLocks noChangeArrowheads="1"/>
            </p:cNvSpPr>
            <p:nvPr/>
          </p:nvSpPr>
          <p:spPr bwMode="auto">
            <a:xfrm>
              <a:off x="9543521" y="5946904"/>
              <a:ext cx="51217" cy="52680"/>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Oval 161"/>
            <p:cNvSpPr>
              <a:spLocks noChangeArrowheads="1"/>
            </p:cNvSpPr>
            <p:nvPr/>
          </p:nvSpPr>
          <p:spPr bwMode="auto">
            <a:xfrm>
              <a:off x="6793933" y="3241215"/>
              <a:ext cx="51217" cy="51217"/>
            </a:xfrm>
            <a:prstGeom prst="ellipse">
              <a:avLst/>
            </a:pr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Oval 162"/>
            <p:cNvSpPr>
              <a:spLocks noChangeArrowheads="1"/>
            </p:cNvSpPr>
            <p:nvPr/>
          </p:nvSpPr>
          <p:spPr bwMode="auto">
            <a:xfrm>
              <a:off x="9280123" y="2124699"/>
              <a:ext cx="52680" cy="52680"/>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164"/>
            <p:cNvSpPr/>
            <p:nvPr/>
          </p:nvSpPr>
          <p:spPr bwMode="auto">
            <a:xfrm>
              <a:off x="8871855" y="4142624"/>
              <a:ext cx="1814523" cy="725809"/>
            </a:xfrm>
            <a:custGeom>
              <a:avLst/>
              <a:gdLst>
                <a:gd name="T0" fmla="*/ 1163 w 1173"/>
                <a:gd name="T1" fmla="*/ 397 h 469"/>
                <a:gd name="T2" fmla="*/ 1139 w 1173"/>
                <a:gd name="T3" fmla="*/ 402 h 469"/>
                <a:gd name="T4" fmla="*/ 1052 w 1173"/>
                <a:gd name="T5" fmla="*/ 199 h 469"/>
                <a:gd name="T6" fmla="*/ 0 w 1173"/>
                <a:gd name="T7" fmla="*/ 0 h 469"/>
                <a:gd name="T8" fmla="*/ 59 w 1173"/>
                <a:gd name="T9" fmla="*/ 304 h 469"/>
                <a:gd name="T10" fmla="*/ 1127 w 1173"/>
                <a:gd name="T11" fmla="*/ 468 h 469"/>
                <a:gd name="T12" fmla="*/ 1145 w 1173"/>
                <a:gd name="T13" fmla="*/ 464 h 469"/>
                <a:gd name="T14" fmla="*/ 1145 w 1173"/>
                <a:gd name="T15" fmla="*/ 464 h 469"/>
                <a:gd name="T16" fmla="*/ 1145 w 1173"/>
                <a:gd name="T17" fmla="*/ 464 h 469"/>
                <a:gd name="T18" fmla="*/ 1146 w 1173"/>
                <a:gd name="T19" fmla="*/ 464 h 469"/>
                <a:gd name="T20" fmla="*/ 1163 w 1173"/>
                <a:gd name="T21" fmla="*/ 39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3" h="469">
                  <a:moveTo>
                    <a:pt x="1163" y="397"/>
                  </a:moveTo>
                  <a:cubicBezTo>
                    <a:pt x="1155" y="399"/>
                    <a:pt x="1147" y="400"/>
                    <a:pt x="1139" y="402"/>
                  </a:cubicBezTo>
                  <a:cubicBezTo>
                    <a:pt x="1111" y="334"/>
                    <a:pt x="1082" y="266"/>
                    <a:pt x="1052" y="199"/>
                  </a:cubicBezTo>
                  <a:cubicBezTo>
                    <a:pt x="708" y="110"/>
                    <a:pt x="357" y="43"/>
                    <a:pt x="0" y="0"/>
                  </a:cubicBezTo>
                  <a:cubicBezTo>
                    <a:pt x="20" y="101"/>
                    <a:pt x="40" y="203"/>
                    <a:pt x="59" y="304"/>
                  </a:cubicBezTo>
                  <a:cubicBezTo>
                    <a:pt x="420" y="335"/>
                    <a:pt x="776" y="389"/>
                    <a:pt x="1127" y="468"/>
                  </a:cubicBezTo>
                  <a:cubicBezTo>
                    <a:pt x="1134" y="469"/>
                    <a:pt x="1140" y="468"/>
                    <a:pt x="1145" y="464"/>
                  </a:cubicBezTo>
                  <a:cubicBezTo>
                    <a:pt x="1145" y="464"/>
                    <a:pt x="1145" y="464"/>
                    <a:pt x="1145" y="464"/>
                  </a:cubicBezTo>
                  <a:cubicBezTo>
                    <a:pt x="1145" y="464"/>
                    <a:pt x="1145" y="464"/>
                    <a:pt x="1145" y="464"/>
                  </a:cubicBezTo>
                  <a:cubicBezTo>
                    <a:pt x="1145" y="464"/>
                    <a:pt x="1146" y="464"/>
                    <a:pt x="1146" y="464"/>
                  </a:cubicBezTo>
                  <a:cubicBezTo>
                    <a:pt x="1173" y="448"/>
                    <a:pt x="1163" y="397"/>
                    <a:pt x="1163" y="397"/>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165"/>
            <p:cNvSpPr/>
            <p:nvPr/>
          </p:nvSpPr>
          <p:spPr bwMode="auto">
            <a:xfrm>
              <a:off x="6793933" y="4142624"/>
              <a:ext cx="1814523" cy="725809"/>
            </a:xfrm>
            <a:custGeom>
              <a:avLst/>
              <a:gdLst>
                <a:gd name="T0" fmla="*/ 10 w 1173"/>
                <a:gd name="T1" fmla="*/ 397 h 469"/>
                <a:gd name="T2" fmla="*/ 34 w 1173"/>
                <a:gd name="T3" fmla="*/ 402 h 469"/>
                <a:gd name="T4" fmla="*/ 122 w 1173"/>
                <a:gd name="T5" fmla="*/ 199 h 469"/>
                <a:gd name="T6" fmla="*/ 1173 w 1173"/>
                <a:gd name="T7" fmla="*/ 0 h 469"/>
                <a:gd name="T8" fmla="*/ 1114 w 1173"/>
                <a:gd name="T9" fmla="*/ 304 h 469"/>
                <a:gd name="T10" fmla="*/ 46 w 1173"/>
                <a:gd name="T11" fmla="*/ 468 h 469"/>
                <a:gd name="T12" fmla="*/ 28 w 1173"/>
                <a:gd name="T13" fmla="*/ 464 h 469"/>
                <a:gd name="T14" fmla="*/ 28 w 1173"/>
                <a:gd name="T15" fmla="*/ 464 h 469"/>
                <a:gd name="T16" fmla="*/ 28 w 1173"/>
                <a:gd name="T17" fmla="*/ 464 h 469"/>
                <a:gd name="T18" fmla="*/ 28 w 1173"/>
                <a:gd name="T19" fmla="*/ 464 h 469"/>
                <a:gd name="T20" fmla="*/ 10 w 1173"/>
                <a:gd name="T21" fmla="*/ 39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3" h="469">
                  <a:moveTo>
                    <a:pt x="10" y="397"/>
                  </a:moveTo>
                  <a:cubicBezTo>
                    <a:pt x="18" y="399"/>
                    <a:pt x="26" y="400"/>
                    <a:pt x="34" y="402"/>
                  </a:cubicBezTo>
                  <a:cubicBezTo>
                    <a:pt x="62" y="334"/>
                    <a:pt x="91" y="266"/>
                    <a:pt x="122" y="199"/>
                  </a:cubicBezTo>
                  <a:cubicBezTo>
                    <a:pt x="465" y="110"/>
                    <a:pt x="817" y="43"/>
                    <a:pt x="1173" y="0"/>
                  </a:cubicBezTo>
                  <a:cubicBezTo>
                    <a:pt x="1153" y="101"/>
                    <a:pt x="1133" y="203"/>
                    <a:pt x="1114" y="304"/>
                  </a:cubicBezTo>
                  <a:cubicBezTo>
                    <a:pt x="754" y="335"/>
                    <a:pt x="397" y="389"/>
                    <a:pt x="46" y="468"/>
                  </a:cubicBezTo>
                  <a:cubicBezTo>
                    <a:pt x="39" y="469"/>
                    <a:pt x="33" y="468"/>
                    <a:pt x="28" y="464"/>
                  </a:cubicBezTo>
                  <a:cubicBezTo>
                    <a:pt x="28" y="464"/>
                    <a:pt x="28" y="464"/>
                    <a:pt x="28" y="464"/>
                  </a:cubicBezTo>
                  <a:cubicBezTo>
                    <a:pt x="28" y="464"/>
                    <a:pt x="28" y="464"/>
                    <a:pt x="28" y="464"/>
                  </a:cubicBezTo>
                  <a:cubicBezTo>
                    <a:pt x="28" y="464"/>
                    <a:pt x="28" y="464"/>
                    <a:pt x="28" y="464"/>
                  </a:cubicBezTo>
                  <a:cubicBezTo>
                    <a:pt x="0" y="448"/>
                    <a:pt x="10" y="397"/>
                    <a:pt x="10" y="397"/>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166"/>
            <p:cNvSpPr/>
            <p:nvPr/>
          </p:nvSpPr>
          <p:spPr bwMode="auto">
            <a:xfrm>
              <a:off x="8801615" y="4043117"/>
              <a:ext cx="1878909" cy="752149"/>
            </a:xfrm>
            <a:custGeom>
              <a:avLst/>
              <a:gdLst>
                <a:gd name="T0" fmla="*/ 1105 w 1215"/>
                <a:gd name="T1" fmla="*/ 214 h 487"/>
                <a:gd name="T2" fmla="*/ 1208 w 1215"/>
                <a:gd name="T3" fmla="*/ 452 h 487"/>
                <a:gd name="T4" fmla="*/ 1181 w 1215"/>
                <a:gd name="T5" fmla="*/ 483 h 487"/>
                <a:gd name="T6" fmla="*/ 106 w 1215"/>
                <a:gd name="T7" fmla="*/ 319 h 487"/>
                <a:gd name="T8" fmla="*/ 0 w 1215"/>
                <a:gd name="T9" fmla="*/ 0 h 487"/>
                <a:gd name="T10" fmla="*/ 1105 w 1215"/>
                <a:gd name="T11" fmla="*/ 214 h 487"/>
              </a:gdLst>
              <a:ahLst/>
              <a:cxnLst>
                <a:cxn ang="0">
                  <a:pos x="T0" y="T1"/>
                </a:cxn>
                <a:cxn ang="0">
                  <a:pos x="T2" y="T3"/>
                </a:cxn>
                <a:cxn ang="0">
                  <a:pos x="T4" y="T5"/>
                </a:cxn>
                <a:cxn ang="0">
                  <a:pos x="T6" y="T7"/>
                </a:cxn>
                <a:cxn ang="0">
                  <a:pos x="T8" y="T9"/>
                </a:cxn>
                <a:cxn ang="0">
                  <a:pos x="T10" y="T11"/>
                </a:cxn>
              </a:cxnLst>
              <a:rect l="0" t="0" r="r" b="b"/>
              <a:pathLst>
                <a:path w="1215" h="487">
                  <a:moveTo>
                    <a:pt x="1105" y="214"/>
                  </a:moveTo>
                  <a:cubicBezTo>
                    <a:pt x="1140" y="293"/>
                    <a:pt x="1175" y="373"/>
                    <a:pt x="1208" y="452"/>
                  </a:cubicBezTo>
                  <a:cubicBezTo>
                    <a:pt x="1215" y="469"/>
                    <a:pt x="1199" y="487"/>
                    <a:pt x="1181" y="483"/>
                  </a:cubicBezTo>
                  <a:cubicBezTo>
                    <a:pt x="828" y="405"/>
                    <a:pt x="469" y="350"/>
                    <a:pt x="106" y="319"/>
                  </a:cubicBezTo>
                  <a:cubicBezTo>
                    <a:pt x="72" y="213"/>
                    <a:pt x="37" y="107"/>
                    <a:pt x="0" y="0"/>
                  </a:cubicBezTo>
                  <a:cubicBezTo>
                    <a:pt x="375" y="47"/>
                    <a:pt x="744" y="118"/>
                    <a:pt x="1105" y="214"/>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167"/>
            <p:cNvSpPr/>
            <p:nvPr/>
          </p:nvSpPr>
          <p:spPr bwMode="auto">
            <a:xfrm>
              <a:off x="8514803" y="4420655"/>
              <a:ext cx="450704" cy="229742"/>
            </a:xfrm>
            <a:custGeom>
              <a:avLst/>
              <a:gdLst>
                <a:gd name="T0" fmla="*/ 0 w 291"/>
                <a:gd name="T1" fmla="*/ 75 h 149"/>
                <a:gd name="T2" fmla="*/ 25 w 291"/>
                <a:gd name="T3" fmla="*/ 119 h 149"/>
                <a:gd name="T4" fmla="*/ 140 w 291"/>
                <a:gd name="T5" fmla="*/ 149 h 149"/>
                <a:gd name="T6" fmla="*/ 262 w 291"/>
                <a:gd name="T7" fmla="*/ 120 h 149"/>
                <a:gd name="T8" fmla="*/ 291 w 291"/>
                <a:gd name="T9" fmla="*/ 75 h 149"/>
                <a:gd name="T10" fmla="*/ 268 w 291"/>
                <a:gd name="T11" fmla="*/ 0 h 149"/>
                <a:gd name="T12" fmla="*/ 9 w 291"/>
                <a:gd name="T13" fmla="*/ 30 h 149"/>
                <a:gd name="T14" fmla="*/ 0 w 291"/>
                <a:gd name="T15" fmla="*/ 75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1" h="149">
                  <a:moveTo>
                    <a:pt x="0" y="75"/>
                  </a:moveTo>
                  <a:cubicBezTo>
                    <a:pt x="8" y="90"/>
                    <a:pt x="17" y="104"/>
                    <a:pt x="25" y="119"/>
                  </a:cubicBezTo>
                  <a:cubicBezTo>
                    <a:pt x="63" y="128"/>
                    <a:pt x="102" y="138"/>
                    <a:pt x="140" y="149"/>
                  </a:cubicBezTo>
                  <a:cubicBezTo>
                    <a:pt x="180" y="139"/>
                    <a:pt x="221" y="129"/>
                    <a:pt x="262" y="120"/>
                  </a:cubicBezTo>
                  <a:cubicBezTo>
                    <a:pt x="272" y="105"/>
                    <a:pt x="281" y="90"/>
                    <a:pt x="291" y="75"/>
                  </a:cubicBezTo>
                  <a:cubicBezTo>
                    <a:pt x="284" y="50"/>
                    <a:pt x="276" y="25"/>
                    <a:pt x="268" y="0"/>
                  </a:cubicBezTo>
                  <a:cubicBezTo>
                    <a:pt x="181" y="9"/>
                    <a:pt x="95" y="19"/>
                    <a:pt x="9" y="30"/>
                  </a:cubicBezTo>
                  <a:cubicBezTo>
                    <a:pt x="6" y="45"/>
                    <a:pt x="3" y="60"/>
                    <a:pt x="0" y="75"/>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168"/>
            <p:cNvSpPr/>
            <p:nvPr/>
          </p:nvSpPr>
          <p:spPr bwMode="auto">
            <a:xfrm>
              <a:off x="6802713" y="4066531"/>
              <a:ext cx="1805743" cy="728736"/>
            </a:xfrm>
            <a:custGeom>
              <a:avLst/>
              <a:gdLst>
                <a:gd name="T0" fmla="*/ 110 w 1168"/>
                <a:gd name="T1" fmla="*/ 199 h 472"/>
                <a:gd name="T2" fmla="*/ 7 w 1168"/>
                <a:gd name="T3" fmla="*/ 437 h 472"/>
                <a:gd name="T4" fmla="*/ 33 w 1168"/>
                <a:gd name="T5" fmla="*/ 468 h 472"/>
                <a:gd name="T6" fmla="*/ 1108 w 1168"/>
                <a:gd name="T7" fmla="*/ 304 h 472"/>
                <a:gd name="T8" fmla="*/ 1168 w 1168"/>
                <a:gd name="T9" fmla="*/ 0 h 472"/>
                <a:gd name="T10" fmla="*/ 110 w 1168"/>
                <a:gd name="T11" fmla="*/ 199 h 472"/>
              </a:gdLst>
              <a:ahLst/>
              <a:cxnLst>
                <a:cxn ang="0">
                  <a:pos x="T0" y="T1"/>
                </a:cxn>
                <a:cxn ang="0">
                  <a:pos x="T2" y="T3"/>
                </a:cxn>
                <a:cxn ang="0">
                  <a:pos x="T4" y="T5"/>
                </a:cxn>
                <a:cxn ang="0">
                  <a:pos x="T6" y="T7"/>
                </a:cxn>
                <a:cxn ang="0">
                  <a:pos x="T8" y="T9"/>
                </a:cxn>
                <a:cxn ang="0">
                  <a:pos x="T10" y="T11"/>
                </a:cxn>
              </a:cxnLst>
              <a:rect l="0" t="0" r="r" b="b"/>
              <a:pathLst>
                <a:path w="1168" h="472">
                  <a:moveTo>
                    <a:pt x="110" y="199"/>
                  </a:moveTo>
                  <a:cubicBezTo>
                    <a:pt x="74" y="278"/>
                    <a:pt x="40" y="358"/>
                    <a:pt x="7" y="437"/>
                  </a:cubicBezTo>
                  <a:cubicBezTo>
                    <a:pt x="0" y="454"/>
                    <a:pt x="15" y="472"/>
                    <a:pt x="33" y="468"/>
                  </a:cubicBezTo>
                  <a:cubicBezTo>
                    <a:pt x="387" y="390"/>
                    <a:pt x="746" y="335"/>
                    <a:pt x="1108" y="304"/>
                  </a:cubicBezTo>
                  <a:cubicBezTo>
                    <a:pt x="1127" y="203"/>
                    <a:pt x="1147" y="101"/>
                    <a:pt x="1168" y="0"/>
                  </a:cubicBezTo>
                  <a:cubicBezTo>
                    <a:pt x="809" y="43"/>
                    <a:pt x="456" y="110"/>
                    <a:pt x="110" y="199"/>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169"/>
            <p:cNvSpPr/>
            <p:nvPr/>
          </p:nvSpPr>
          <p:spPr bwMode="auto">
            <a:xfrm>
              <a:off x="8713815" y="3626070"/>
              <a:ext cx="1795500" cy="779953"/>
            </a:xfrm>
            <a:custGeom>
              <a:avLst/>
              <a:gdLst>
                <a:gd name="T0" fmla="*/ 1162 w 1162"/>
                <a:gd name="T1" fmla="*/ 468 h 504"/>
                <a:gd name="T2" fmla="*/ 894 w 1162"/>
                <a:gd name="T3" fmla="*/ 0 h 504"/>
                <a:gd name="T4" fmla="*/ 259 w 1162"/>
                <a:gd name="T5" fmla="*/ 144 h 504"/>
                <a:gd name="T6" fmla="*/ 0 w 1162"/>
                <a:gd name="T7" fmla="*/ 504 h 504"/>
                <a:gd name="T8" fmla="*/ 1162 w 1162"/>
                <a:gd name="T9" fmla="*/ 468 h 504"/>
              </a:gdLst>
              <a:ahLst/>
              <a:cxnLst>
                <a:cxn ang="0">
                  <a:pos x="T0" y="T1"/>
                </a:cxn>
                <a:cxn ang="0">
                  <a:pos x="T2" y="T3"/>
                </a:cxn>
                <a:cxn ang="0">
                  <a:pos x="T4" y="T5"/>
                </a:cxn>
                <a:cxn ang="0">
                  <a:pos x="T6" y="T7"/>
                </a:cxn>
                <a:cxn ang="0">
                  <a:pos x="T8" y="T9"/>
                </a:cxn>
              </a:cxnLst>
              <a:rect l="0" t="0" r="r" b="b"/>
              <a:pathLst>
                <a:path w="1162" h="504">
                  <a:moveTo>
                    <a:pt x="1162" y="468"/>
                  </a:moveTo>
                  <a:cubicBezTo>
                    <a:pt x="1078" y="311"/>
                    <a:pt x="989" y="154"/>
                    <a:pt x="894" y="0"/>
                  </a:cubicBezTo>
                  <a:cubicBezTo>
                    <a:pt x="678" y="40"/>
                    <a:pt x="467" y="88"/>
                    <a:pt x="259" y="144"/>
                  </a:cubicBezTo>
                  <a:cubicBezTo>
                    <a:pt x="169" y="262"/>
                    <a:pt x="83" y="382"/>
                    <a:pt x="0" y="504"/>
                  </a:cubicBezTo>
                  <a:cubicBezTo>
                    <a:pt x="383" y="465"/>
                    <a:pt x="771" y="452"/>
                    <a:pt x="1162" y="468"/>
                  </a:cubicBezTo>
                  <a:close/>
                </a:path>
              </a:pathLst>
            </a:custGeom>
            <a:solidFill>
              <a:srgbClr val="E3EBF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170"/>
            <p:cNvSpPr/>
            <p:nvPr/>
          </p:nvSpPr>
          <p:spPr bwMode="auto">
            <a:xfrm>
              <a:off x="6915390" y="3346575"/>
              <a:ext cx="1798427" cy="1060911"/>
            </a:xfrm>
            <a:custGeom>
              <a:avLst/>
              <a:gdLst>
                <a:gd name="T0" fmla="*/ 0 w 1163"/>
                <a:gd name="T1" fmla="*/ 654 h 686"/>
                <a:gd name="T2" fmla="*/ 330 w 1163"/>
                <a:gd name="T3" fmla="*/ 61 h 686"/>
                <a:gd name="T4" fmla="*/ 1061 w 1163"/>
                <a:gd name="T5" fmla="*/ 356 h 686"/>
                <a:gd name="T6" fmla="*/ 1163 w 1163"/>
                <a:gd name="T7" fmla="*/ 685 h 686"/>
                <a:gd name="T8" fmla="*/ 1163 w 1163"/>
                <a:gd name="T9" fmla="*/ 685 h 686"/>
                <a:gd name="T10" fmla="*/ 810 w 1163"/>
                <a:gd name="T11" fmla="*/ 569 h 686"/>
                <a:gd name="T12" fmla="*/ 0 w 1163"/>
                <a:gd name="T13" fmla="*/ 654 h 686"/>
              </a:gdLst>
              <a:ahLst/>
              <a:cxnLst>
                <a:cxn ang="0">
                  <a:pos x="T0" y="T1"/>
                </a:cxn>
                <a:cxn ang="0">
                  <a:pos x="T2" y="T3"/>
                </a:cxn>
                <a:cxn ang="0">
                  <a:pos x="T4" y="T5"/>
                </a:cxn>
                <a:cxn ang="0">
                  <a:pos x="T6" y="T7"/>
                </a:cxn>
                <a:cxn ang="0">
                  <a:pos x="T8" y="T9"/>
                </a:cxn>
                <a:cxn ang="0">
                  <a:pos x="T10" y="T11"/>
                </a:cxn>
                <a:cxn ang="0">
                  <a:pos x="T12" y="T13"/>
                </a:cxn>
              </a:cxnLst>
              <a:rect l="0" t="0" r="r" b="b"/>
              <a:pathLst>
                <a:path w="1163" h="686">
                  <a:moveTo>
                    <a:pt x="0" y="654"/>
                  </a:moveTo>
                  <a:cubicBezTo>
                    <a:pt x="101" y="454"/>
                    <a:pt x="211" y="256"/>
                    <a:pt x="330" y="61"/>
                  </a:cubicBezTo>
                  <a:cubicBezTo>
                    <a:pt x="326" y="60"/>
                    <a:pt x="726" y="0"/>
                    <a:pt x="1061" y="356"/>
                  </a:cubicBezTo>
                  <a:cubicBezTo>
                    <a:pt x="1096" y="465"/>
                    <a:pt x="1130" y="575"/>
                    <a:pt x="1163" y="685"/>
                  </a:cubicBezTo>
                  <a:cubicBezTo>
                    <a:pt x="1163" y="685"/>
                    <a:pt x="1163" y="685"/>
                    <a:pt x="1163" y="685"/>
                  </a:cubicBezTo>
                  <a:cubicBezTo>
                    <a:pt x="1162" y="686"/>
                    <a:pt x="1028" y="610"/>
                    <a:pt x="810" y="569"/>
                  </a:cubicBezTo>
                  <a:cubicBezTo>
                    <a:pt x="593" y="528"/>
                    <a:pt x="294" y="521"/>
                    <a:pt x="0" y="6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171"/>
            <p:cNvSpPr/>
            <p:nvPr/>
          </p:nvSpPr>
          <p:spPr bwMode="auto">
            <a:xfrm>
              <a:off x="6915390" y="4152867"/>
              <a:ext cx="1798427" cy="506310"/>
            </a:xfrm>
            <a:custGeom>
              <a:avLst/>
              <a:gdLst>
                <a:gd name="T0" fmla="*/ 1163 w 1163"/>
                <a:gd name="T1" fmla="*/ 164 h 328"/>
                <a:gd name="T2" fmla="*/ 810 w 1163"/>
                <a:gd name="T3" fmla="*/ 48 h 328"/>
                <a:gd name="T4" fmla="*/ 0 w 1163"/>
                <a:gd name="T5" fmla="*/ 133 h 328"/>
                <a:gd name="T6" fmla="*/ 0 w 1163"/>
                <a:gd name="T7" fmla="*/ 184 h 328"/>
                <a:gd name="T8" fmla="*/ 26 w 1163"/>
                <a:gd name="T9" fmla="*/ 198 h 328"/>
                <a:gd name="T10" fmla="*/ 22 w 1163"/>
                <a:gd name="T11" fmla="*/ 261 h 328"/>
                <a:gd name="T12" fmla="*/ 42 w 1163"/>
                <a:gd name="T13" fmla="*/ 291 h 328"/>
                <a:gd name="T14" fmla="*/ 41 w 1163"/>
                <a:gd name="T15" fmla="*/ 328 h 328"/>
                <a:gd name="T16" fmla="*/ 1163 w 1163"/>
                <a:gd name="T17" fmla="*/ 223 h 328"/>
                <a:gd name="T18" fmla="*/ 1163 w 1163"/>
                <a:gd name="T19" fmla="*/ 164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3" h="328">
                  <a:moveTo>
                    <a:pt x="1163" y="164"/>
                  </a:moveTo>
                  <a:cubicBezTo>
                    <a:pt x="1162" y="165"/>
                    <a:pt x="1028" y="89"/>
                    <a:pt x="810" y="48"/>
                  </a:cubicBezTo>
                  <a:cubicBezTo>
                    <a:pt x="593" y="7"/>
                    <a:pt x="294" y="0"/>
                    <a:pt x="0" y="133"/>
                  </a:cubicBezTo>
                  <a:cubicBezTo>
                    <a:pt x="0" y="150"/>
                    <a:pt x="0" y="167"/>
                    <a:pt x="0" y="184"/>
                  </a:cubicBezTo>
                  <a:cubicBezTo>
                    <a:pt x="8" y="189"/>
                    <a:pt x="17" y="193"/>
                    <a:pt x="26" y="198"/>
                  </a:cubicBezTo>
                  <a:cubicBezTo>
                    <a:pt x="24" y="219"/>
                    <a:pt x="23" y="240"/>
                    <a:pt x="22" y="261"/>
                  </a:cubicBezTo>
                  <a:cubicBezTo>
                    <a:pt x="29" y="271"/>
                    <a:pt x="35" y="281"/>
                    <a:pt x="42" y="291"/>
                  </a:cubicBezTo>
                  <a:cubicBezTo>
                    <a:pt x="42" y="303"/>
                    <a:pt x="41" y="316"/>
                    <a:pt x="41" y="328"/>
                  </a:cubicBezTo>
                  <a:cubicBezTo>
                    <a:pt x="36" y="323"/>
                    <a:pt x="702" y="113"/>
                    <a:pt x="1163" y="223"/>
                  </a:cubicBezTo>
                  <a:cubicBezTo>
                    <a:pt x="1163" y="203"/>
                    <a:pt x="1163" y="184"/>
                    <a:pt x="1163" y="164"/>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172"/>
            <p:cNvSpPr/>
            <p:nvPr/>
          </p:nvSpPr>
          <p:spPr bwMode="auto">
            <a:xfrm>
              <a:off x="6910999" y="4189450"/>
              <a:ext cx="1139931" cy="269252"/>
            </a:xfrm>
            <a:custGeom>
              <a:avLst/>
              <a:gdLst>
                <a:gd name="T0" fmla="*/ 736 w 738"/>
                <a:gd name="T1" fmla="*/ 61 h 174"/>
                <a:gd name="T2" fmla="*/ 29 w 738"/>
                <a:gd name="T3" fmla="*/ 174 h 174"/>
                <a:gd name="T4" fmla="*/ 3 w 738"/>
                <a:gd name="T5" fmla="*/ 160 h 174"/>
                <a:gd name="T6" fmla="*/ 736 w 738"/>
                <a:gd name="T7" fmla="*/ 61 h 174"/>
              </a:gdLst>
              <a:ahLst/>
              <a:cxnLst>
                <a:cxn ang="0">
                  <a:pos x="T0" y="T1"/>
                </a:cxn>
                <a:cxn ang="0">
                  <a:pos x="T2" y="T3"/>
                </a:cxn>
                <a:cxn ang="0">
                  <a:pos x="T4" y="T5"/>
                </a:cxn>
                <a:cxn ang="0">
                  <a:pos x="T6" y="T7"/>
                </a:cxn>
              </a:cxnLst>
              <a:rect l="0" t="0" r="r" b="b"/>
              <a:pathLst>
                <a:path w="738" h="174">
                  <a:moveTo>
                    <a:pt x="736" y="61"/>
                  </a:moveTo>
                  <a:cubicBezTo>
                    <a:pt x="738" y="60"/>
                    <a:pt x="347" y="21"/>
                    <a:pt x="29" y="174"/>
                  </a:cubicBezTo>
                  <a:cubicBezTo>
                    <a:pt x="20" y="169"/>
                    <a:pt x="11" y="165"/>
                    <a:pt x="3" y="160"/>
                  </a:cubicBezTo>
                  <a:cubicBezTo>
                    <a:pt x="0" y="161"/>
                    <a:pt x="315" y="0"/>
                    <a:pt x="736" y="61"/>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173"/>
            <p:cNvSpPr/>
            <p:nvPr/>
          </p:nvSpPr>
          <p:spPr bwMode="auto">
            <a:xfrm>
              <a:off x="6943192" y="4269933"/>
              <a:ext cx="1447229" cy="332175"/>
            </a:xfrm>
            <a:custGeom>
              <a:avLst/>
              <a:gdLst>
                <a:gd name="T0" fmla="*/ 933 w 936"/>
                <a:gd name="T1" fmla="*/ 84 h 215"/>
                <a:gd name="T2" fmla="*/ 24 w 936"/>
                <a:gd name="T3" fmla="*/ 215 h 215"/>
                <a:gd name="T4" fmla="*/ 4 w 936"/>
                <a:gd name="T5" fmla="*/ 185 h 215"/>
                <a:gd name="T6" fmla="*/ 933 w 936"/>
                <a:gd name="T7" fmla="*/ 84 h 215"/>
              </a:gdLst>
              <a:ahLst/>
              <a:cxnLst>
                <a:cxn ang="0">
                  <a:pos x="T0" y="T1"/>
                </a:cxn>
                <a:cxn ang="0">
                  <a:pos x="T2" y="T3"/>
                </a:cxn>
                <a:cxn ang="0">
                  <a:pos x="T4" y="T5"/>
                </a:cxn>
                <a:cxn ang="0">
                  <a:pos x="T6" y="T7"/>
                </a:cxn>
              </a:cxnLst>
              <a:rect l="0" t="0" r="r" b="b"/>
              <a:pathLst>
                <a:path w="936" h="215">
                  <a:moveTo>
                    <a:pt x="933" y="84"/>
                  </a:moveTo>
                  <a:cubicBezTo>
                    <a:pt x="936" y="82"/>
                    <a:pt x="410" y="40"/>
                    <a:pt x="24" y="215"/>
                  </a:cubicBezTo>
                  <a:cubicBezTo>
                    <a:pt x="17" y="205"/>
                    <a:pt x="11" y="195"/>
                    <a:pt x="4" y="185"/>
                  </a:cubicBezTo>
                  <a:cubicBezTo>
                    <a:pt x="0" y="184"/>
                    <a:pt x="486" y="0"/>
                    <a:pt x="933" y="84"/>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174"/>
            <p:cNvSpPr/>
            <p:nvPr/>
          </p:nvSpPr>
          <p:spPr bwMode="auto">
            <a:xfrm>
              <a:off x="7733388" y="4274323"/>
              <a:ext cx="730200" cy="99506"/>
            </a:xfrm>
            <a:custGeom>
              <a:avLst/>
              <a:gdLst>
                <a:gd name="T0" fmla="*/ 471 w 472"/>
                <a:gd name="T1" fmla="*/ 64 h 64"/>
                <a:gd name="T2" fmla="*/ 0 w 472"/>
                <a:gd name="T3" fmla="*/ 33 h 64"/>
                <a:gd name="T4" fmla="*/ 471 w 472"/>
                <a:gd name="T5" fmla="*/ 64 h 64"/>
              </a:gdLst>
              <a:ahLst/>
              <a:cxnLst>
                <a:cxn ang="0">
                  <a:pos x="T0" y="T1"/>
                </a:cxn>
                <a:cxn ang="0">
                  <a:pos x="T2" y="T3"/>
                </a:cxn>
                <a:cxn ang="0">
                  <a:pos x="T4" y="T5"/>
                </a:cxn>
              </a:cxnLst>
              <a:rect l="0" t="0" r="r" b="b"/>
              <a:pathLst>
                <a:path w="472" h="64">
                  <a:moveTo>
                    <a:pt x="471" y="64"/>
                  </a:moveTo>
                  <a:cubicBezTo>
                    <a:pt x="472" y="64"/>
                    <a:pt x="237" y="0"/>
                    <a:pt x="0" y="33"/>
                  </a:cubicBezTo>
                  <a:cubicBezTo>
                    <a:pt x="0" y="33"/>
                    <a:pt x="273" y="34"/>
                    <a:pt x="471" y="64"/>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175"/>
            <p:cNvSpPr/>
            <p:nvPr/>
          </p:nvSpPr>
          <p:spPr bwMode="auto">
            <a:xfrm>
              <a:off x="8713815" y="4147014"/>
              <a:ext cx="1796963" cy="504848"/>
            </a:xfrm>
            <a:custGeom>
              <a:avLst/>
              <a:gdLst>
                <a:gd name="T0" fmla="*/ 0 w 1163"/>
                <a:gd name="T1" fmla="*/ 168 h 327"/>
                <a:gd name="T2" fmla="*/ 352 w 1163"/>
                <a:gd name="T3" fmla="*/ 50 h 327"/>
                <a:gd name="T4" fmla="*/ 1162 w 1163"/>
                <a:gd name="T5" fmla="*/ 132 h 327"/>
                <a:gd name="T6" fmla="*/ 1163 w 1163"/>
                <a:gd name="T7" fmla="*/ 183 h 327"/>
                <a:gd name="T8" fmla="*/ 1137 w 1163"/>
                <a:gd name="T9" fmla="*/ 197 h 327"/>
                <a:gd name="T10" fmla="*/ 1141 w 1163"/>
                <a:gd name="T11" fmla="*/ 260 h 327"/>
                <a:gd name="T12" fmla="*/ 1121 w 1163"/>
                <a:gd name="T13" fmla="*/ 290 h 327"/>
                <a:gd name="T14" fmla="*/ 1122 w 1163"/>
                <a:gd name="T15" fmla="*/ 327 h 327"/>
                <a:gd name="T16" fmla="*/ 0 w 1163"/>
                <a:gd name="T17" fmla="*/ 227 h 327"/>
                <a:gd name="T18" fmla="*/ 0 w 1163"/>
                <a:gd name="T19" fmla="*/ 16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3" h="327">
                  <a:moveTo>
                    <a:pt x="0" y="168"/>
                  </a:moveTo>
                  <a:cubicBezTo>
                    <a:pt x="0" y="169"/>
                    <a:pt x="135" y="92"/>
                    <a:pt x="352" y="50"/>
                  </a:cubicBezTo>
                  <a:cubicBezTo>
                    <a:pt x="569" y="8"/>
                    <a:pt x="868" y="0"/>
                    <a:pt x="1162" y="132"/>
                  </a:cubicBezTo>
                  <a:cubicBezTo>
                    <a:pt x="1162" y="149"/>
                    <a:pt x="1163" y="166"/>
                    <a:pt x="1163" y="183"/>
                  </a:cubicBezTo>
                  <a:cubicBezTo>
                    <a:pt x="1154" y="187"/>
                    <a:pt x="1146" y="192"/>
                    <a:pt x="1137" y="197"/>
                  </a:cubicBezTo>
                  <a:cubicBezTo>
                    <a:pt x="1138" y="218"/>
                    <a:pt x="1140" y="239"/>
                    <a:pt x="1141" y="260"/>
                  </a:cubicBezTo>
                  <a:cubicBezTo>
                    <a:pt x="1134" y="270"/>
                    <a:pt x="1128" y="280"/>
                    <a:pt x="1121" y="290"/>
                  </a:cubicBezTo>
                  <a:cubicBezTo>
                    <a:pt x="1121" y="302"/>
                    <a:pt x="1122" y="315"/>
                    <a:pt x="1122" y="327"/>
                  </a:cubicBezTo>
                  <a:cubicBezTo>
                    <a:pt x="1127" y="322"/>
                    <a:pt x="461" y="115"/>
                    <a:pt x="0" y="227"/>
                  </a:cubicBezTo>
                  <a:cubicBezTo>
                    <a:pt x="0" y="207"/>
                    <a:pt x="0" y="188"/>
                    <a:pt x="0" y="168"/>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176"/>
            <p:cNvSpPr/>
            <p:nvPr/>
          </p:nvSpPr>
          <p:spPr bwMode="auto">
            <a:xfrm>
              <a:off x="9373775" y="4183597"/>
              <a:ext cx="1141393" cy="267789"/>
            </a:xfrm>
            <a:custGeom>
              <a:avLst/>
              <a:gdLst>
                <a:gd name="T0" fmla="*/ 2 w 738"/>
                <a:gd name="T1" fmla="*/ 63 h 173"/>
                <a:gd name="T2" fmla="*/ 710 w 738"/>
                <a:gd name="T3" fmla="*/ 173 h 173"/>
                <a:gd name="T4" fmla="*/ 736 w 738"/>
                <a:gd name="T5" fmla="*/ 159 h 173"/>
                <a:gd name="T6" fmla="*/ 2 w 738"/>
                <a:gd name="T7" fmla="*/ 63 h 173"/>
              </a:gdLst>
              <a:ahLst/>
              <a:cxnLst>
                <a:cxn ang="0">
                  <a:pos x="T0" y="T1"/>
                </a:cxn>
                <a:cxn ang="0">
                  <a:pos x="T2" y="T3"/>
                </a:cxn>
                <a:cxn ang="0">
                  <a:pos x="T4" y="T5"/>
                </a:cxn>
                <a:cxn ang="0">
                  <a:pos x="T6" y="T7"/>
                </a:cxn>
              </a:cxnLst>
              <a:rect l="0" t="0" r="r" b="b"/>
              <a:pathLst>
                <a:path w="738" h="173">
                  <a:moveTo>
                    <a:pt x="2" y="63"/>
                  </a:moveTo>
                  <a:cubicBezTo>
                    <a:pt x="0" y="62"/>
                    <a:pt x="391" y="22"/>
                    <a:pt x="710" y="173"/>
                  </a:cubicBezTo>
                  <a:cubicBezTo>
                    <a:pt x="719" y="168"/>
                    <a:pt x="727" y="163"/>
                    <a:pt x="736" y="159"/>
                  </a:cubicBezTo>
                  <a:cubicBezTo>
                    <a:pt x="738" y="160"/>
                    <a:pt x="424" y="0"/>
                    <a:pt x="2" y="63"/>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177"/>
            <p:cNvSpPr/>
            <p:nvPr/>
          </p:nvSpPr>
          <p:spPr bwMode="auto">
            <a:xfrm>
              <a:off x="9035747" y="4267007"/>
              <a:ext cx="1447229" cy="327785"/>
            </a:xfrm>
            <a:custGeom>
              <a:avLst/>
              <a:gdLst>
                <a:gd name="T0" fmla="*/ 2 w 936"/>
                <a:gd name="T1" fmla="*/ 85 h 212"/>
                <a:gd name="T2" fmla="*/ 912 w 936"/>
                <a:gd name="T3" fmla="*/ 212 h 212"/>
                <a:gd name="T4" fmla="*/ 932 w 936"/>
                <a:gd name="T5" fmla="*/ 182 h 212"/>
                <a:gd name="T6" fmla="*/ 2 w 936"/>
                <a:gd name="T7" fmla="*/ 85 h 212"/>
              </a:gdLst>
              <a:ahLst/>
              <a:cxnLst>
                <a:cxn ang="0">
                  <a:pos x="T0" y="T1"/>
                </a:cxn>
                <a:cxn ang="0">
                  <a:pos x="T2" y="T3"/>
                </a:cxn>
                <a:cxn ang="0">
                  <a:pos x="T4" y="T5"/>
                </a:cxn>
                <a:cxn ang="0">
                  <a:pos x="T6" y="T7"/>
                </a:cxn>
              </a:cxnLst>
              <a:rect l="0" t="0" r="r" b="b"/>
              <a:pathLst>
                <a:path w="936" h="212">
                  <a:moveTo>
                    <a:pt x="2" y="85"/>
                  </a:moveTo>
                  <a:cubicBezTo>
                    <a:pt x="0" y="83"/>
                    <a:pt x="526" y="39"/>
                    <a:pt x="912" y="212"/>
                  </a:cubicBezTo>
                  <a:cubicBezTo>
                    <a:pt x="919" y="202"/>
                    <a:pt x="925" y="192"/>
                    <a:pt x="932" y="182"/>
                  </a:cubicBezTo>
                  <a:cubicBezTo>
                    <a:pt x="936" y="181"/>
                    <a:pt x="449" y="0"/>
                    <a:pt x="2" y="85"/>
                  </a:cubicBezTo>
                  <a:close/>
                </a:path>
              </a:pathLst>
            </a:custGeom>
            <a:solidFill>
              <a:srgbClr val="A9B4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178"/>
            <p:cNvSpPr/>
            <p:nvPr/>
          </p:nvSpPr>
          <p:spPr bwMode="auto">
            <a:xfrm>
              <a:off x="7111475" y="3435838"/>
              <a:ext cx="1602341" cy="971648"/>
            </a:xfrm>
            <a:custGeom>
              <a:avLst/>
              <a:gdLst>
                <a:gd name="T0" fmla="*/ 233 w 1036"/>
                <a:gd name="T1" fmla="*/ 0 h 628"/>
                <a:gd name="T2" fmla="*/ 312 w 1036"/>
                <a:gd name="T3" fmla="*/ 1 h 628"/>
                <a:gd name="T4" fmla="*/ 932 w 1036"/>
                <a:gd name="T5" fmla="*/ 369 h 628"/>
                <a:gd name="T6" fmla="*/ 1036 w 1036"/>
                <a:gd name="T7" fmla="*/ 627 h 628"/>
                <a:gd name="T8" fmla="*/ 725 w 1036"/>
                <a:gd name="T9" fmla="*/ 469 h 628"/>
                <a:gd name="T10" fmla="*/ 0 w 1036"/>
                <a:gd name="T11" fmla="*/ 451 h 628"/>
                <a:gd name="T12" fmla="*/ 233 w 1036"/>
                <a:gd name="T13" fmla="*/ 0 h 628"/>
              </a:gdLst>
              <a:ahLst/>
              <a:cxnLst>
                <a:cxn ang="0">
                  <a:pos x="T0" y="T1"/>
                </a:cxn>
                <a:cxn ang="0">
                  <a:pos x="T2" y="T3"/>
                </a:cxn>
                <a:cxn ang="0">
                  <a:pos x="T4" y="T5"/>
                </a:cxn>
                <a:cxn ang="0">
                  <a:pos x="T6" y="T7"/>
                </a:cxn>
                <a:cxn ang="0">
                  <a:pos x="T8" y="T9"/>
                </a:cxn>
                <a:cxn ang="0">
                  <a:pos x="T10" y="T11"/>
                </a:cxn>
                <a:cxn ang="0">
                  <a:pos x="T12" y="T13"/>
                </a:cxn>
              </a:cxnLst>
              <a:rect l="0" t="0" r="r" b="b"/>
              <a:pathLst>
                <a:path w="1036" h="628">
                  <a:moveTo>
                    <a:pt x="233" y="0"/>
                  </a:moveTo>
                  <a:cubicBezTo>
                    <a:pt x="259" y="0"/>
                    <a:pt x="286" y="0"/>
                    <a:pt x="312" y="1"/>
                  </a:cubicBezTo>
                  <a:cubicBezTo>
                    <a:pt x="528" y="116"/>
                    <a:pt x="735" y="239"/>
                    <a:pt x="932" y="369"/>
                  </a:cubicBezTo>
                  <a:cubicBezTo>
                    <a:pt x="968" y="455"/>
                    <a:pt x="1002" y="541"/>
                    <a:pt x="1036" y="627"/>
                  </a:cubicBezTo>
                  <a:cubicBezTo>
                    <a:pt x="1035" y="628"/>
                    <a:pt x="918" y="536"/>
                    <a:pt x="725" y="469"/>
                  </a:cubicBezTo>
                  <a:cubicBezTo>
                    <a:pt x="534" y="402"/>
                    <a:pt x="267" y="358"/>
                    <a:pt x="0" y="451"/>
                  </a:cubicBezTo>
                  <a:cubicBezTo>
                    <a:pt x="73" y="300"/>
                    <a:pt x="151" y="149"/>
                    <a:pt x="233" y="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179"/>
            <p:cNvSpPr/>
            <p:nvPr/>
          </p:nvSpPr>
          <p:spPr bwMode="auto">
            <a:xfrm>
              <a:off x="7294390" y="2974890"/>
              <a:ext cx="1419425" cy="1431132"/>
            </a:xfrm>
            <a:custGeom>
              <a:avLst/>
              <a:gdLst>
                <a:gd name="T0" fmla="*/ 254 w 918"/>
                <a:gd name="T1" fmla="*/ 0 h 925"/>
                <a:gd name="T2" fmla="*/ 917 w 918"/>
                <a:gd name="T3" fmla="*/ 385 h 925"/>
                <a:gd name="T4" fmla="*/ 918 w 918"/>
                <a:gd name="T5" fmla="*/ 925 h 925"/>
                <a:gd name="T6" fmla="*/ 5 w 918"/>
                <a:gd name="T7" fmla="*/ 556 h 925"/>
                <a:gd name="T8" fmla="*/ 254 w 918"/>
                <a:gd name="T9" fmla="*/ 0 h 925"/>
              </a:gdLst>
              <a:ahLst/>
              <a:cxnLst>
                <a:cxn ang="0">
                  <a:pos x="T0" y="T1"/>
                </a:cxn>
                <a:cxn ang="0">
                  <a:pos x="T2" y="T3"/>
                </a:cxn>
                <a:cxn ang="0">
                  <a:pos x="T4" y="T5"/>
                </a:cxn>
                <a:cxn ang="0">
                  <a:pos x="T6" y="T7"/>
                </a:cxn>
                <a:cxn ang="0">
                  <a:pos x="T8" y="T9"/>
                </a:cxn>
              </a:cxnLst>
              <a:rect l="0" t="0" r="r" b="b"/>
              <a:pathLst>
                <a:path w="918" h="925">
                  <a:moveTo>
                    <a:pt x="254" y="0"/>
                  </a:moveTo>
                  <a:cubicBezTo>
                    <a:pt x="828" y="21"/>
                    <a:pt x="917" y="389"/>
                    <a:pt x="917" y="385"/>
                  </a:cubicBezTo>
                  <a:cubicBezTo>
                    <a:pt x="917" y="565"/>
                    <a:pt x="917" y="745"/>
                    <a:pt x="918" y="925"/>
                  </a:cubicBezTo>
                  <a:cubicBezTo>
                    <a:pt x="613" y="486"/>
                    <a:pt x="0" y="551"/>
                    <a:pt x="5" y="556"/>
                  </a:cubicBezTo>
                  <a:cubicBezTo>
                    <a:pt x="140" y="306"/>
                    <a:pt x="253" y="0"/>
                    <a:pt x="25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180"/>
            <p:cNvSpPr/>
            <p:nvPr/>
          </p:nvSpPr>
          <p:spPr bwMode="auto">
            <a:xfrm>
              <a:off x="8705036" y="3087567"/>
              <a:ext cx="1760380" cy="1318456"/>
            </a:xfrm>
            <a:custGeom>
              <a:avLst/>
              <a:gdLst>
                <a:gd name="T0" fmla="*/ 798 w 1138"/>
                <a:gd name="T1" fmla="*/ 135 h 853"/>
                <a:gd name="T2" fmla="*/ 4 w 1138"/>
                <a:gd name="T3" fmla="*/ 313 h 853"/>
                <a:gd name="T4" fmla="*/ 5 w 1138"/>
                <a:gd name="T5" fmla="*/ 853 h 853"/>
                <a:gd name="T6" fmla="*/ 711 w 1138"/>
                <a:gd name="T7" fmla="*/ 620 h 853"/>
                <a:gd name="T8" fmla="*/ 1137 w 1138"/>
                <a:gd name="T9" fmla="*/ 694 h 853"/>
                <a:gd name="T10" fmla="*/ 798 w 1138"/>
                <a:gd name="T11" fmla="*/ 135 h 853"/>
              </a:gdLst>
              <a:ahLst/>
              <a:cxnLst>
                <a:cxn ang="0">
                  <a:pos x="T0" y="T1"/>
                </a:cxn>
                <a:cxn ang="0">
                  <a:pos x="T2" y="T3"/>
                </a:cxn>
                <a:cxn ang="0">
                  <a:pos x="T4" y="T5"/>
                </a:cxn>
                <a:cxn ang="0">
                  <a:pos x="T6" y="T7"/>
                </a:cxn>
                <a:cxn ang="0">
                  <a:pos x="T8" y="T9"/>
                </a:cxn>
                <a:cxn ang="0">
                  <a:pos x="T10" y="T11"/>
                </a:cxn>
              </a:cxnLst>
              <a:rect l="0" t="0" r="r" b="b"/>
              <a:pathLst>
                <a:path w="1138" h="853">
                  <a:moveTo>
                    <a:pt x="798" y="135"/>
                  </a:moveTo>
                  <a:cubicBezTo>
                    <a:pt x="254" y="0"/>
                    <a:pt x="0" y="316"/>
                    <a:pt x="4" y="313"/>
                  </a:cubicBezTo>
                  <a:cubicBezTo>
                    <a:pt x="4" y="493"/>
                    <a:pt x="4" y="673"/>
                    <a:pt x="5" y="853"/>
                  </a:cubicBezTo>
                  <a:cubicBezTo>
                    <a:pt x="182" y="658"/>
                    <a:pt x="472" y="610"/>
                    <a:pt x="711" y="620"/>
                  </a:cubicBezTo>
                  <a:cubicBezTo>
                    <a:pt x="950" y="629"/>
                    <a:pt x="1138" y="695"/>
                    <a:pt x="1137" y="694"/>
                  </a:cubicBezTo>
                  <a:cubicBezTo>
                    <a:pt x="1013" y="441"/>
                    <a:pt x="800" y="135"/>
                    <a:pt x="798" y="13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181"/>
            <p:cNvSpPr/>
            <p:nvPr/>
          </p:nvSpPr>
          <p:spPr bwMode="auto">
            <a:xfrm>
              <a:off x="8712353" y="3462178"/>
              <a:ext cx="118530" cy="943845"/>
            </a:xfrm>
            <a:custGeom>
              <a:avLst/>
              <a:gdLst>
                <a:gd name="T0" fmla="*/ 77 w 77"/>
                <a:gd name="T1" fmla="*/ 0 h 610"/>
                <a:gd name="T2" fmla="*/ 1 w 77"/>
                <a:gd name="T3" fmla="*/ 610 h 610"/>
                <a:gd name="T4" fmla="*/ 0 w 77"/>
                <a:gd name="T5" fmla="*/ 70 h 610"/>
                <a:gd name="T6" fmla="*/ 77 w 77"/>
                <a:gd name="T7" fmla="*/ 0 h 610"/>
              </a:gdLst>
              <a:ahLst/>
              <a:cxnLst>
                <a:cxn ang="0">
                  <a:pos x="T0" y="T1"/>
                </a:cxn>
                <a:cxn ang="0">
                  <a:pos x="T2" y="T3"/>
                </a:cxn>
                <a:cxn ang="0">
                  <a:pos x="T4" y="T5"/>
                </a:cxn>
                <a:cxn ang="0">
                  <a:pos x="T6" y="T7"/>
                </a:cxn>
              </a:cxnLst>
              <a:rect l="0" t="0" r="r" b="b"/>
              <a:pathLst>
                <a:path w="77" h="610">
                  <a:moveTo>
                    <a:pt x="77" y="0"/>
                  </a:moveTo>
                  <a:cubicBezTo>
                    <a:pt x="50" y="203"/>
                    <a:pt x="24" y="407"/>
                    <a:pt x="1" y="610"/>
                  </a:cubicBezTo>
                  <a:cubicBezTo>
                    <a:pt x="0" y="430"/>
                    <a:pt x="0" y="250"/>
                    <a:pt x="0" y="70"/>
                  </a:cubicBezTo>
                  <a:cubicBezTo>
                    <a:pt x="0" y="70"/>
                    <a:pt x="24" y="39"/>
                    <a:pt x="77" y="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182"/>
            <p:cNvSpPr/>
            <p:nvPr/>
          </p:nvSpPr>
          <p:spPr bwMode="auto">
            <a:xfrm>
              <a:off x="8514803" y="4536258"/>
              <a:ext cx="450704" cy="204865"/>
            </a:xfrm>
            <a:custGeom>
              <a:avLst/>
              <a:gdLst>
                <a:gd name="T0" fmla="*/ 291 w 291"/>
                <a:gd name="T1" fmla="*/ 0 h 133"/>
                <a:gd name="T2" fmla="*/ 290 w 291"/>
                <a:gd name="T3" fmla="*/ 50 h 133"/>
                <a:gd name="T4" fmla="*/ 1 w 291"/>
                <a:gd name="T5" fmla="*/ 50 h 133"/>
                <a:gd name="T6" fmla="*/ 0 w 291"/>
                <a:gd name="T7" fmla="*/ 0 h 133"/>
                <a:gd name="T8" fmla="*/ 291 w 291"/>
                <a:gd name="T9" fmla="*/ 0 h 133"/>
              </a:gdLst>
              <a:ahLst/>
              <a:cxnLst>
                <a:cxn ang="0">
                  <a:pos x="T0" y="T1"/>
                </a:cxn>
                <a:cxn ang="0">
                  <a:pos x="T2" y="T3"/>
                </a:cxn>
                <a:cxn ang="0">
                  <a:pos x="T4" y="T5"/>
                </a:cxn>
                <a:cxn ang="0">
                  <a:pos x="T6" y="T7"/>
                </a:cxn>
                <a:cxn ang="0">
                  <a:pos x="T8" y="T9"/>
                </a:cxn>
              </a:cxnLst>
              <a:rect l="0" t="0" r="r" b="b"/>
              <a:pathLst>
                <a:path w="291" h="133">
                  <a:moveTo>
                    <a:pt x="291" y="0"/>
                  </a:moveTo>
                  <a:cubicBezTo>
                    <a:pt x="291" y="17"/>
                    <a:pt x="291" y="33"/>
                    <a:pt x="290" y="50"/>
                  </a:cubicBezTo>
                  <a:cubicBezTo>
                    <a:pt x="290" y="49"/>
                    <a:pt x="119" y="133"/>
                    <a:pt x="1" y="50"/>
                  </a:cubicBezTo>
                  <a:cubicBezTo>
                    <a:pt x="1" y="33"/>
                    <a:pt x="1" y="17"/>
                    <a:pt x="0" y="0"/>
                  </a:cubicBezTo>
                  <a:cubicBezTo>
                    <a:pt x="1" y="0"/>
                    <a:pt x="118" y="108"/>
                    <a:pt x="291" y="0"/>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183"/>
            <p:cNvSpPr/>
            <p:nvPr/>
          </p:nvSpPr>
          <p:spPr bwMode="auto">
            <a:xfrm>
              <a:off x="8772348" y="3185609"/>
              <a:ext cx="1129687" cy="463874"/>
            </a:xfrm>
            <a:custGeom>
              <a:avLst/>
              <a:gdLst>
                <a:gd name="T0" fmla="*/ 714 w 731"/>
                <a:gd name="T1" fmla="*/ 105 h 300"/>
                <a:gd name="T2" fmla="*/ 731 w 731"/>
                <a:gd name="T3" fmla="*/ 134 h 300"/>
                <a:gd name="T4" fmla="*/ 3 w 731"/>
                <a:gd name="T5" fmla="*/ 298 h 300"/>
                <a:gd name="T6" fmla="*/ 3 w 731"/>
                <a:gd name="T7" fmla="*/ 272 h 300"/>
                <a:gd name="T8" fmla="*/ 714 w 731"/>
                <a:gd name="T9" fmla="*/ 105 h 300"/>
              </a:gdLst>
              <a:ahLst/>
              <a:cxnLst>
                <a:cxn ang="0">
                  <a:pos x="T0" y="T1"/>
                </a:cxn>
                <a:cxn ang="0">
                  <a:pos x="T2" y="T3"/>
                </a:cxn>
                <a:cxn ang="0">
                  <a:pos x="T4" y="T5"/>
                </a:cxn>
                <a:cxn ang="0">
                  <a:pos x="T6" y="T7"/>
                </a:cxn>
                <a:cxn ang="0">
                  <a:pos x="T8" y="T9"/>
                </a:cxn>
              </a:cxnLst>
              <a:rect l="0" t="0" r="r" b="b"/>
              <a:pathLst>
                <a:path w="731" h="300">
                  <a:moveTo>
                    <a:pt x="714" y="105"/>
                  </a:moveTo>
                  <a:cubicBezTo>
                    <a:pt x="720" y="115"/>
                    <a:pt x="726" y="124"/>
                    <a:pt x="731" y="134"/>
                  </a:cubicBezTo>
                  <a:cubicBezTo>
                    <a:pt x="260" y="21"/>
                    <a:pt x="0" y="300"/>
                    <a:pt x="3" y="298"/>
                  </a:cubicBezTo>
                  <a:cubicBezTo>
                    <a:pt x="3" y="289"/>
                    <a:pt x="3" y="281"/>
                    <a:pt x="3" y="272"/>
                  </a:cubicBezTo>
                  <a:cubicBezTo>
                    <a:pt x="273" y="0"/>
                    <a:pt x="718" y="103"/>
                    <a:pt x="714" y="105"/>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184"/>
            <p:cNvSpPr/>
            <p:nvPr/>
          </p:nvSpPr>
          <p:spPr bwMode="auto">
            <a:xfrm>
              <a:off x="8773812" y="3266092"/>
              <a:ext cx="1180904" cy="465337"/>
            </a:xfrm>
            <a:custGeom>
              <a:avLst/>
              <a:gdLst>
                <a:gd name="T0" fmla="*/ 747 w 764"/>
                <a:gd name="T1" fmla="*/ 108 h 301"/>
                <a:gd name="T2" fmla="*/ 764 w 764"/>
                <a:gd name="T3" fmla="*/ 138 h 301"/>
                <a:gd name="T4" fmla="*/ 4 w 764"/>
                <a:gd name="T5" fmla="*/ 298 h 301"/>
                <a:gd name="T6" fmla="*/ 4 w 764"/>
                <a:gd name="T7" fmla="*/ 273 h 301"/>
                <a:gd name="T8" fmla="*/ 747 w 764"/>
                <a:gd name="T9" fmla="*/ 108 h 301"/>
              </a:gdLst>
              <a:ahLst/>
              <a:cxnLst>
                <a:cxn ang="0">
                  <a:pos x="T0" y="T1"/>
                </a:cxn>
                <a:cxn ang="0">
                  <a:pos x="T2" y="T3"/>
                </a:cxn>
                <a:cxn ang="0">
                  <a:pos x="T4" y="T5"/>
                </a:cxn>
                <a:cxn ang="0">
                  <a:pos x="T6" y="T7"/>
                </a:cxn>
                <a:cxn ang="0">
                  <a:pos x="T8" y="T9"/>
                </a:cxn>
              </a:cxnLst>
              <a:rect l="0" t="0" r="r" b="b"/>
              <a:pathLst>
                <a:path w="764" h="301">
                  <a:moveTo>
                    <a:pt x="747" y="108"/>
                  </a:moveTo>
                  <a:cubicBezTo>
                    <a:pt x="753" y="118"/>
                    <a:pt x="758" y="128"/>
                    <a:pt x="764" y="138"/>
                  </a:cubicBezTo>
                  <a:cubicBezTo>
                    <a:pt x="273" y="21"/>
                    <a:pt x="0" y="301"/>
                    <a:pt x="4" y="298"/>
                  </a:cubicBezTo>
                  <a:cubicBezTo>
                    <a:pt x="4" y="290"/>
                    <a:pt x="4" y="282"/>
                    <a:pt x="4" y="273"/>
                  </a:cubicBezTo>
                  <a:cubicBezTo>
                    <a:pt x="285" y="0"/>
                    <a:pt x="750" y="106"/>
                    <a:pt x="747" y="108"/>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185"/>
            <p:cNvSpPr/>
            <p:nvPr/>
          </p:nvSpPr>
          <p:spPr bwMode="auto">
            <a:xfrm>
              <a:off x="8776739" y="3348039"/>
              <a:ext cx="1229193" cy="463874"/>
            </a:xfrm>
            <a:custGeom>
              <a:avLst/>
              <a:gdLst>
                <a:gd name="T0" fmla="*/ 778 w 795"/>
                <a:gd name="T1" fmla="*/ 110 h 300"/>
                <a:gd name="T2" fmla="*/ 795 w 795"/>
                <a:gd name="T3" fmla="*/ 141 h 300"/>
                <a:gd name="T4" fmla="*/ 3 w 795"/>
                <a:gd name="T5" fmla="*/ 298 h 300"/>
                <a:gd name="T6" fmla="*/ 4 w 795"/>
                <a:gd name="T7" fmla="*/ 273 h 300"/>
                <a:gd name="T8" fmla="*/ 778 w 795"/>
                <a:gd name="T9" fmla="*/ 110 h 300"/>
              </a:gdLst>
              <a:ahLst/>
              <a:cxnLst>
                <a:cxn ang="0">
                  <a:pos x="T0" y="T1"/>
                </a:cxn>
                <a:cxn ang="0">
                  <a:pos x="T2" y="T3"/>
                </a:cxn>
                <a:cxn ang="0">
                  <a:pos x="T4" y="T5"/>
                </a:cxn>
                <a:cxn ang="0">
                  <a:pos x="T6" y="T7"/>
                </a:cxn>
                <a:cxn ang="0">
                  <a:pos x="T8" y="T9"/>
                </a:cxn>
              </a:cxnLst>
              <a:rect l="0" t="0" r="r" b="b"/>
              <a:pathLst>
                <a:path w="795" h="300">
                  <a:moveTo>
                    <a:pt x="778" y="110"/>
                  </a:moveTo>
                  <a:cubicBezTo>
                    <a:pt x="784" y="120"/>
                    <a:pt x="790" y="131"/>
                    <a:pt x="795" y="141"/>
                  </a:cubicBezTo>
                  <a:cubicBezTo>
                    <a:pt x="285" y="21"/>
                    <a:pt x="0" y="300"/>
                    <a:pt x="3" y="298"/>
                  </a:cubicBezTo>
                  <a:cubicBezTo>
                    <a:pt x="3" y="290"/>
                    <a:pt x="3" y="281"/>
                    <a:pt x="4" y="273"/>
                  </a:cubicBezTo>
                  <a:cubicBezTo>
                    <a:pt x="296" y="0"/>
                    <a:pt x="782" y="108"/>
                    <a:pt x="778" y="11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186"/>
            <p:cNvSpPr/>
            <p:nvPr/>
          </p:nvSpPr>
          <p:spPr bwMode="auto">
            <a:xfrm>
              <a:off x="8778202" y="3428521"/>
              <a:ext cx="1278946" cy="465337"/>
            </a:xfrm>
            <a:custGeom>
              <a:avLst/>
              <a:gdLst>
                <a:gd name="T0" fmla="*/ 810 w 827"/>
                <a:gd name="T1" fmla="*/ 113 h 301"/>
                <a:gd name="T2" fmla="*/ 827 w 827"/>
                <a:gd name="T3" fmla="*/ 145 h 301"/>
                <a:gd name="T4" fmla="*/ 4 w 827"/>
                <a:gd name="T5" fmla="*/ 299 h 301"/>
                <a:gd name="T6" fmla="*/ 4 w 827"/>
                <a:gd name="T7" fmla="*/ 273 h 301"/>
                <a:gd name="T8" fmla="*/ 810 w 827"/>
                <a:gd name="T9" fmla="*/ 113 h 301"/>
              </a:gdLst>
              <a:ahLst/>
              <a:cxnLst>
                <a:cxn ang="0">
                  <a:pos x="T0" y="T1"/>
                </a:cxn>
                <a:cxn ang="0">
                  <a:pos x="T2" y="T3"/>
                </a:cxn>
                <a:cxn ang="0">
                  <a:pos x="T4" y="T5"/>
                </a:cxn>
                <a:cxn ang="0">
                  <a:pos x="T6" y="T7"/>
                </a:cxn>
                <a:cxn ang="0">
                  <a:pos x="T8" y="T9"/>
                </a:cxn>
              </a:cxnLst>
              <a:rect l="0" t="0" r="r" b="b"/>
              <a:pathLst>
                <a:path w="827" h="301">
                  <a:moveTo>
                    <a:pt x="810" y="113"/>
                  </a:moveTo>
                  <a:cubicBezTo>
                    <a:pt x="815" y="124"/>
                    <a:pt x="821" y="134"/>
                    <a:pt x="827" y="145"/>
                  </a:cubicBezTo>
                  <a:cubicBezTo>
                    <a:pt x="297" y="21"/>
                    <a:pt x="0" y="301"/>
                    <a:pt x="4" y="299"/>
                  </a:cubicBezTo>
                  <a:cubicBezTo>
                    <a:pt x="4" y="290"/>
                    <a:pt x="4" y="282"/>
                    <a:pt x="4" y="273"/>
                  </a:cubicBezTo>
                  <a:cubicBezTo>
                    <a:pt x="308" y="0"/>
                    <a:pt x="813" y="111"/>
                    <a:pt x="810" y="113"/>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187"/>
            <p:cNvSpPr/>
            <p:nvPr/>
          </p:nvSpPr>
          <p:spPr bwMode="auto">
            <a:xfrm>
              <a:off x="8781128" y="3509004"/>
              <a:ext cx="1325772" cy="466801"/>
            </a:xfrm>
            <a:custGeom>
              <a:avLst/>
              <a:gdLst>
                <a:gd name="T0" fmla="*/ 840 w 857"/>
                <a:gd name="T1" fmla="*/ 117 h 302"/>
                <a:gd name="T2" fmla="*/ 857 w 857"/>
                <a:gd name="T3" fmla="*/ 149 h 302"/>
                <a:gd name="T4" fmla="*/ 4 w 857"/>
                <a:gd name="T5" fmla="*/ 299 h 302"/>
                <a:gd name="T6" fmla="*/ 4 w 857"/>
                <a:gd name="T7" fmla="*/ 274 h 302"/>
                <a:gd name="T8" fmla="*/ 840 w 857"/>
                <a:gd name="T9" fmla="*/ 117 h 302"/>
              </a:gdLst>
              <a:ahLst/>
              <a:cxnLst>
                <a:cxn ang="0">
                  <a:pos x="T0" y="T1"/>
                </a:cxn>
                <a:cxn ang="0">
                  <a:pos x="T2" y="T3"/>
                </a:cxn>
                <a:cxn ang="0">
                  <a:pos x="T4" y="T5"/>
                </a:cxn>
                <a:cxn ang="0">
                  <a:pos x="T6" y="T7"/>
                </a:cxn>
                <a:cxn ang="0">
                  <a:pos x="T8" y="T9"/>
                </a:cxn>
              </a:cxnLst>
              <a:rect l="0" t="0" r="r" b="b"/>
              <a:pathLst>
                <a:path w="857" h="302">
                  <a:moveTo>
                    <a:pt x="840" y="117"/>
                  </a:moveTo>
                  <a:cubicBezTo>
                    <a:pt x="846" y="127"/>
                    <a:pt x="852" y="138"/>
                    <a:pt x="857" y="149"/>
                  </a:cubicBezTo>
                  <a:cubicBezTo>
                    <a:pt x="308" y="21"/>
                    <a:pt x="0" y="302"/>
                    <a:pt x="4" y="299"/>
                  </a:cubicBezTo>
                  <a:cubicBezTo>
                    <a:pt x="4" y="291"/>
                    <a:pt x="4" y="283"/>
                    <a:pt x="4" y="274"/>
                  </a:cubicBezTo>
                  <a:cubicBezTo>
                    <a:pt x="318" y="0"/>
                    <a:pt x="844" y="114"/>
                    <a:pt x="840" y="11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188"/>
            <p:cNvSpPr/>
            <p:nvPr/>
          </p:nvSpPr>
          <p:spPr bwMode="auto">
            <a:xfrm>
              <a:off x="8782592" y="3590951"/>
              <a:ext cx="1372599" cy="466801"/>
            </a:xfrm>
            <a:custGeom>
              <a:avLst/>
              <a:gdLst>
                <a:gd name="T0" fmla="*/ 870 w 888"/>
                <a:gd name="T1" fmla="*/ 119 h 302"/>
                <a:gd name="T2" fmla="*/ 888 w 888"/>
                <a:gd name="T3" fmla="*/ 152 h 302"/>
                <a:gd name="T4" fmla="*/ 4 w 888"/>
                <a:gd name="T5" fmla="*/ 299 h 302"/>
                <a:gd name="T6" fmla="*/ 4 w 888"/>
                <a:gd name="T7" fmla="*/ 274 h 302"/>
                <a:gd name="T8" fmla="*/ 870 w 888"/>
                <a:gd name="T9" fmla="*/ 119 h 302"/>
              </a:gdLst>
              <a:ahLst/>
              <a:cxnLst>
                <a:cxn ang="0">
                  <a:pos x="T0" y="T1"/>
                </a:cxn>
                <a:cxn ang="0">
                  <a:pos x="T2" y="T3"/>
                </a:cxn>
                <a:cxn ang="0">
                  <a:pos x="T4" y="T5"/>
                </a:cxn>
                <a:cxn ang="0">
                  <a:pos x="T6" y="T7"/>
                </a:cxn>
                <a:cxn ang="0">
                  <a:pos x="T8" y="T9"/>
                </a:cxn>
              </a:cxnLst>
              <a:rect l="0" t="0" r="r" b="b"/>
              <a:pathLst>
                <a:path w="888" h="302">
                  <a:moveTo>
                    <a:pt x="870" y="119"/>
                  </a:moveTo>
                  <a:cubicBezTo>
                    <a:pt x="876" y="130"/>
                    <a:pt x="882" y="141"/>
                    <a:pt x="888" y="152"/>
                  </a:cubicBezTo>
                  <a:cubicBezTo>
                    <a:pt x="320" y="20"/>
                    <a:pt x="0" y="302"/>
                    <a:pt x="4" y="299"/>
                  </a:cubicBezTo>
                  <a:cubicBezTo>
                    <a:pt x="4" y="291"/>
                    <a:pt x="4" y="282"/>
                    <a:pt x="4" y="274"/>
                  </a:cubicBezTo>
                  <a:cubicBezTo>
                    <a:pt x="330" y="0"/>
                    <a:pt x="874" y="116"/>
                    <a:pt x="870" y="119"/>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189"/>
            <p:cNvSpPr/>
            <p:nvPr/>
          </p:nvSpPr>
          <p:spPr bwMode="auto">
            <a:xfrm>
              <a:off x="8784055" y="3671433"/>
              <a:ext cx="1420889" cy="468264"/>
            </a:xfrm>
            <a:custGeom>
              <a:avLst/>
              <a:gdLst>
                <a:gd name="T0" fmla="*/ 900 w 919"/>
                <a:gd name="T1" fmla="*/ 123 h 303"/>
                <a:gd name="T2" fmla="*/ 919 w 919"/>
                <a:gd name="T3" fmla="*/ 157 h 303"/>
                <a:gd name="T4" fmla="*/ 5 w 919"/>
                <a:gd name="T5" fmla="*/ 300 h 303"/>
                <a:gd name="T6" fmla="*/ 5 w 919"/>
                <a:gd name="T7" fmla="*/ 274 h 303"/>
                <a:gd name="T8" fmla="*/ 900 w 919"/>
                <a:gd name="T9" fmla="*/ 123 h 303"/>
              </a:gdLst>
              <a:ahLst/>
              <a:cxnLst>
                <a:cxn ang="0">
                  <a:pos x="T0" y="T1"/>
                </a:cxn>
                <a:cxn ang="0">
                  <a:pos x="T2" y="T3"/>
                </a:cxn>
                <a:cxn ang="0">
                  <a:pos x="T4" y="T5"/>
                </a:cxn>
                <a:cxn ang="0">
                  <a:pos x="T6" y="T7"/>
                </a:cxn>
                <a:cxn ang="0">
                  <a:pos x="T8" y="T9"/>
                </a:cxn>
              </a:cxnLst>
              <a:rect l="0" t="0" r="r" b="b"/>
              <a:pathLst>
                <a:path w="919" h="303">
                  <a:moveTo>
                    <a:pt x="900" y="123"/>
                  </a:moveTo>
                  <a:cubicBezTo>
                    <a:pt x="907" y="134"/>
                    <a:pt x="913" y="145"/>
                    <a:pt x="919" y="157"/>
                  </a:cubicBezTo>
                  <a:cubicBezTo>
                    <a:pt x="332" y="20"/>
                    <a:pt x="0" y="303"/>
                    <a:pt x="5" y="300"/>
                  </a:cubicBezTo>
                  <a:cubicBezTo>
                    <a:pt x="5" y="291"/>
                    <a:pt x="5" y="283"/>
                    <a:pt x="5" y="274"/>
                  </a:cubicBezTo>
                  <a:cubicBezTo>
                    <a:pt x="341" y="0"/>
                    <a:pt x="905" y="119"/>
                    <a:pt x="900" y="123"/>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190"/>
            <p:cNvSpPr/>
            <p:nvPr/>
          </p:nvSpPr>
          <p:spPr bwMode="auto">
            <a:xfrm>
              <a:off x="8786982" y="3751916"/>
              <a:ext cx="1466251" cy="469728"/>
            </a:xfrm>
            <a:custGeom>
              <a:avLst/>
              <a:gdLst>
                <a:gd name="T0" fmla="*/ 929 w 948"/>
                <a:gd name="T1" fmla="*/ 126 h 304"/>
                <a:gd name="T2" fmla="*/ 948 w 948"/>
                <a:gd name="T3" fmla="*/ 161 h 304"/>
                <a:gd name="T4" fmla="*/ 4 w 948"/>
                <a:gd name="T5" fmla="*/ 300 h 304"/>
                <a:gd name="T6" fmla="*/ 4 w 948"/>
                <a:gd name="T7" fmla="*/ 275 h 304"/>
                <a:gd name="T8" fmla="*/ 929 w 948"/>
                <a:gd name="T9" fmla="*/ 126 h 304"/>
              </a:gdLst>
              <a:ahLst/>
              <a:cxnLst>
                <a:cxn ang="0">
                  <a:pos x="T0" y="T1"/>
                </a:cxn>
                <a:cxn ang="0">
                  <a:pos x="T2" y="T3"/>
                </a:cxn>
                <a:cxn ang="0">
                  <a:pos x="T4" y="T5"/>
                </a:cxn>
                <a:cxn ang="0">
                  <a:pos x="T6" y="T7"/>
                </a:cxn>
                <a:cxn ang="0">
                  <a:pos x="T8" y="T9"/>
                </a:cxn>
              </a:cxnLst>
              <a:rect l="0" t="0" r="r" b="b"/>
              <a:pathLst>
                <a:path w="948" h="304">
                  <a:moveTo>
                    <a:pt x="929" y="126"/>
                  </a:moveTo>
                  <a:cubicBezTo>
                    <a:pt x="935" y="138"/>
                    <a:pt x="941" y="149"/>
                    <a:pt x="948" y="161"/>
                  </a:cubicBezTo>
                  <a:cubicBezTo>
                    <a:pt x="343" y="20"/>
                    <a:pt x="0" y="304"/>
                    <a:pt x="4" y="300"/>
                  </a:cubicBezTo>
                  <a:cubicBezTo>
                    <a:pt x="4" y="292"/>
                    <a:pt x="4" y="284"/>
                    <a:pt x="4" y="275"/>
                  </a:cubicBezTo>
                  <a:cubicBezTo>
                    <a:pt x="351" y="0"/>
                    <a:pt x="934" y="122"/>
                    <a:pt x="929" y="126"/>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191"/>
            <p:cNvSpPr/>
            <p:nvPr/>
          </p:nvSpPr>
          <p:spPr bwMode="auto">
            <a:xfrm>
              <a:off x="7745094" y="3045130"/>
              <a:ext cx="899945" cy="516554"/>
            </a:xfrm>
            <a:custGeom>
              <a:avLst/>
              <a:gdLst>
                <a:gd name="T0" fmla="*/ 433 w 582"/>
                <a:gd name="T1" fmla="*/ 185 h 334"/>
                <a:gd name="T2" fmla="*/ 250 w 582"/>
                <a:gd name="T3" fmla="*/ 79 h 334"/>
                <a:gd name="T4" fmla="*/ 0 w 582"/>
                <a:gd name="T5" fmla="*/ 22 h 334"/>
                <a:gd name="T6" fmla="*/ 9 w 582"/>
                <a:gd name="T7" fmla="*/ 0 h 334"/>
                <a:gd name="T8" fmla="*/ 227 w 582"/>
                <a:gd name="T9" fmla="*/ 47 h 334"/>
                <a:gd name="T10" fmla="*/ 394 w 582"/>
                <a:gd name="T11" fmla="*/ 131 h 334"/>
                <a:gd name="T12" fmla="*/ 511 w 582"/>
                <a:gd name="T13" fmla="*/ 227 h 334"/>
                <a:gd name="T14" fmla="*/ 580 w 582"/>
                <a:gd name="T15" fmla="*/ 306 h 334"/>
                <a:gd name="T16" fmla="*/ 582 w 582"/>
                <a:gd name="T17" fmla="*/ 334 h 334"/>
                <a:gd name="T18" fmla="*/ 433 w 582"/>
                <a:gd name="T19"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2" h="334">
                  <a:moveTo>
                    <a:pt x="433" y="185"/>
                  </a:moveTo>
                  <a:cubicBezTo>
                    <a:pt x="384" y="147"/>
                    <a:pt x="323" y="109"/>
                    <a:pt x="250" y="79"/>
                  </a:cubicBezTo>
                  <a:cubicBezTo>
                    <a:pt x="178" y="49"/>
                    <a:pt x="94" y="27"/>
                    <a:pt x="0" y="22"/>
                  </a:cubicBezTo>
                  <a:cubicBezTo>
                    <a:pt x="3" y="15"/>
                    <a:pt x="6" y="8"/>
                    <a:pt x="9" y="0"/>
                  </a:cubicBezTo>
                  <a:cubicBezTo>
                    <a:pt x="90" y="6"/>
                    <a:pt x="163" y="23"/>
                    <a:pt x="227" y="47"/>
                  </a:cubicBezTo>
                  <a:cubicBezTo>
                    <a:pt x="291" y="70"/>
                    <a:pt x="347" y="100"/>
                    <a:pt x="394" y="131"/>
                  </a:cubicBezTo>
                  <a:cubicBezTo>
                    <a:pt x="441" y="163"/>
                    <a:pt x="480" y="196"/>
                    <a:pt x="511" y="227"/>
                  </a:cubicBezTo>
                  <a:cubicBezTo>
                    <a:pt x="541" y="258"/>
                    <a:pt x="564" y="286"/>
                    <a:pt x="580" y="306"/>
                  </a:cubicBezTo>
                  <a:cubicBezTo>
                    <a:pt x="581" y="316"/>
                    <a:pt x="581" y="325"/>
                    <a:pt x="582" y="334"/>
                  </a:cubicBezTo>
                  <a:cubicBezTo>
                    <a:pt x="581" y="333"/>
                    <a:pt x="531" y="261"/>
                    <a:pt x="433" y="185"/>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192"/>
            <p:cNvSpPr/>
            <p:nvPr/>
          </p:nvSpPr>
          <p:spPr bwMode="auto">
            <a:xfrm>
              <a:off x="7709975" y="3140246"/>
              <a:ext cx="929212" cy="512164"/>
            </a:xfrm>
            <a:custGeom>
              <a:avLst/>
              <a:gdLst>
                <a:gd name="T0" fmla="*/ 481 w 601"/>
                <a:gd name="T1" fmla="*/ 210 h 332"/>
                <a:gd name="T2" fmla="*/ 444 w 601"/>
                <a:gd name="T3" fmla="*/ 181 h 332"/>
                <a:gd name="T4" fmla="*/ 290 w 601"/>
                <a:gd name="T5" fmla="*/ 91 h 332"/>
                <a:gd name="T6" fmla="*/ 256 w 601"/>
                <a:gd name="T7" fmla="*/ 77 h 332"/>
                <a:gd name="T8" fmla="*/ 0 w 601"/>
                <a:gd name="T9" fmla="*/ 22 h 332"/>
                <a:gd name="T10" fmla="*/ 9 w 601"/>
                <a:gd name="T11" fmla="*/ 0 h 332"/>
                <a:gd name="T12" fmla="*/ 246 w 601"/>
                <a:gd name="T13" fmla="*/ 48 h 332"/>
                <a:gd name="T14" fmla="*/ 416 w 601"/>
                <a:gd name="T15" fmla="*/ 134 h 332"/>
                <a:gd name="T16" fmla="*/ 444 w 601"/>
                <a:gd name="T17" fmla="*/ 153 h 332"/>
                <a:gd name="T18" fmla="*/ 535 w 601"/>
                <a:gd name="T19" fmla="*/ 230 h 332"/>
                <a:gd name="T20" fmla="*/ 579 w 601"/>
                <a:gd name="T21" fmla="*/ 278 h 332"/>
                <a:gd name="T22" fmla="*/ 597 w 601"/>
                <a:gd name="T23" fmla="*/ 304 h 332"/>
                <a:gd name="T24" fmla="*/ 601 w 601"/>
                <a:gd name="T25" fmla="*/ 310 h 332"/>
                <a:gd name="T26" fmla="*/ 599 w 601"/>
                <a:gd name="T27" fmla="*/ 330 h 332"/>
                <a:gd name="T28" fmla="*/ 481 w 601"/>
                <a:gd name="T29" fmla="*/ 21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1" h="332">
                  <a:moveTo>
                    <a:pt x="481" y="210"/>
                  </a:moveTo>
                  <a:cubicBezTo>
                    <a:pt x="470" y="201"/>
                    <a:pt x="457" y="191"/>
                    <a:pt x="444" y="181"/>
                  </a:cubicBezTo>
                  <a:cubicBezTo>
                    <a:pt x="402" y="150"/>
                    <a:pt x="350" y="118"/>
                    <a:pt x="290" y="91"/>
                  </a:cubicBezTo>
                  <a:cubicBezTo>
                    <a:pt x="279" y="86"/>
                    <a:pt x="268" y="82"/>
                    <a:pt x="256" y="77"/>
                  </a:cubicBezTo>
                  <a:cubicBezTo>
                    <a:pt x="182" y="48"/>
                    <a:pt x="96" y="27"/>
                    <a:pt x="0" y="22"/>
                  </a:cubicBezTo>
                  <a:cubicBezTo>
                    <a:pt x="3" y="15"/>
                    <a:pt x="6" y="7"/>
                    <a:pt x="9" y="0"/>
                  </a:cubicBezTo>
                  <a:cubicBezTo>
                    <a:pt x="98" y="6"/>
                    <a:pt x="177" y="24"/>
                    <a:pt x="246" y="48"/>
                  </a:cubicBezTo>
                  <a:cubicBezTo>
                    <a:pt x="312" y="72"/>
                    <a:pt x="368" y="102"/>
                    <a:pt x="416" y="134"/>
                  </a:cubicBezTo>
                  <a:cubicBezTo>
                    <a:pt x="426" y="140"/>
                    <a:pt x="435" y="147"/>
                    <a:pt x="444" y="153"/>
                  </a:cubicBezTo>
                  <a:cubicBezTo>
                    <a:pt x="480" y="179"/>
                    <a:pt x="511" y="206"/>
                    <a:pt x="535" y="230"/>
                  </a:cubicBezTo>
                  <a:cubicBezTo>
                    <a:pt x="553" y="247"/>
                    <a:pt x="567" y="264"/>
                    <a:pt x="579" y="278"/>
                  </a:cubicBezTo>
                  <a:cubicBezTo>
                    <a:pt x="586" y="285"/>
                    <a:pt x="592" y="298"/>
                    <a:pt x="597" y="304"/>
                  </a:cubicBezTo>
                  <a:cubicBezTo>
                    <a:pt x="599" y="307"/>
                    <a:pt x="600" y="309"/>
                    <a:pt x="601" y="310"/>
                  </a:cubicBezTo>
                  <a:cubicBezTo>
                    <a:pt x="600" y="309"/>
                    <a:pt x="601" y="332"/>
                    <a:pt x="599" y="330"/>
                  </a:cubicBezTo>
                  <a:cubicBezTo>
                    <a:pt x="595" y="325"/>
                    <a:pt x="555" y="271"/>
                    <a:pt x="481" y="21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193"/>
            <p:cNvSpPr/>
            <p:nvPr/>
          </p:nvSpPr>
          <p:spPr bwMode="auto">
            <a:xfrm>
              <a:off x="7674855" y="3232435"/>
              <a:ext cx="961405" cy="510701"/>
            </a:xfrm>
            <a:custGeom>
              <a:avLst/>
              <a:gdLst>
                <a:gd name="T0" fmla="*/ 616 w 622"/>
                <a:gd name="T1" fmla="*/ 327 h 330"/>
                <a:gd name="T2" fmla="*/ 494 w 622"/>
                <a:gd name="T3" fmla="*/ 207 h 330"/>
                <a:gd name="T4" fmla="*/ 455 w 622"/>
                <a:gd name="T5" fmla="*/ 178 h 330"/>
                <a:gd name="T6" fmla="*/ 296 w 622"/>
                <a:gd name="T7" fmla="*/ 90 h 330"/>
                <a:gd name="T8" fmla="*/ 261 w 622"/>
                <a:gd name="T9" fmla="*/ 76 h 330"/>
                <a:gd name="T10" fmla="*/ 0 w 622"/>
                <a:gd name="T11" fmla="*/ 23 h 330"/>
                <a:gd name="T12" fmla="*/ 9 w 622"/>
                <a:gd name="T13" fmla="*/ 0 h 330"/>
                <a:gd name="T14" fmla="*/ 263 w 622"/>
                <a:gd name="T15" fmla="*/ 51 h 330"/>
                <a:gd name="T16" fmla="*/ 437 w 622"/>
                <a:gd name="T17" fmla="*/ 137 h 330"/>
                <a:gd name="T18" fmla="*/ 466 w 622"/>
                <a:gd name="T19" fmla="*/ 157 h 330"/>
                <a:gd name="T20" fmla="*/ 559 w 622"/>
                <a:gd name="T21" fmla="*/ 235 h 330"/>
                <a:gd name="T22" fmla="*/ 604 w 622"/>
                <a:gd name="T23" fmla="*/ 283 h 330"/>
                <a:gd name="T24" fmla="*/ 620 w 622"/>
                <a:gd name="T25" fmla="*/ 311 h 330"/>
                <a:gd name="T26" fmla="*/ 622 w 622"/>
                <a:gd name="T27" fmla="*/ 314 h 330"/>
                <a:gd name="T28" fmla="*/ 616 w 622"/>
                <a:gd name="T29" fmla="*/ 327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2" h="330">
                  <a:moveTo>
                    <a:pt x="616" y="327"/>
                  </a:moveTo>
                  <a:cubicBezTo>
                    <a:pt x="608" y="318"/>
                    <a:pt x="567" y="266"/>
                    <a:pt x="494" y="207"/>
                  </a:cubicBezTo>
                  <a:cubicBezTo>
                    <a:pt x="482" y="197"/>
                    <a:pt x="469" y="188"/>
                    <a:pt x="455" y="178"/>
                  </a:cubicBezTo>
                  <a:cubicBezTo>
                    <a:pt x="411" y="147"/>
                    <a:pt x="358" y="116"/>
                    <a:pt x="296" y="90"/>
                  </a:cubicBezTo>
                  <a:cubicBezTo>
                    <a:pt x="285" y="85"/>
                    <a:pt x="273" y="80"/>
                    <a:pt x="261" y="76"/>
                  </a:cubicBezTo>
                  <a:cubicBezTo>
                    <a:pt x="185" y="47"/>
                    <a:pt x="98" y="27"/>
                    <a:pt x="0" y="23"/>
                  </a:cubicBezTo>
                  <a:cubicBezTo>
                    <a:pt x="3" y="16"/>
                    <a:pt x="6" y="8"/>
                    <a:pt x="9" y="0"/>
                  </a:cubicBezTo>
                  <a:cubicBezTo>
                    <a:pt x="105" y="6"/>
                    <a:pt x="190" y="25"/>
                    <a:pt x="263" y="51"/>
                  </a:cubicBezTo>
                  <a:cubicBezTo>
                    <a:pt x="331" y="75"/>
                    <a:pt x="389" y="106"/>
                    <a:pt x="437" y="137"/>
                  </a:cubicBezTo>
                  <a:cubicBezTo>
                    <a:pt x="447" y="143"/>
                    <a:pt x="457" y="150"/>
                    <a:pt x="466" y="157"/>
                  </a:cubicBezTo>
                  <a:cubicBezTo>
                    <a:pt x="503" y="183"/>
                    <a:pt x="534" y="210"/>
                    <a:pt x="559" y="235"/>
                  </a:cubicBezTo>
                  <a:cubicBezTo>
                    <a:pt x="577" y="252"/>
                    <a:pt x="592" y="269"/>
                    <a:pt x="604" y="283"/>
                  </a:cubicBezTo>
                  <a:cubicBezTo>
                    <a:pt x="610" y="289"/>
                    <a:pt x="615" y="306"/>
                    <a:pt x="620" y="311"/>
                  </a:cubicBezTo>
                  <a:cubicBezTo>
                    <a:pt x="621" y="313"/>
                    <a:pt x="622" y="314"/>
                    <a:pt x="622" y="314"/>
                  </a:cubicBezTo>
                  <a:cubicBezTo>
                    <a:pt x="620" y="313"/>
                    <a:pt x="619" y="330"/>
                    <a:pt x="616" y="327"/>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194"/>
            <p:cNvSpPr/>
            <p:nvPr/>
          </p:nvSpPr>
          <p:spPr bwMode="auto">
            <a:xfrm>
              <a:off x="7638272" y="3326088"/>
              <a:ext cx="995061" cy="506310"/>
            </a:xfrm>
            <a:custGeom>
              <a:avLst/>
              <a:gdLst>
                <a:gd name="T0" fmla="*/ 633 w 643"/>
                <a:gd name="T1" fmla="*/ 323 h 327"/>
                <a:gd name="T2" fmla="*/ 505 w 643"/>
                <a:gd name="T3" fmla="*/ 203 h 327"/>
                <a:gd name="T4" fmla="*/ 466 w 643"/>
                <a:gd name="T5" fmla="*/ 174 h 327"/>
                <a:gd name="T6" fmla="*/ 302 w 643"/>
                <a:gd name="T7" fmla="*/ 87 h 327"/>
                <a:gd name="T8" fmla="*/ 266 w 643"/>
                <a:gd name="T9" fmla="*/ 74 h 327"/>
                <a:gd name="T10" fmla="*/ 0 w 643"/>
                <a:gd name="T11" fmla="*/ 23 h 327"/>
                <a:gd name="T12" fmla="*/ 9 w 643"/>
                <a:gd name="T13" fmla="*/ 0 h 327"/>
                <a:gd name="T14" fmla="*/ 281 w 643"/>
                <a:gd name="T15" fmla="*/ 52 h 327"/>
                <a:gd name="T16" fmla="*/ 458 w 643"/>
                <a:gd name="T17" fmla="*/ 139 h 327"/>
                <a:gd name="T18" fmla="*/ 488 w 643"/>
                <a:gd name="T19" fmla="*/ 159 h 327"/>
                <a:gd name="T20" fmla="*/ 583 w 643"/>
                <a:gd name="T21" fmla="*/ 238 h 327"/>
                <a:gd name="T22" fmla="*/ 629 w 643"/>
                <a:gd name="T23" fmla="*/ 287 h 327"/>
                <a:gd name="T24" fmla="*/ 642 w 643"/>
                <a:gd name="T25" fmla="*/ 317 h 327"/>
                <a:gd name="T26" fmla="*/ 642 w 643"/>
                <a:gd name="T27" fmla="*/ 318 h 327"/>
                <a:gd name="T28" fmla="*/ 633 w 643"/>
                <a:gd name="T29" fmla="*/ 323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3" h="327">
                  <a:moveTo>
                    <a:pt x="633" y="323"/>
                  </a:moveTo>
                  <a:cubicBezTo>
                    <a:pt x="621" y="310"/>
                    <a:pt x="579" y="259"/>
                    <a:pt x="505" y="203"/>
                  </a:cubicBezTo>
                  <a:cubicBezTo>
                    <a:pt x="493" y="193"/>
                    <a:pt x="480" y="184"/>
                    <a:pt x="466" y="174"/>
                  </a:cubicBezTo>
                  <a:cubicBezTo>
                    <a:pt x="420" y="144"/>
                    <a:pt x="365" y="113"/>
                    <a:pt x="302" y="87"/>
                  </a:cubicBezTo>
                  <a:cubicBezTo>
                    <a:pt x="290" y="83"/>
                    <a:pt x="278" y="78"/>
                    <a:pt x="266" y="74"/>
                  </a:cubicBezTo>
                  <a:cubicBezTo>
                    <a:pt x="189" y="46"/>
                    <a:pt x="100" y="27"/>
                    <a:pt x="0" y="23"/>
                  </a:cubicBezTo>
                  <a:cubicBezTo>
                    <a:pt x="3" y="15"/>
                    <a:pt x="6" y="8"/>
                    <a:pt x="9" y="0"/>
                  </a:cubicBezTo>
                  <a:cubicBezTo>
                    <a:pt x="113" y="5"/>
                    <a:pt x="203" y="25"/>
                    <a:pt x="281" y="52"/>
                  </a:cubicBezTo>
                  <a:cubicBezTo>
                    <a:pt x="350" y="77"/>
                    <a:pt x="410" y="108"/>
                    <a:pt x="458" y="139"/>
                  </a:cubicBezTo>
                  <a:cubicBezTo>
                    <a:pt x="469" y="145"/>
                    <a:pt x="479" y="152"/>
                    <a:pt x="488" y="159"/>
                  </a:cubicBezTo>
                  <a:cubicBezTo>
                    <a:pt x="526" y="185"/>
                    <a:pt x="558" y="213"/>
                    <a:pt x="583" y="238"/>
                  </a:cubicBezTo>
                  <a:cubicBezTo>
                    <a:pt x="602" y="256"/>
                    <a:pt x="617" y="273"/>
                    <a:pt x="629" y="287"/>
                  </a:cubicBezTo>
                  <a:cubicBezTo>
                    <a:pt x="633" y="292"/>
                    <a:pt x="638" y="312"/>
                    <a:pt x="642" y="317"/>
                  </a:cubicBezTo>
                  <a:cubicBezTo>
                    <a:pt x="643" y="318"/>
                    <a:pt x="643" y="318"/>
                    <a:pt x="642" y="318"/>
                  </a:cubicBezTo>
                  <a:cubicBezTo>
                    <a:pt x="640" y="315"/>
                    <a:pt x="638" y="327"/>
                    <a:pt x="633" y="323"/>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195"/>
            <p:cNvSpPr/>
            <p:nvPr/>
          </p:nvSpPr>
          <p:spPr bwMode="auto">
            <a:xfrm>
              <a:off x="7603152" y="3418278"/>
              <a:ext cx="1027254" cy="501921"/>
            </a:xfrm>
            <a:custGeom>
              <a:avLst/>
              <a:gdLst>
                <a:gd name="T0" fmla="*/ 650 w 664"/>
                <a:gd name="T1" fmla="*/ 319 h 325"/>
                <a:gd name="T2" fmla="*/ 517 w 664"/>
                <a:gd name="T3" fmla="*/ 199 h 325"/>
                <a:gd name="T4" fmla="*/ 476 w 664"/>
                <a:gd name="T5" fmla="*/ 171 h 325"/>
                <a:gd name="T6" fmla="*/ 308 w 664"/>
                <a:gd name="T7" fmla="*/ 85 h 325"/>
                <a:gd name="T8" fmla="*/ 271 w 664"/>
                <a:gd name="T9" fmla="*/ 72 h 325"/>
                <a:gd name="T10" fmla="*/ 0 w 664"/>
                <a:gd name="T11" fmla="*/ 24 h 325"/>
                <a:gd name="T12" fmla="*/ 9 w 664"/>
                <a:gd name="T13" fmla="*/ 0 h 325"/>
                <a:gd name="T14" fmla="*/ 298 w 664"/>
                <a:gd name="T15" fmla="*/ 55 h 325"/>
                <a:gd name="T16" fmla="*/ 479 w 664"/>
                <a:gd name="T17" fmla="*/ 142 h 325"/>
                <a:gd name="T18" fmla="*/ 509 w 664"/>
                <a:gd name="T19" fmla="*/ 162 h 325"/>
                <a:gd name="T20" fmla="*/ 607 w 664"/>
                <a:gd name="T21" fmla="*/ 242 h 325"/>
                <a:gd name="T22" fmla="*/ 654 w 664"/>
                <a:gd name="T23" fmla="*/ 292 h 325"/>
                <a:gd name="T24" fmla="*/ 663 w 664"/>
                <a:gd name="T25" fmla="*/ 323 h 325"/>
                <a:gd name="T26" fmla="*/ 662 w 664"/>
                <a:gd name="T27" fmla="*/ 321 h 325"/>
                <a:gd name="T28" fmla="*/ 650 w 664"/>
                <a:gd name="T29" fmla="*/ 31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4" h="325">
                  <a:moveTo>
                    <a:pt x="650" y="319"/>
                  </a:moveTo>
                  <a:cubicBezTo>
                    <a:pt x="633" y="302"/>
                    <a:pt x="590" y="252"/>
                    <a:pt x="517" y="199"/>
                  </a:cubicBezTo>
                  <a:cubicBezTo>
                    <a:pt x="504" y="190"/>
                    <a:pt x="491" y="180"/>
                    <a:pt x="476" y="171"/>
                  </a:cubicBezTo>
                  <a:cubicBezTo>
                    <a:pt x="429" y="140"/>
                    <a:pt x="373" y="110"/>
                    <a:pt x="308" y="85"/>
                  </a:cubicBezTo>
                  <a:cubicBezTo>
                    <a:pt x="296" y="81"/>
                    <a:pt x="283" y="76"/>
                    <a:pt x="271" y="72"/>
                  </a:cubicBezTo>
                  <a:cubicBezTo>
                    <a:pt x="192" y="46"/>
                    <a:pt x="101" y="27"/>
                    <a:pt x="0" y="24"/>
                  </a:cubicBezTo>
                  <a:cubicBezTo>
                    <a:pt x="3" y="16"/>
                    <a:pt x="6" y="8"/>
                    <a:pt x="9" y="0"/>
                  </a:cubicBezTo>
                  <a:cubicBezTo>
                    <a:pt x="120" y="5"/>
                    <a:pt x="216" y="26"/>
                    <a:pt x="298" y="55"/>
                  </a:cubicBezTo>
                  <a:cubicBezTo>
                    <a:pt x="369" y="80"/>
                    <a:pt x="430" y="111"/>
                    <a:pt x="479" y="142"/>
                  </a:cubicBezTo>
                  <a:cubicBezTo>
                    <a:pt x="490" y="148"/>
                    <a:pt x="500" y="155"/>
                    <a:pt x="509" y="162"/>
                  </a:cubicBezTo>
                  <a:cubicBezTo>
                    <a:pt x="548" y="188"/>
                    <a:pt x="581" y="217"/>
                    <a:pt x="607" y="242"/>
                  </a:cubicBezTo>
                  <a:cubicBezTo>
                    <a:pt x="626" y="261"/>
                    <a:pt x="641" y="278"/>
                    <a:pt x="654" y="292"/>
                  </a:cubicBezTo>
                  <a:cubicBezTo>
                    <a:pt x="657" y="295"/>
                    <a:pt x="661" y="320"/>
                    <a:pt x="663" y="323"/>
                  </a:cubicBezTo>
                  <a:cubicBezTo>
                    <a:pt x="664" y="324"/>
                    <a:pt x="664" y="323"/>
                    <a:pt x="662" y="321"/>
                  </a:cubicBezTo>
                  <a:cubicBezTo>
                    <a:pt x="659" y="318"/>
                    <a:pt x="656" y="325"/>
                    <a:pt x="650" y="319"/>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196"/>
            <p:cNvSpPr/>
            <p:nvPr/>
          </p:nvSpPr>
          <p:spPr bwMode="auto">
            <a:xfrm>
              <a:off x="7568033" y="3504614"/>
              <a:ext cx="1060911" cy="510701"/>
            </a:xfrm>
            <a:custGeom>
              <a:avLst/>
              <a:gdLst>
                <a:gd name="T0" fmla="*/ 666 w 686"/>
                <a:gd name="T1" fmla="*/ 316 h 330"/>
                <a:gd name="T2" fmla="*/ 529 w 686"/>
                <a:gd name="T3" fmla="*/ 195 h 330"/>
                <a:gd name="T4" fmla="*/ 486 w 686"/>
                <a:gd name="T5" fmla="*/ 167 h 330"/>
                <a:gd name="T6" fmla="*/ 313 w 686"/>
                <a:gd name="T7" fmla="*/ 84 h 330"/>
                <a:gd name="T8" fmla="*/ 275 w 686"/>
                <a:gd name="T9" fmla="*/ 71 h 330"/>
                <a:gd name="T10" fmla="*/ 0 w 686"/>
                <a:gd name="T11" fmla="*/ 25 h 330"/>
                <a:gd name="T12" fmla="*/ 9 w 686"/>
                <a:gd name="T13" fmla="*/ 0 h 330"/>
                <a:gd name="T14" fmla="*/ 315 w 686"/>
                <a:gd name="T15" fmla="*/ 57 h 330"/>
                <a:gd name="T16" fmla="*/ 499 w 686"/>
                <a:gd name="T17" fmla="*/ 144 h 330"/>
                <a:gd name="T18" fmla="*/ 530 w 686"/>
                <a:gd name="T19" fmla="*/ 164 h 330"/>
                <a:gd name="T20" fmla="*/ 630 w 686"/>
                <a:gd name="T21" fmla="*/ 246 h 330"/>
                <a:gd name="T22" fmla="*/ 678 w 686"/>
                <a:gd name="T23" fmla="*/ 296 h 330"/>
                <a:gd name="T24" fmla="*/ 685 w 686"/>
                <a:gd name="T25" fmla="*/ 329 h 330"/>
                <a:gd name="T26" fmla="*/ 682 w 686"/>
                <a:gd name="T27" fmla="*/ 325 h 330"/>
                <a:gd name="T28" fmla="*/ 666 w 686"/>
                <a:gd name="T29" fmla="*/ 316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6" h="330">
                  <a:moveTo>
                    <a:pt x="666" y="316"/>
                  </a:moveTo>
                  <a:cubicBezTo>
                    <a:pt x="646" y="294"/>
                    <a:pt x="601" y="246"/>
                    <a:pt x="529" y="195"/>
                  </a:cubicBezTo>
                  <a:cubicBezTo>
                    <a:pt x="516" y="186"/>
                    <a:pt x="501" y="177"/>
                    <a:pt x="486" y="167"/>
                  </a:cubicBezTo>
                  <a:cubicBezTo>
                    <a:pt x="438" y="137"/>
                    <a:pt x="380" y="108"/>
                    <a:pt x="313" y="84"/>
                  </a:cubicBezTo>
                  <a:cubicBezTo>
                    <a:pt x="301" y="79"/>
                    <a:pt x="288" y="75"/>
                    <a:pt x="275" y="71"/>
                  </a:cubicBezTo>
                  <a:cubicBezTo>
                    <a:pt x="195" y="45"/>
                    <a:pt x="103" y="27"/>
                    <a:pt x="0" y="25"/>
                  </a:cubicBezTo>
                  <a:cubicBezTo>
                    <a:pt x="3" y="17"/>
                    <a:pt x="6" y="8"/>
                    <a:pt x="9" y="0"/>
                  </a:cubicBezTo>
                  <a:cubicBezTo>
                    <a:pt x="127" y="5"/>
                    <a:pt x="229" y="27"/>
                    <a:pt x="315" y="57"/>
                  </a:cubicBezTo>
                  <a:cubicBezTo>
                    <a:pt x="388" y="82"/>
                    <a:pt x="450" y="113"/>
                    <a:pt x="499" y="144"/>
                  </a:cubicBezTo>
                  <a:cubicBezTo>
                    <a:pt x="510" y="151"/>
                    <a:pt x="521" y="158"/>
                    <a:pt x="530" y="164"/>
                  </a:cubicBezTo>
                  <a:cubicBezTo>
                    <a:pt x="571" y="191"/>
                    <a:pt x="604" y="220"/>
                    <a:pt x="630" y="246"/>
                  </a:cubicBezTo>
                  <a:cubicBezTo>
                    <a:pt x="650" y="265"/>
                    <a:pt x="666" y="283"/>
                    <a:pt x="678" y="296"/>
                  </a:cubicBezTo>
                  <a:cubicBezTo>
                    <a:pt x="680" y="299"/>
                    <a:pt x="683" y="327"/>
                    <a:pt x="685" y="329"/>
                  </a:cubicBezTo>
                  <a:cubicBezTo>
                    <a:pt x="686" y="330"/>
                    <a:pt x="684" y="328"/>
                    <a:pt x="682" y="325"/>
                  </a:cubicBezTo>
                  <a:cubicBezTo>
                    <a:pt x="678" y="321"/>
                    <a:pt x="673" y="323"/>
                    <a:pt x="666" y="316"/>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197"/>
            <p:cNvSpPr/>
            <p:nvPr/>
          </p:nvSpPr>
          <p:spPr bwMode="auto">
            <a:xfrm>
              <a:off x="7531449" y="3592413"/>
              <a:ext cx="1093104" cy="516554"/>
            </a:xfrm>
            <a:custGeom>
              <a:avLst/>
              <a:gdLst>
                <a:gd name="T0" fmla="*/ 683 w 707"/>
                <a:gd name="T1" fmla="*/ 311 h 334"/>
                <a:gd name="T2" fmla="*/ 540 w 707"/>
                <a:gd name="T3" fmla="*/ 191 h 334"/>
                <a:gd name="T4" fmla="*/ 497 w 707"/>
                <a:gd name="T5" fmla="*/ 163 h 334"/>
                <a:gd name="T6" fmla="*/ 319 w 707"/>
                <a:gd name="T7" fmla="*/ 81 h 334"/>
                <a:gd name="T8" fmla="*/ 280 w 707"/>
                <a:gd name="T9" fmla="*/ 68 h 334"/>
                <a:gd name="T10" fmla="*/ 0 w 707"/>
                <a:gd name="T11" fmla="*/ 24 h 334"/>
                <a:gd name="T12" fmla="*/ 9 w 707"/>
                <a:gd name="T13" fmla="*/ 0 h 334"/>
                <a:gd name="T14" fmla="*/ 332 w 707"/>
                <a:gd name="T15" fmla="*/ 58 h 334"/>
                <a:gd name="T16" fmla="*/ 520 w 707"/>
                <a:gd name="T17" fmla="*/ 146 h 334"/>
                <a:gd name="T18" fmla="*/ 552 w 707"/>
                <a:gd name="T19" fmla="*/ 166 h 334"/>
                <a:gd name="T20" fmla="*/ 653 w 707"/>
                <a:gd name="T21" fmla="*/ 248 h 334"/>
                <a:gd name="T22" fmla="*/ 702 w 707"/>
                <a:gd name="T23" fmla="*/ 300 h 334"/>
                <a:gd name="T24" fmla="*/ 707 w 707"/>
                <a:gd name="T25" fmla="*/ 334 h 334"/>
                <a:gd name="T26" fmla="*/ 701 w 707"/>
                <a:gd name="T27" fmla="*/ 328 h 334"/>
                <a:gd name="T28" fmla="*/ 683 w 707"/>
                <a:gd name="T29" fmla="*/ 31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7" h="334">
                  <a:moveTo>
                    <a:pt x="683" y="311"/>
                  </a:moveTo>
                  <a:cubicBezTo>
                    <a:pt x="659" y="286"/>
                    <a:pt x="612" y="239"/>
                    <a:pt x="540" y="191"/>
                  </a:cubicBezTo>
                  <a:cubicBezTo>
                    <a:pt x="527" y="181"/>
                    <a:pt x="512" y="172"/>
                    <a:pt x="497" y="163"/>
                  </a:cubicBezTo>
                  <a:cubicBezTo>
                    <a:pt x="447" y="133"/>
                    <a:pt x="388" y="104"/>
                    <a:pt x="319" y="81"/>
                  </a:cubicBezTo>
                  <a:cubicBezTo>
                    <a:pt x="306" y="76"/>
                    <a:pt x="294" y="72"/>
                    <a:pt x="280" y="68"/>
                  </a:cubicBezTo>
                  <a:cubicBezTo>
                    <a:pt x="199" y="43"/>
                    <a:pt x="105" y="27"/>
                    <a:pt x="0" y="24"/>
                  </a:cubicBezTo>
                  <a:cubicBezTo>
                    <a:pt x="3" y="16"/>
                    <a:pt x="6" y="8"/>
                    <a:pt x="9" y="0"/>
                  </a:cubicBezTo>
                  <a:cubicBezTo>
                    <a:pt x="134" y="3"/>
                    <a:pt x="242" y="27"/>
                    <a:pt x="332" y="58"/>
                  </a:cubicBezTo>
                  <a:cubicBezTo>
                    <a:pt x="407" y="84"/>
                    <a:pt x="470" y="115"/>
                    <a:pt x="520" y="146"/>
                  </a:cubicBezTo>
                  <a:cubicBezTo>
                    <a:pt x="531" y="152"/>
                    <a:pt x="542" y="159"/>
                    <a:pt x="552" y="166"/>
                  </a:cubicBezTo>
                  <a:cubicBezTo>
                    <a:pt x="593" y="193"/>
                    <a:pt x="626" y="222"/>
                    <a:pt x="653" y="248"/>
                  </a:cubicBezTo>
                  <a:cubicBezTo>
                    <a:pt x="673" y="268"/>
                    <a:pt x="690" y="286"/>
                    <a:pt x="702" y="300"/>
                  </a:cubicBezTo>
                  <a:cubicBezTo>
                    <a:pt x="703" y="301"/>
                    <a:pt x="706" y="333"/>
                    <a:pt x="707" y="334"/>
                  </a:cubicBezTo>
                  <a:cubicBezTo>
                    <a:pt x="707" y="334"/>
                    <a:pt x="705" y="332"/>
                    <a:pt x="701" y="328"/>
                  </a:cubicBezTo>
                  <a:cubicBezTo>
                    <a:pt x="697" y="323"/>
                    <a:pt x="691" y="320"/>
                    <a:pt x="683" y="311"/>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198"/>
            <p:cNvSpPr/>
            <p:nvPr/>
          </p:nvSpPr>
          <p:spPr bwMode="auto">
            <a:xfrm>
              <a:off x="7496329" y="3678750"/>
              <a:ext cx="1125297" cy="526797"/>
            </a:xfrm>
            <a:custGeom>
              <a:avLst/>
              <a:gdLst>
                <a:gd name="T0" fmla="*/ 9 w 728"/>
                <a:gd name="T1" fmla="*/ 0 h 340"/>
                <a:gd name="T2" fmla="*/ 349 w 728"/>
                <a:gd name="T3" fmla="*/ 59 h 340"/>
                <a:gd name="T4" fmla="*/ 573 w 728"/>
                <a:gd name="T5" fmla="*/ 168 h 340"/>
                <a:gd name="T6" fmla="*/ 726 w 728"/>
                <a:gd name="T7" fmla="*/ 304 h 340"/>
                <a:gd name="T8" fmla="*/ 728 w 728"/>
                <a:gd name="T9" fmla="*/ 340 h 340"/>
                <a:gd name="T10" fmla="*/ 552 w 728"/>
                <a:gd name="T11" fmla="*/ 187 h 340"/>
                <a:gd name="T12" fmla="*/ 325 w 728"/>
                <a:gd name="T13" fmla="*/ 78 h 340"/>
                <a:gd name="T14" fmla="*/ 0 w 728"/>
                <a:gd name="T15" fmla="*/ 25 h 340"/>
                <a:gd name="T16" fmla="*/ 9 w 728"/>
                <a:gd name="T1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8" h="340">
                  <a:moveTo>
                    <a:pt x="9" y="0"/>
                  </a:moveTo>
                  <a:cubicBezTo>
                    <a:pt x="141" y="3"/>
                    <a:pt x="255" y="27"/>
                    <a:pt x="349" y="59"/>
                  </a:cubicBezTo>
                  <a:cubicBezTo>
                    <a:pt x="443" y="92"/>
                    <a:pt x="518" y="132"/>
                    <a:pt x="573" y="168"/>
                  </a:cubicBezTo>
                  <a:cubicBezTo>
                    <a:pt x="648" y="218"/>
                    <a:pt x="698" y="274"/>
                    <a:pt x="726" y="304"/>
                  </a:cubicBezTo>
                  <a:cubicBezTo>
                    <a:pt x="727" y="316"/>
                    <a:pt x="727" y="328"/>
                    <a:pt x="728" y="340"/>
                  </a:cubicBezTo>
                  <a:cubicBezTo>
                    <a:pt x="727" y="339"/>
                    <a:pt x="671" y="264"/>
                    <a:pt x="552" y="187"/>
                  </a:cubicBezTo>
                  <a:cubicBezTo>
                    <a:pt x="493" y="148"/>
                    <a:pt x="417" y="109"/>
                    <a:pt x="325" y="78"/>
                  </a:cubicBezTo>
                  <a:cubicBezTo>
                    <a:pt x="233" y="48"/>
                    <a:pt x="124" y="27"/>
                    <a:pt x="0" y="25"/>
                  </a:cubicBezTo>
                  <a:cubicBezTo>
                    <a:pt x="3" y="16"/>
                    <a:pt x="6" y="8"/>
                    <a:pt x="9" y="0"/>
                  </a:cubicBez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207"/>
            <p:cNvSpPr/>
            <p:nvPr/>
          </p:nvSpPr>
          <p:spPr bwMode="auto">
            <a:xfrm>
              <a:off x="7330974" y="2865140"/>
              <a:ext cx="280958" cy="276569"/>
            </a:xfrm>
            <a:custGeom>
              <a:avLst/>
              <a:gdLst>
                <a:gd name="T0" fmla="*/ 156 w 182"/>
                <a:gd name="T1" fmla="*/ 37 h 178"/>
                <a:gd name="T2" fmla="*/ 140 w 182"/>
                <a:gd name="T3" fmla="*/ 149 h 178"/>
                <a:gd name="T4" fmla="*/ 27 w 182"/>
                <a:gd name="T5" fmla="*/ 141 h 178"/>
                <a:gd name="T6" fmla="*/ 43 w 182"/>
                <a:gd name="T7" fmla="*/ 29 h 178"/>
                <a:gd name="T8" fmla="*/ 156 w 182"/>
                <a:gd name="T9" fmla="*/ 37 h 178"/>
              </a:gdLst>
              <a:ahLst/>
              <a:cxnLst>
                <a:cxn ang="0">
                  <a:pos x="T0" y="T1"/>
                </a:cxn>
                <a:cxn ang="0">
                  <a:pos x="T2" y="T3"/>
                </a:cxn>
                <a:cxn ang="0">
                  <a:pos x="T4" y="T5"/>
                </a:cxn>
                <a:cxn ang="0">
                  <a:pos x="T6" y="T7"/>
                </a:cxn>
                <a:cxn ang="0">
                  <a:pos x="T8" y="T9"/>
                </a:cxn>
              </a:cxnLst>
              <a:rect l="0" t="0" r="r" b="b"/>
              <a:pathLst>
                <a:path w="182" h="178">
                  <a:moveTo>
                    <a:pt x="156" y="37"/>
                  </a:moveTo>
                  <a:cubicBezTo>
                    <a:pt x="182" y="70"/>
                    <a:pt x="175" y="121"/>
                    <a:pt x="140" y="149"/>
                  </a:cubicBezTo>
                  <a:cubicBezTo>
                    <a:pt x="104" y="178"/>
                    <a:pt x="54" y="174"/>
                    <a:pt x="27" y="141"/>
                  </a:cubicBezTo>
                  <a:cubicBezTo>
                    <a:pt x="0" y="108"/>
                    <a:pt x="7" y="58"/>
                    <a:pt x="43" y="29"/>
                  </a:cubicBezTo>
                  <a:cubicBezTo>
                    <a:pt x="78" y="0"/>
                    <a:pt x="129" y="4"/>
                    <a:pt x="156" y="37"/>
                  </a:cubicBezTo>
                  <a:close/>
                </a:path>
              </a:pathLst>
            </a:custGeom>
            <a:solidFill>
              <a:srgbClr val="485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208"/>
            <p:cNvSpPr/>
            <p:nvPr/>
          </p:nvSpPr>
          <p:spPr bwMode="auto">
            <a:xfrm>
              <a:off x="6671014" y="2085189"/>
              <a:ext cx="772636" cy="825315"/>
            </a:xfrm>
            <a:custGeom>
              <a:avLst/>
              <a:gdLst>
                <a:gd name="T0" fmla="*/ 305 w 500"/>
                <a:gd name="T1" fmla="*/ 17 h 534"/>
                <a:gd name="T2" fmla="*/ 99 w 500"/>
                <a:gd name="T3" fmla="*/ 71 h 534"/>
                <a:gd name="T4" fmla="*/ 3 w 500"/>
                <a:gd name="T5" fmla="*/ 261 h 534"/>
                <a:gd name="T6" fmla="*/ 79 w 500"/>
                <a:gd name="T7" fmla="*/ 388 h 534"/>
                <a:gd name="T8" fmla="*/ 144 w 500"/>
                <a:gd name="T9" fmla="*/ 427 h 534"/>
                <a:gd name="T10" fmla="*/ 198 w 500"/>
                <a:gd name="T11" fmla="*/ 451 h 534"/>
                <a:gd name="T12" fmla="*/ 279 w 500"/>
                <a:gd name="T13" fmla="*/ 489 h 534"/>
                <a:gd name="T14" fmla="*/ 321 w 500"/>
                <a:gd name="T15" fmla="*/ 512 h 534"/>
                <a:gd name="T16" fmla="*/ 357 w 500"/>
                <a:gd name="T17" fmla="*/ 534 h 534"/>
                <a:gd name="T18" fmla="*/ 428 w 500"/>
                <a:gd name="T19" fmla="*/ 477 h 534"/>
                <a:gd name="T20" fmla="*/ 499 w 500"/>
                <a:gd name="T21" fmla="*/ 420 h 534"/>
                <a:gd name="T22" fmla="*/ 484 w 500"/>
                <a:gd name="T23" fmla="*/ 380 h 534"/>
                <a:gd name="T24" fmla="*/ 471 w 500"/>
                <a:gd name="T25" fmla="*/ 334 h 534"/>
                <a:gd name="T26" fmla="*/ 450 w 500"/>
                <a:gd name="T27" fmla="*/ 247 h 534"/>
                <a:gd name="T28" fmla="*/ 438 w 500"/>
                <a:gd name="T29" fmla="*/ 189 h 534"/>
                <a:gd name="T30" fmla="*/ 414 w 500"/>
                <a:gd name="T31" fmla="*/ 118 h 534"/>
                <a:gd name="T32" fmla="*/ 305 w 500"/>
                <a:gd name="T33" fmla="*/ 17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0" h="534">
                  <a:moveTo>
                    <a:pt x="305" y="17"/>
                  </a:moveTo>
                  <a:cubicBezTo>
                    <a:pt x="237" y="0"/>
                    <a:pt x="158" y="23"/>
                    <a:pt x="99" y="71"/>
                  </a:cubicBezTo>
                  <a:cubicBezTo>
                    <a:pt x="40" y="119"/>
                    <a:pt x="0" y="191"/>
                    <a:pt x="3" y="261"/>
                  </a:cubicBezTo>
                  <a:cubicBezTo>
                    <a:pt x="5" y="315"/>
                    <a:pt x="38" y="358"/>
                    <a:pt x="79" y="388"/>
                  </a:cubicBezTo>
                  <a:cubicBezTo>
                    <a:pt x="99" y="403"/>
                    <a:pt x="121" y="416"/>
                    <a:pt x="144" y="427"/>
                  </a:cubicBezTo>
                  <a:cubicBezTo>
                    <a:pt x="162" y="436"/>
                    <a:pt x="180" y="443"/>
                    <a:pt x="198" y="451"/>
                  </a:cubicBezTo>
                  <a:cubicBezTo>
                    <a:pt x="226" y="462"/>
                    <a:pt x="253" y="476"/>
                    <a:pt x="279" y="489"/>
                  </a:cubicBezTo>
                  <a:cubicBezTo>
                    <a:pt x="293" y="497"/>
                    <a:pt x="307" y="504"/>
                    <a:pt x="321" y="512"/>
                  </a:cubicBezTo>
                  <a:cubicBezTo>
                    <a:pt x="329" y="517"/>
                    <a:pt x="347" y="534"/>
                    <a:pt x="357" y="534"/>
                  </a:cubicBezTo>
                  <a:cubicBezTo>
                    <a:pt x="357" y="534"/>
                    <a:pt x="428" y="477"/>
                    <a:pt x="428" y="477"/>
                  </a:cubicBezTo>
                  <a:cubicBezTo>
                    <a:pt x="428" y="477"/>
                    <a:pt x="499" y="420"/>
                    <a:pt x="499" y="420"/>
                  </a:cubicBezTo>
                  <a:cubicBezTo>
                    <a:pt x="500" y="410"/>
                    <a:pt x="487" y="389"/>
                    <a:pt x="484" y="380"/>
                  </a:cubicBezTo>
                  <a:cubicBezTo>
                    <a:pt x="479" y="365"/>
                    <a:pt x="475" y="350"/>
                    <a:pt x="471" y="334"/>
                  </a:cubicBezTo>
                  <a:cubicBezTo>
                    <a:pt x="463" y="305"/>
                    <a:pt x="456" y="277"/>
                    <a:pt x="450" y="247"/>
                  </a:cubicBezTo>
                  <a:cubicBezTo>
                    <a:pt x="446" y="228"/>
                    <a:pt x="443" y="208"/>
                    <a:pt x="438" y="189"/>
                  </a:cubicBezTo>
                  <a:cubicBezTo>
                    <a:pt x="432" y="164"/>
                    <a:pt x="424" y="140"/>
                    <a:pt x="414" y="118"/>
                  </a:cubicBezTo>
                  <a:cubicBezTo>
                    <a:pt x="393" y="72"/>
                    <a:pt x="357" y="30"/>
                    <a:pt x="305" y="17"/>
                  </a:cubicBez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209"/>
            <p:cNvSpPr/>
            <p:nvPr/>
          </p:nvSpPr>
          <p:spPr bwMode="auto">
            <a:xfrm>
              <a:off x="7288537" y="2849044"/>
              <a:ext cx="10244" cy="8780"/>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2" y="4"/>
                    <a:pt x="0" y="6"/>
                  </a:cubicBezTo>
                  <a:cubicBezTo>
                    <a:pt x="2" y="4"/>
                    <a:pt x="5" y="2"/>
                    <a:pt x="7" y="0"/>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10"/>
            <p:cNvSpPr/>
            <p:nvPr/>
          </p:nvSpPr>
          <p:spPr bwMode="auto">
            <a:xfrm>
              <a:off x="6824664" y="2085189"/>
              <a:ext cx="618987" cy="686300"/>
            </a:xfrm>
            <a:custGeom>
              <a:avLst/>
              <a:gdLst>
                <a:gd name="T0" fmla="*/ 206 w 401"/>
                <a:gd name="T1" fmla="*/ 17 h 444"/>
                <a:gd name="T2" fmla="*/ 0 w 401"/>
                <a:gd name="T3" fmla="*/ 71 h 444"/>
                <a:gd name="T4" fmla="*/ 181 w 401"/>
                <a:gd name="T5" fmla="*/ 37 h 444"/>
                <a:gd name="T6" fmla="*/ 287 w 401"/>
                <a:gd name="T7" fmla="*/ 140 h 444"/>
                <a:gd name="T8" fmla="*/ 314 w 401"/>
                <a:gd name="T9" fmla="*/ 209 h 444"/>
                <a:gd name="T10" fmla="*/ 330 w 401"/>
                <a:gd name="T11" fmla="*/ 264 h 444"/>
                <a:gd name="T12" fmla="*/ 356 w 401"/>
                <a:gd name="T13" fmla="*/ 347 h 444"/>
                <a:gd name="T14" fmla="*/ 372 w 401"/>
                <a:gd name="T15" fmla="*/ 391 h 444"/>
                <a:gd name="T16" fmla="*/ 388 w 401"/>
                <a:gd name="T17" fmla="*/ 429 h 444"/>
                <a:gd name="T18" fmla="*/ 369 w 401"/>
                <a:gd name="T19" fmla="*/ 444 h 444"/>
                <a:gd name="T20" fmla="*/ 400 w 401"/>
                <a:gd name="T21" fmla="*/ 420 h 444"/>
                <a:gd name="T22" fmla="*/ 385 w 401"/>
                <a:gd name="T23" fmla="*/ 380 h 444"/>
                <a:gd name="T24" fmla="*/ 372 w 401"/>
                <a:gd name="T25" fmla="*/ 334 h 444"/>
                <a:gd name="T26" fmla="*/ 351 w 401"/>
                <a:gd name="T27" fmla="*/ 247 h 444"/>
                <a:gd name="T28" fmla="*/ 339 w 401"/>
                <a:gd name="T29" fmla="*/ 189 h 444"/>
                <a:gd name="T30" fmla="*/ 315 w 401"/>
                <a:gd name="T31" fmla="*/ 118 h 444"/>
                <a:gd name="T32" fmla="*/ 206 w 401"/>
                <a:gd name="T33" fmla="*/ 1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1" h="444">
                  <a:moveTo>
                    <a:pt x="206" y="17"/>
                  </a:moveTo>
                  <a:cubicBezTo>
                    <a:pt x="138" y="0"/>
                    <a:pt x="59" y="23"/>
                    <a:pt x="0" y="71"/>
                  </a:cubicBezTo>
                  <a:cubicBezTo>
                    <a:pt x="49" y="31"/>
                    <a:pt x="119" y="15"/>
                    <a:pt x="181" y="37"/>
                  </a:cubicBezTo>
                  <a:cubicBezTo>
                    <a:pt x="229" y="54"/>
                    <a:pt x="264" y="95"/>
                    <a:pt x="287" y="140"/>
                  </a:cubicBezTo>
                  <a:cubicBezTo>
                    <a:pt x="298" y="162"/>
                    <a:pt x="307" y="185"/>
                    <a:pt x="314" y="209"/>
                  </a:cubicBezTo>
                  <a:cubicBezTo>
                    <a:pt x="320" y="227"/>
                    <a:pt x="325" y="245"/>
                    <a:pt x="330" y="264"/>
                  </a:cubicBezTo>
                  <a:cubicBezTo>
                    <a:pt x="338" y="292"/>
                    <a:pt x="347" y="319"/>
                    <a:pt x="356" y="347"/>
                  </a:cubicBezTo>
                  <a:cubicBezTo>
                    <a:pt x="361" y="362"/>
                    <a:pt x="366" y="376"/>
                    <a:pt x="372" y="391"/>
                  </a:cubicBezTo>
                  <a:cubicBezTo>
                    <a:pt x="375" y="400"/>
                    <a:pt x="389" y="420"/>
                    <a:pt x="388" y="429"/>
                  </a:cubicBezTo>
                  <a:cubicBezTo>
                    <a:pt x="388" y="429"/>
                    <a:pt x="379" y="436"/>
                    <a:pt x="369" y="444"/>
                  </a:cubicBezTo>
                  <a:cubicBezTo>
                    <a:pt x="385" y="431"/>
                    <a:pt x="400" y="420"/>
                    <a:pt x="400" y="420"/>
                  </a:cubicBezTo>
                  <a:cubicBezTo>
                    <a:pt x="401" y="410"/>
                    <a:pt x="388" y="389"/>
                    <a:pt x="385" y="380"/>
                  </a:cubicBezTo>
                  <a:cubicBezTo>
                    <a:pt x="380" y="365"/>
                    <a:pt x="376" y="350"/>
                    <a:pt x="372" y="334"/>
                  </a:cubicBezTo>
                  <a:cubicBezTo>
                    <a:pt x="364" y="305"/>
                    <a:pt x="357" y="277"/>
                    <a:pt x="351" y="247"/>
                  </a:cubicBezTo>
                  <a:cubicBezTo>
                    <a:pt x="347" y="228"/>
                    <a:pt x="344" y="208"/>
                    <a:pt x="339" y="189"/>
                  </a:cubicBezTo>
                  <a:cubicBezTo>
                    <a:pt x="333" y="164"/>
                    <a:pt x="325" y="140"/>
                    <a:pt x="315" y="118"/>
                  </a:cubicBezTo>
                  <a:cubicBezTo>
                    <a:pt x="294" y="72"/>
                    <a:pt x="258" y="30"/>
                    <a:pt x="206" y="17"/>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211"/>
            <p:cNvSpPr/>
            <p:nvPr/>
          </p:nvSpPr>
          <p:spPr bwMode="auto">
            <a:xfrm>
              <a:off x="7364630" y="2787585"/>
              <a:ext cx="11707" cy="8780"/>
            </a:xfrm>
            <a:custGeom>
              <a:avLst/>
              <a:gdLst>
                <a:gd name="T0" fmla="*/ 7 w 7"/>
                <a:gd name="T1" fmla="*/ 0 h 6"/>
                <a:gd name="T2" fmla="*/ 0 w 7"/>
                <a:gd name="T3" fmla="*/ 6 h 6"/>
                <a:gd name="T4" fmla="*/ 7 w 7"/>
                <a:gd name="T5" fmla="*/ 0 h 6"/>
              </a:gdLst>
              <a:ahLst/>
              <a:cxnLst>
                <a:cxn ang="0">
                  <a:pos x="T0" y="T1"/>
                </a:cxn>
                <a:cxn ang="0">
                  <a:pos x="T2" y="T3"/>
                </a:cxn>
                <a:cxn ang="0">
                  <a:pos x="T4" y="T5"/>
                </a:cxn>
              </a:cxnLst>
              <a:rect l="0" t="0" r="r" b="b"/>
              <a:pathLst>
                <a:path w="7" h="6">
                  <a:moveTo>
                    <a:pt x="7" y="0"/>
                  </a:moveTo>
                  <a:cubicBezTo>
                    <a:pt x="5" y="2"/>
                    <a:pt x="2" y="4"/>
                    <a:pt x="0" y="6"/>
                  </a:cubicBezTo>
                  <a:cubicBezTo>
                    <a:pt x="2" y="4"/>
                    <a:pt x="5" y="2"/>
                    <a:pt x="7" y="0"/>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212"/>
            <p:cNvSpPr/>
            <p:nvPr/>
          </p:nvSpPr>
          <p:spPr bwMode="auto">
            <a:xfrm>
              <a:off x="6671014" y="2194938"/>
              <a:ext cx="598500" cy="715566"/>
            </a:xfrm>
            <a:custGeom>
              <a:avLst/>
              <a:gdLst>
                <a:gd name="T0" fmla="*/ 3 w 387"/>
                <a:gd name="T1" fmla="*/ 190 h 463"/>
                <a:gd name="T2" fmla="*/ 79 w 387"/>
                <a:gd name="T3" fmla="*/ 317 h 463"/>
                <a:gd name="T4" fmla="*/ 144 w 387"/>
                <a:gd name="T5" fmla="*/ 356 h 463"/>
                <a:gd name="T6" fmla="*/ 198 w 387"/>
                <a:gd name="T7" fmla="*/ 380 h 463"/>
                <a:gd name="T8" fmla="*/ 279 w 387"/>
                <a:gd name="T9" fmla="*/ 418 h 463"/>
                <a:gd name="T10" fmla="*/ 321 w 387"/>
                <a:gd name="T11" fmla="*/ 441 h 463"/>
                <a:gd name="T12" fmla="*/ 357 w 387"/>
                <a:gd name="T13" fmla="*/ 463 h 463"/>
                <a:gd name="T14" fmla="*/ 387 w 387"/>
                <a:gd name="T15" fmla="*/ 439 h 463"/>
                <a:gd name="T16" fmla="*/ 369 w 387"/>
                <a:gd name="T17" fmla="*/ 454 h 463"/>
                <a:gd name="T18" fmla="*/ 335 w 387"/>
                <a:gd name="T19" fmla="*/ 430 h 463"/>
                <a:gd name="T20" fmla="*/ 295 w 387"/>
                <a:gd name="T21" fmla="*/ 406 h 463"/>
                <a:gd name="T22" fmla="*/ 219 w 387"/>
                <a:gd name="T23" fmla="*/ 363 h 463"/>
                <a:gd name="T24" fmla="*/ 168 w 387"/>
                <a:gd name="T25" fmla="*/ 336 h 463"/>
                <a:gd name="T26" fmla="*/ 107 w 387"/>
                <a:gd name="T27" fmla="*/ 295 h 463"/>
                <a:gd name="T28" fmla="*/ 28 w 387"/>
                <a:gd name="T29" fmla="*/ 170 h 463"/>
                <a:gd name="T30" fmla="*/ 99 w 387"/>
                <a:gd name="T31" fmla="*/ 0 h 463"/>
                <a:gd name="T32" fmla="*/ 3 w 387"/>
                <a:gd name="T33" fmla="*/ 19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7" h="463">
                  <a:moveTo>
                    <a:pt x="3" y="190"/>
                  </a:moveTo>
                  <a:cubicBezTo>
                    <a:pt x="5" y="244"/>
                    <a:pt x="38" y="287"/>
                    <a:pt x="79" y="317"/>
                  </a:cubicBezTo>
                  <a:cubicBezTo>
                    <a:pt x="99" y="332"/>
                    <a:pt x="121" y="345"/>
                    <a:pt x="144" y="356"/>
                  </a:cubicBezTo>
                  <a:cubicBezTo>
                    <a:pt x="162" y="365"/>
                    <a:pt x="180" y="372"/>
                    <a:pt x="198" y="380"/>
                  </a:cubicBezTo>
                  <a:cubicBezTo>
                    <a:pt x="226" y="391"/>
                    <a:pt x="253" y="405"/>
                    <a:pt x="279" y="418"/>
                  </a:cubicBezTo>
                  <a:cubicBezTo>
                    <a:pt x="293" y="426"/>
                    <a:pt x="307" y="433"/>
                    <a:pt x="321" y="441"/>
                  </a:cubicBezTo>
                  <a:cubicBezTo>
                    <a:pt x="329" y="446"/>
                    <a:pt x="347" y="463"/>
                    <a:pt x="357" y="463"/>
                  </a:cubicBezTo>
                  <a:cubicBezTo>
                    <a:pt x="357" y="463"/>
                    <a:pt x="371" y="451"/>
                    <a:pt x="387" y="439"/>
                  </a:cubicBezTo>
                  <a:cubicBezTo>
                    <a:pt x="377" y="447"/>
                    <a:pt x="369" y="454"/>
                    <a:pt x="369" y="454"/>
                  </a:cubicBezTo>
                  <a:cubicBezTo>
                    <a:pt x="360" y="453"/>
                    <a:pt x="342" y="436"/>
                    <a:pt x="335" y="430"/>
                  </a:cubicBezTo>
                  <a:cubicBezTo>
                    <a:pt x="322" y="422"/>
                    <a:pt x="308" y="414"/>
                    <a:pt x="295" y="406"/>
                  </a:cubicBezTo>
                  <a:cubicBezTo>
                    <a:pt x="270" y="391"/>
                    <a:pt x="245" y="376"/>
                    <a:pt x="219" y="363"/>
                  </a:cubicBezTo>
                  <a:cubicBezTo>
                    <a:pt x="202" y="355"/>
                    <a:pt x="185" y="346"/>
                    <a:pt x="168" y="336"/>
                  </a:cubicBezTo>
                  <a:cubicBezTo>
                    <a:pt x="147" y="324"/>
                    <a:pt x="126" y="310"/>
                    <a:pt x="107" y="295"/>
                  </a:cubicBezTo>
                  <a:cubicBezTo>
                    <a:pt x="68" y="264"/>
                    <a:pt x="34" y="221"/>
                    <a:pt x="28" y="170"/>
                  </a:cubicBezTo>
                  <a:cubicBezTo>
                    <a:pt x="20" y="104"/>
                    <a:pt x="50" y="40"/>
                    <a:pt x="99" y="0"/>
                  </a:cubicBezTo>
                  <a:cubicBezTo>
                    <a:pt x="40" y="48"/>
                    <a:pt x="0" y="120"/>
                    <a:pt x="3" y="190"/>
                  </a:cubicBezTo>
                  <a:close/>
                </a:path>
              </a:pathLst>
            </a:custGeom>
            <a:solidFill>
              <a:srgbClr val="F9D6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13"/>
            <p:cNvSpPr/>
            <p:nvPr/>
          </p:nvSpPr>
          <p:spPr bwMode="auto">
            <a:xfrm>
              <a:off x="7216835" y="2729052"/>
              <a:ext cx="395098" cy="392171"/>
            </a:xfrm>
            <a:custGeom>
              <a:avLst/>
              <a:gdLst>
                <a:gd name="T0" fmla="*/ 145 w 256"/>
                <a:gd name="T1" fmla="*/ 3 h 253"/>
                <a:gd name="T2" fmla="*/ 4 w 256"/>
                <a:gd name="T3" fmla="*/ 117 h 253"/>
                <a:gd name="T4" fmla="*/ 6 w 256"/>
                <a:gd name="T5" fmla="*/ 132 h 253"/>
                <a:gd name="T6" fmla="*/ 97 w 256"/>
                <a:gd name="T7" fmla="*/ 246 h 253"/>
                <a:gd name="T8" fmla="*/ 112 w 256"/>
                <a:gd name="T9" fmla="*/ 251 h 253"/>
                <a:gd name="T10" fmla="*/ 253 w 256"/>
                <a:gd name="T11" fmla="*/ 136 h 253"/>
                <a:gd name="T12" fmla="*/ 251 w 256"/>
                <a:gd name="T13" fmla="*/ 121 h 253"/>
                <a:gd name="T14" fmla="*/ 159 w 256"/>
                <a:gd name="T15" fmla="*/ 8 h 253"/>
                <a:gd name="T16" fmla="*/ 145 w 256"/>
                <a:gd name="T17" fmla="*/ 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3">
                  <a:moveTo>
                    <a:pt x="145" y="3"/>
                  </a:moveTo>
                  <a:cubicBezTo>
                    <a:pt x="4" y="117"/>
                    <a:pt x="4" y="117"/>
                    <a:pt x="4" y="117"/>
                  </a:cubicBezTo>
                  <a:cubicBezTo>
                    <a:pt x="0" y="120"/>
                    <a:pt x="1" y="127"/>
                    <a:pt x="6" y="132"/>
                  </a:cubicBezTo>
                  <a:cubicBezTo>
                    <a:pt x="97" y="246"/>
                    <a:pt x="97" y="246"/>
                    <a:pt x="97" y="246"/>
                  </a:cubicBezTo>
                  <a:cubicBezTo>
                    <a:pt x="102" y="251"/>
                    <a:pt x="108" y="253"/>
                    <a:pt x="112" y="251"/>
                  </a:cubicBezTo>
                  <a:cubicBezTo>
                    <a:pt x="253" y="136"/>
                    <a:pt x="253" y="136"/>
                    <a:pt x="253" y="136"/>
                  </a:cubicBezTo>
                  <a:cubicBezTo>
                    <a:pt x="256" y="134"/>
                    <a:pt x="256" y="127"/>
                    <a:pt x="251" y="121"/>
                  </a:cubicBezTo>
                  <a:cubicBezTo>
                    <a:pt x="159" y="8"/>
                    <a:pt x="159" y="8"/>
                    <a:pt x="159" y="8"/>
                  </a:cubicBezTo>
                  <a:cubicBezTo>
                    <a:pt x="155" y="2"/>
                    <a:pt x="148" y="0"/>
                    <a:pt x="145" y="3"/>
                  </a:cubicBezTo>
                  <a:close/>
                </a:path>
              </a:pathLst>
            </a:custGeom>
            <a:solidFill>
              <a:srgbClr val="637C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214"/>
            <p:cNvSpPr/>
            <p:nvPr/>
          </p:nvSpPr>
          <p:spPr bwMode="auto">
            <a:xfrm>
              <a:off x="7203664" y="2718808"/>
              <a:ext cx="280958" cy="237059"/>
            </a:xfrm>
            <a:custGeom>
              <a:avLst/>
              <a:gdLst>
                <a:gd name="T0" fmla="*/ 162 w 181"/>
                <a:gd name="T1" fmla="*/ 3 h 153"/>
                <a:gd name="T2" fmla="*/ 4 w 181"/>
                <a:gd name="T3" fmla="*/ 131 h 153"/>
                <a:gd name="T4" fmla="*/ 5 w 181"/>
                <a:gd name="T5" fmla="*/ 146 h 153"/>
                <a:gd name="T6" fmla="*/ 20 w 181"/>
                <a:gd name="T7" fmla="*/ 150 h 153"/>
                <a:gd name="T8" fmla="*/ 177 w 181"/>
                <a:gd name="T9" fmla="*/ 22 h 153"/>
                <a:gd name="T10" fmla="*/ 176 w 181"/>
                <a:gd name="T11" fmla="*/ 7 h 153"/>
                <a:gd name="T12" fmla="*/ 162 w 181"/>
                <a:gd name="T13" fmla="*/ 3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162" y="3"/>
                  </a:moveTo>
                  <a:cubicBezTo>
                    <a:pt x="4" y="131"/>
                    <a:pt x="4" y="131"/>
                    <a:pt x="4" y="131"/>
                  </a:cubicBezTo>
                  <a:cubicBezTo>
                    <a:pt x="0" y="134"/>
                    <a:pt x="0" y="141"/>
                    <a:pt x="5" y="146"/>
                  </a:cubicBezTo>
                  <a:cubicBezTo>
                    <a:pt x="9" y="151"/>
                    <a:pt x="16" y="153"/>
                    <a:pt x="20" y="150"/>
                  </a:cubicBezTo>
                  <a:cubicBezTo>
                    <a:pt x="177" y="22"/>
                    <a:pt x="177" y="22"/>
                    <a:pt x="177" y="22"/>
                  </a:cubicBezTo>
                  <a:cubicBezTo>
                    <a:pt x="181" y="19"/>
                    <a:pt x="181" y="12"/>
                    <a:pt x="176" y="7"/>
                  </a:cubicBezTo>
                  <a:cubicBezTo>
                    <a:pt x="172" y="2"/>
                    <a:pt x="165" y="0"/>
                    <a:pt x="162" y="3"/>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215"/>
            <p:cNvSpPr/>
            <p:nvPr/>
          </p:nvSpPr>
          <p:spPr bwMode="auto">
            <a:xfrm>
              <a:off x="7253417" y="2778805"/>
              <a:ext cx="280958" cy="237059"/>
            </a:xfrm>
            <a:custGeom>
              <a:avLst/>
              <a:gdLst>
                <a:gd name="T0" fmla="*/ 161 w 181"/>
                <a:gd name="T1" fmla="*/ 3 h 153"/>
                <a:gd name="T2" fmla="*/ 4 w 181"/>
                <a:gd name="T3" fmla="*/ 131 h 153"/>
                <a:gd name="T4" fmla="*/ 5 w 181"/>
                <a:gd name="T5" fmla="*/ 146 h 153"/>
                <a:gd name="T6" fmla="*/ 19 w 181"/>
                <a:gd name="T7" fmla="*/ 150 h 153"/>
                <a:gd name="T8" fmla="*/ 177 w 181"/>
                <a:gd name="T9" fmla="*/ 23 h 153"/>
                <a:gd name="T10" fmla="*/ 176 w 181"/>
                <a:gd name="T11" fmla="*/ 7 h 153"/>
                <a:gd name="T12" fmla="*/ 161 w 181"/>
                <a:gd name="T13" fmla="*/ 3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161" y="3"/>
                  </a:moveTo>
                  <a:cubicBezTo>
                    <a:pt x="4" y="131"/>
                    <a:pt x="4" y="131"/>
                    <a:pt x="4" y="131"/>
                  </a:cubicBezTo>
                  <a:cubicBezTo>
                    <a:pt x="0" y="134"/>
                    <a:pt x="0" y="141"/>
                    <a:pt x="5" y="146"/>
                  </a:cubicBezTo>
                  <a:cubicBezTo>
                    <a:pt x="9" y="152"/>
                    <a:pt x="16" y="153"/>
                    <a:pt x="19" y="150"/>
                  </a:cubicBezTo>
                  <a:cubicBezTo>
                    <a:pt x="177" y="23"/>
                    <a:pt x="177" y="23"/>
                    <a:pt x="177" y="23"/>
                  </a:cubicBezTo>
                  <a:cubicBezTo>
                    <a:pt x="181" y="20"/>
                    <a:pt x="181" y="13"/>
                    <a:pt x="176" y="7"/>
                  </a:cubicBezTo>
                  <a:cubicBezTo>
                    <a:pt x="172" y="2"/>
                    <a:pt x="165" y="0"/>
                    <a:pt x="161" y="3"/>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16"/>
            <p:cNvSpPr/>
            <p:nvPr/>
          </p:nvSpPr>
          <p:spPr bwMode="auto">
            <a:xfrm>
              <a:off x="7303170" y="2838801"/>
              <a:ext cx="279496" cy="238522"/>
            </a:xfrm>
            <a:custGeom>
              <a:avLst/>
              <a:gdLst>
                <a:gd name="T0" fmla="*/ 161 w 181"/>
                <a:gd name="T1" fmla="*/ 4 h 154"/>
                <a:gd name="T2" fmla="*/ 4 w 181"/>
                <a:gd name="T3" fmla="*/ 131 h 154"/>
                <a:gd name="T4" fmla="*/ 4 w 181"/>
                <a:gd name="T5" fmla="*/ 147 h 154"/>
                <a:gd name="T6" fmla="*/ 19 w 181"/>
                <a:gd name="T7" fmla="*/ 151 h 154"/>
                <a:gd name="T8" fmla="*/ 177 w 181"/>
                <a:gd name="T9" fmla="*/ 23 h 154"/>
                <a:gd name="T10" fmla="*/ 176 w 181"/>
                <a:gd name="T11" fmla="*/ 8 h 154"/>
                <a:gd name="T12" fmla="*/ 161 w 181"/>
                <a:gd name="T13" fmla="*/ 4 h 154"/>
              </a:gdLst>
              <a:ahLst/>
              <a:cxnLst>
                <a:cxn ang="0">
                  <a:pos x="T0" y="T1"/>
                </a:cxn>
                <a:cxn ang="0">
                  <a:pos x="T2" y="T3"/>
                </a:cxn>
                <a:cxn ang="0">
                  <a:pos x="T4" y="T5"/>
                </a:cxn>
                <a:cxn ang="0">
                  <a:pos x="T6" y="T7"/>
                </a:cxn>
                <a:cxn ang="0">
                  <a:pos x="T8" y="T9"/>
                </a:cxn>
                <a:cxn ang="0">
                  <a:pos x="T10" y="T11"/>
                </a:cxn>
                <a:cxn ang="0">
                  <a:pos x="T12" y="T13"/>
                </a:cxn>
              </a:cxnLst>
              <a:rect l="0" t="0" r="r" b="b"/>
              <a:pathLst>
                <a:path w="181" h="154">
                  <a:moveTo>
                    <a:pt x="161" y="4"/>
                  </a:moveTo>
                  <a:cubicBezTo>
                    <a:pt x="4" y="131"/>
                    <a:pt x="4" y="131"/>
                    <a:pt x="4" y="131"/>
                  </a:cubicBezTo>
                  <a:cubicBezTo>
                    <a:pt x="0" y="134"/>
                    <a:pt x="0" y="141"/>
                    <a:pt x="4" y="147"/>
                  </a:cubicBezTo>
                  <a:cubicBezTo>
                    <a:pt x="9" y="152"/>
                    <a:pt x="15" y="154"/>
                    <a:pt x="19" y="151"/>
                  </a:cubicBezTo>
                  <a:cubicBezTo>
                    <a:pt x="177" y="23"/>
                    <a:pt x="177" y="23"/>
                    <a:pt x="177" y="23"/>
                  </a:cubicBezTo>
                  <a:cubicBezTo>
                    <a:pt x="181" y="20"/>
                    <a:pt x="180" y="13"/>
                    <a:pt x="176" y="8"/>
                  </a:cubicBezTo>
                  <a:cubicBezTo>
                    <a:pt x="172" y="2"/>
                    <a:pt x="165" y="0"/>
                    <a:pt x="161" y="4"/>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217"/>
            <p:cNvSpPr/>
            <p:nvPr/>
          </p:nvSpPr>
          <p:spPr bwMode="auto">
            <a:xfrm>
              <a:off x="7352923" y="2901724"/>
              <a:ext cx="279496" cy="235596"/>
            </a:xfrm>
            <a:custGeom>
              <a:avLst/>
              <a:gdLst>
                <a:gd name="T0" fmla="*/ 161 w 181"/>
                <a:gd name="T1" fmla="*/ 3 h 153"/>
                <a:gd name="T2" fmla="*/ 3 w 181"/>
                <a:gd name="T3" fmla="*/ 131 h 153"/>
                <a:gd name="T4" fmla="*/ 4 w 181"/>
                <a:gd name="T5" fmla="*/ 146 h 153"/>
                <a:gd name="T6" fmla="*/ 19 w 181"/>
                <a:gd name="T7" fmla="*/ 150 h 153"/>
                <a:gd name="T8" fmla="*/ 177 w 181"/>
                <a:gd name="T9" fmla="*/ 22 h 153"/>
                <a:gd name="T10" fmla="*/ 176 w 181"/>
                <a:gd name="T11" fmla="*/ 7 h 153"/>
                <a:gd name="T12" fmla="*/ 161 w 181"/>
                <a:gd name="T13" fmla="*/ 3 h 153"/>
              </a:gdLst>
              <a:ahLst/>
              <a:cxnLst>
                <a:cxn ang="0">
                  <a:pos x="T0" y="T1"/>
                </a:cxn>
                <a:cxn ang="0">
                  <a:pos x="T2" y="T3"/>
                </a:cxn>
                <a:cxn ang="0">
                  <a:pos x="T4" y="T5"/>
                </a:cxn>
                <a:cxn ang="0">
                  <a:pos x="T6" y="T7"/>
                </a:cxn>
                <a:cxn ang="0">
                  <a:pos x="T8" y="T9"/>
                </a:cxn>
                <a:cxn ang="0">
                  <a:pos x="T10" y="T11"/>
                </a:cxn>
                <a:cxn ang="0">
                  <a:pos x="T12" y="T13"/>
                </a:cxn>
              </a:cxnLst>
              <a:rect l="0" t="0" r="r" b="b"/>
              <a:pathLst>
                <a:path w="181" h="153">
                  <a:moveTo>
                    <a:pt x="161" y="3"/>
                  </a:moveTo>
                  <a:cubicBezTo>
                    <a:pt x="3" y="131"/>
                    <a:pt x="3" y="131"/>
                    <a:pt x="3" y="131"/>
                  </a:cubicBezTo>
                  <a:cubicBezTo>
                    <a:pt x="0" y="134"/>
                    <a:pt x="0" y="141"/>
                    <a:pt x="4" y="146"/>
                  </a:cubicBezTo>
                  <a:cubicBezTo>
                    <a:pt x="9" y="151"/>
                    <a:pt x="15" y="153"/>
                    <a:pt x="19" y="150"/>
                  </a:cubicBezTo>
                  <a:cubicBezTo>
                    <a:pt x="177" y="22"/>
                    <a:pt x="177" y="22"/>
                    <a:pt x="177" y="22"/>
                  </a:cubicBezTo>
                  <a:cubicBezTo>
                    <a:pt x="181" y="19"/>
                    <a:pt x="180" y="12"/>
                    <a:pt x="176" y="7"/>
                  </a:cubicBezTo>
                  <a:cubicBezTo>
                    <a:pt x="172" y="2"/>
                    <a:pt x="165" y="0"/>
                    <a:pt x="161" y="3"/>
                  </a:cubicBezTo>
                  <a:close/>
                </a:path>
              </a:pathLst>
            </a:custGeom>
            <a:solidFill>
              <a:srgbClr val="819B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218"/>
            <p:cNvSpPr>
              <a:spLocks noEditPoints="1"/>
            </p:cNvSpPr>
            <p:nvPr/>
          </p:nvSpPr>
          <p:spPr bwMode="auto">
            <a:xfrm>
              <a:off x="6960752" y="2407120"/>
              <a:ext cx="427291" cy="456557"/>
            </a:xfrm>
            <a:custGeom>
              <a:avLst/>
              <a:gdLst>
                <a:gd name="T0" fmla="*/ 176 w 277"/>
                <a:gd name="T1" fmla="*/ 18 h 296"/>
                <a:gd name="T2" fmla="*/ 124 w 277"/>
                <a:gd name="T3" fmla="*/ 8 h 296"/>
                <a:gd name="T4" fmla="*/ 108 w 277"/>
                <a:gd name="T5" fmla="*/ 32 h 296"/>
                <a:gd name="T6" fmla="*/ 125 w 277"/>
                <a:gd name="T7" fmla="*/ 79 h 296"/>
                <a:gd name="T8" fmla="*/ 147 w 277"/>
                <a:gd name="T9" fmla="*/ 105 h 296"/>
                <a:gd name="T10" fmla="*/ 135 w 277"/>
                <a:gd name="T11" fmla="*/ 116 h 296"/>
                <a:gd name="T12" fmla="*/ 116 w 277"/>
                <a:gd name="T13" fmla="*/ 131 h 296"/>
                <a:gd name="T14" fmla="*/ 115 w 277"/>
                <a:gd name="T15" fmla="*/ 131 h 296"/>
                <a:gd name="T16" fmla="*/ 103 w 277"/>
                <a:gd name="T17" fmla="*/ 141 h 296"/>
                <a:gd name="T18" fmla="*/ 81 w 277"/>
                <a:gd name="T19" fmla="*/ 114 h 296"/>
                <a:gd name="T20" fmla="*/ 39 w 277"/>
                <a:gd name="T21" fmla="*/ 88 h 296"/>
                <a:gd name="T22" fmla="*/ 13 w 277"/>
                <a:gd name="T23" fmla="*/ 99 h 296"/>
                <a:gd name="T24" fmla="*/ 12 w 277"/>
                <a:gd name="T25" fmla="*/ 152 h 296"/>
                <a:gd name="T26" fmla="*/ 65 w 277"/>
                <a:gd name="T27" fmla="*/ 177 h 296"/>
                <a:gd name="T28" fmla="*/ 101 w 277"/>
                <a:gd name="T29" fmla="*/ 164 h 296"/>
                <a:gd name="T30" fmla="*/ 207 w 277"/>
                <a:gd name="T31" fmla="*/ 296 h 296"/>
                <a:gd name="T32" fmla="*/ 220 w 277"/>
                <a:gd name="T33" fmla="*/ 286 h 296"/>
                <a:gd name="T34" fmla="*/ 114 w 277"/>
                <a:gd name="T35" fmla="*/ 156 h 296"/>
                <a:gd name="T36" fmla="*/ 128 w 277"/>
                <a:gd name="T37" fmla="*/ 145 h 296"/>
                <a:gd name="T38" fmla="*/ 145 w 277"/>
                <a:gd name="T39" fmla="*/ 131 h 296"/>
                <a:gd name="T40" fmla="*/ 159 w 277"/>
                <a:gd name="T41" fmla="*/ 120 h 296"/>
                <a:gd name="T42" fmla="*/ 264 w 277"/>
                <a:gd name="T43" fmla="*/ 250 h 296"/>
                <a:gd name="T44" fmla="*/ 277 w 277"/>
                <a:gd name="T45" fmla="*/ 240 h 296"/>
                <a:gd name="T46" fmla="*/ 170 w 277"/>
                <a:gd name="T47" fmla="*/ 108 h 296"/>
                <a:gd name="T48" fmla="*/ 190 w 277"/>
                <a:gd name="T49" fmla="*/ 76 h 296"/>
                <a:gd name="T50" fmla="*/ 176 w 277"/>
                <a:gd name="T51" fmla="*/ 18 h 296"/>
                <a:gd name="T52" fmla="*/ 89 w 277"/>
                <a:gd name="T53" fmla="*/ 149 h 296"/>
                <a:gd name="T54" fmla="*/ 60 w 277"/>
                <a:gd name="T55" fmla="*/ 160 h 296"/>
                <a:gd name="T56" fmla="*/ 26 w 277"/>
                <a:gd name="T57" fmla="*/ 144 h 296"/>
                <a:gd name="T58" fmla="*/ 26 w 277"/>
                <a:gd name="T59" fmla="*/ 112 h 296"/>
                <a:gd name="T60" fmla="*/ 29 w 277"/>
                <a:gd name="T61" fmla="*/ 109 h 296"/>
                <a:gd name="T62" fmla="*/ 39 w 277"/>
                <a:gd name="T63" fmla="*/ 105 h 296"/>
                <a:gd name="T64" fmla="*/ 69 w 277"/>
                <a:gd name="T65" fmla="*/ 124 h 296"/>
                <a:gd name="T66" fmla="*/ 89 w 277"/>
                <a:gd name="T67" fmla="*/ 149 h 296"/>
                <a:gd name="T68" fmla="*/ 174 w 277"/>
                <a:gd name="T69" fmla="*/ 67 h 296"/>
                <a:gd name="T70" fmla="*/ 158 w 277"/>
                <a:gd name="T71" fmla="*/ 93 h 296"/>
                <a:gd name="T72" fmla="*/ 138 w 277"/>
                <a:gd name="T73" fmla="*/ 69 h 296"/>
                <a:gd name="T74" fmla="*/ 125 w 277"/>
                <a:gd name="T75" fmla="*/ 36 h 296"/>
                <a:gd name="T76" fmla="*/ 130 w 277"/>
                <a:gd name="T77" fmla="*/ 27 h 296"/>
                <a:gd name="T78" fmla="*/ 134 w 277"/>
                <a:gd name="T79" fmla="*/ 24 h 296"/>
                <a:gd name="T80" fmla="*/ 165 w 277"/>
                <a:gd name="T81" fmla="*/ 30 h 296"/>
                <a:gd name="T82" fmla="*/ 174 w 277"/>
                <a:gd name="T83" fmla="*/ 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7" h="296">
                  <a:moveTo>
                    <a:pt x="176" y="18"/>
                  </a:moveTo>
                  <a:cubicBezTo>
                    <a:pt x="161" y="4"/>
                    <a:pt x="141" y="0"/>
                    <a:pt x="124" y="8"/>
                  </a:cubicBezTo>
                  <a:cubicBezTo>
                    <a:pt x="115" y="13"/>
                    <a:pt x="109" y="21"/>
                    <a:pt x="108" y="32"/>
                  </a:cubicBezTo>
                  <a:cubicBezTo>
                    <a:pt x="105" y="53"/>
                    <a:pt x="123" y="76"/>
                    <a:pt x="125" y="79"/>
                  </a:cubicBezTo>
                  <a:cubicBezTo>
                    <a:pt x="147" y="105"/>
                    <a:pt x="147" y="105"/>
                    <a:pt x="147" y="105"/>
                  </a:cubicBezTo>
                  <a:cubicBezTo>
                    <a:pt x="140" y="112"/>
                    <a:pt x="135" y="115"/>
                    <a:pt x="135" y="116"/>
                  </a:cubicBezTo>
                  <a:cubicBezTo>
                    <a:pt x="116" y="131"/>
                    <a:pt x="116" y="131"/>
                    <a:pt x="116" y="131"/>
                  </a:cubicBezTo>
                  <a:cubicBezTo>
                    <a:pt x="115" y="131"/>
                    <a:pt x="115" y="131"/>
                    <a:pt x="115" y="131"/>
                  </a:cubicBezTo>
                  <a:cubicBezTo>
                    <a:pt x="115" y="131"/>
                    <a:pt x="111" y="136"/>
                    <a:pt x="103" y="141"/>
                  </a:cubicBezTo>
                  <a:cubicBezTo>
                    <a:pt x="81" y="114"/>
                    <a:pt x="81" y="114"/>
                    <a:pt x="81" y="114"/>
                  </a:cubicBezTo>
                  <a:cubicBezTo>
                    <a:pt x="79" y="112"/>
                    <a:pt x="60" y="90"/>
                    <a:pt x="39" y="88"/>
                  </a:cubicBezTo>
                  <a:cubicBezTo>
                    <a:pt x="28" y="87"/>
                    <a:pt x="20" y="91"/>
                    <a:pt x="13" y="99"/>
                  </a:cubicBezTo>
                  <a:cubicBezTo>
                    <a:pt x="1" y="113"/>
                    <a:pt x="0" y="134"/>
                    <a:pt x="12" y="152"/>
                  </a:cubicBezTo>
                  <a:cubicBezTo>
                    <a:pt x="24" y="171"/>
                    <a:pt x="45" y="181"/>
                    <a:pt x="65" y="177"/>
                  </a:cubicBezTo>
                  <a:cubicBezTo>
                    <a:pt x="79" y="174"/>
                    <a:pt x="91" y="169"/>
                    <a:pt x="101" y="164"/>
                  </a:cubicBezTo>
                  <a:cubicBezTo>
                    <a:pt x="207" y="296"/>
                    <a:pt x="207" y="296"/>
                    <a:pt x="207" y="296"/>
                  </a:cubicBezTo>
                  <a:cubicBezTo>
                    <a:pt x="220" y="286"/>
                    <a:pt x="220" y="286"/>
                    <a:pt x="220" y="286"/>
                  </a:cubicBezTo>
                  <a:cubicBezTo>
                    <a:pt x="114" y="156"/>
                    <a:pt x="114" y="156"/>
                    <a:pt x="114" y="156"/>
                  </a:cubicBezTo>
                  <a:cubicBezTo>
                    <a:pt x="122" y="150"/>
                    <a:pt x="126" y="146"/>
                    <a:pt x="128" y="145"/>
                  </a:cubicBezTo>
                  <a:cubicBezTo>
                    <a:pt x="145" y="131"/>
                    <a:pt x="145" y="131"/>
                    <a:pt x="145" y="131"/>
                  </a:cubicBezTo>
                  <a:cubicBezTo>
                    <a:pt x="147" y="130"/>
                    <a:pt x="152" y="126"/>
                    <a:pt x="159" y="120"/>
                  </a:cubicBezTo>
                  <a:cubicBezTo>
                    <a:pt x="264" y="250"/>
                    <a:pt x="264" y="250"/>
                    <a:pt x="264" y="250"/>
                  </a:cubicBezTo>
                  <a:cubicBezTo>
                    <a:pt x="277" y="240"/>
                    <a:pt x="277" y="240"/>
                    <a:pt x="277" y="240"/>
                  </a:cubicBezTo>
                  <a:cubicBezTo>
                    <a:pt x="170" y="108"/>
                    <a:pt x="170" y="108"/>
                    <a:pt x="170" y="108"/>
                  </a:cubicBezTo>
                  <a:cubicBezTo>
                    <a:pt x="177" y="100"/>
                    <a:pt x="184" y="89"/>
                    <a:pt x="190" y="76"/>
                  </a:cubicBezTo>
                  <a:cubicBezTo>
                    <a:pt x="198" y="57"/>
                    <a:pt x="192" y="34"/>
                    <a:pt x="176" y="18"/>
                  </a:cubicBezTo>
                  <a:close/>
                  <a:moveTo>
                    <a:pt x="89" y="149"/>
                  </a:moveTo>
                  <a:cubicBezTo>
                    <a:pt x="81" y="154"/>
                    <a:pt x="71" y="157"/>
                    <a:pt x="60" y="160"/>
                  </a:cubicBezTo>
                  <a:cubicBezTo>
                    <a:pt x="44" y="163"/>
                    <a:pt x="31" y="153"/>
                    <a:pt x="26" y="144"/>
                  </a:cubicBezTo>
                  <a:cubicBezTo>
                    <a:pt x="20" y="135"/>
                    <a:pt x="17" y="122"/>
                    <a:pt x="26" y="112"/>
                  </a:cubicBezTo>
                  <a:cubicBezTo>
                    <a:pt x="27" y="110"/>
                    <a:pt x="28" y="109"/>
                    <a:pt x="29" y="109"/>
                  </a:cubicBezTo>
                  <a:cubicBezTo>
                    <a:pt x="32" y="106"/>
                    <a:pt x="36" y="105"/>
                    <a:pt x="39" y="105"/>
                  </a:cubicBezTo>
                  <a:cubicBezTo>
                    <a:pt x="51" y="106"/>
                    <a:pt x="64" y="120"/>
                    <a:pt x="69" y="124"/>
                  </a:cubicBezTo>
                  <a:lnTo>
                    <a:pt x="89" y="149"/>
                  </a:lnTo>
                  <a:close/>
                  <a:moveTo>
                    <a:pt x="174" y="67"/>
                  </a:moveTo>
                  <a:cubicBezTo>
                    <a:pt x="169" y="78"/>
                    <a:pt x="164" y="86"/>
                    <a:pt x="158" y="93"/>
                  </a:cubicBezTo>
                  <a:cubicBezTo>
                    <a:pt x="138" y="69"/>
                    <a:pt x="138" y="69"/>
                    <a:pt x="138" y="69"/>
                  </a:cubicBezTo>
                  <a:cubicBezTo>
                    <a:pt x="134" y="63"/>
                    <a:pt x="124" y="48"/>
                    <a:pt x="125" y="36"/>
                  </a:cubicBezTo>
                  <a:cubicBezTo>
                    <a:pt x="125" y="32"/>
                    <a:pt x="127" y="29"/>
                    <a:pt x="130" y="27"/>
                  </a:cubicBezTo>
                  <a:cubicBezTo>
                    <a:pt x="131" y="26"/>
                    <a:pt x="133" y="25"/>
                    <a:pt x="134" y="24"/>
                  </a:cubicBezTo>
                  <a:cubicBezTo>
                    <a:pt x="146" y="18"/>
                    <a:pt x="158" y="23"/>
                    <a:pt x="165" y="30"/>
                  </a:cubicBezTo>
                  <a:cubicBezTo>
                    <a:pt x="173" y="38"/>
                    <a:pt x="180" y="52"/>
                    <a:pt x="174" y="67"/>
                  </a:cubicBezTo>
                  <a:close/>
                </a:path>
              </a:pathLst>
            </a:custGeom>
            <a:solidFill>
              <a:srgbClr val="D47A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19"/>
            <p:cNvSpPr/>
            <p:nvPr/>
          </p:nvSpPr>
          <p:spPr bwMode="auto">
            <a:xfrm>
              <a:off x="9565471" y="3318771"/>
              <a:ext cx="213645" cy="238522"/>
            </a:xfrm>
            <a:custGeom>
              <a:avLst/>
              <a:gdLst>
                <a:gd name="T0" fmla="*/ 146 w 146"/>
                <a:gd name="T1" fmla="*/ 68 h 163"/>
                <a:gd name="T2" fmla="*/ 119 w 146"/>
                <a:gd name="T3" fmla="*/ 101 h 163"/>
                <a:gd name="T4" fmla="*/ 59 w 146"/>
                <a:gd name="T5" fmla="*/ 131 h 163"/>
                <a:gd name="T6" fmla="*/ 0 w 146"/>
                <a:gd name="T7" fmla="*/ 163 h 163"/>
                <a:gd name="T8" fmla="*/ 18 w 146"/>
                <a:gd name="T9" fmla="*/ 97 h 163"/>
                <a:gd name="T10" fmla="*/ 36 w 146"/>
                <a:gd name="T11" fmla="*/ 33 h 163"/>
                <a:gd name="T12" fmla="*/ 36 w 146"/>
                <a:gd name="T13" fmla="*/ 33 h 163"/>
                <a:gd name="T14" fmla="*/ 62 w 146"/>
                <a:gd name="T15" fmla="*/ 0 h 163"/>
                <a:gd name="T16" fmla="*/ 146 w 146"/>
                <a:gd name="T17" fmla="*/ 6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163">
                  <a:moveTo>
                    <a:pt x="146" y="68"/>
                  </a:moveTo>
                  <a:lnTo>
                    <a:pt x="119" y="101"/>
                  </a:lnTo>
                  <a:lnTo>
                    <a:pt x="59" y="131"/>
                  </a:lnTo>
                  <a:lnTo>
                    <a:pt x="0" y="163"/>
                  </a:lnTo>
                  <a:lnTo>
                    <a:pt x="18" y="97"/>
                  </a:lnTo>
                  <a:lnTo>
                    <a:pt x="36" y="33"/>
                  </a:lnTo>
                  <a:lnTo>
                    <a:pt x="36" y="33"/>
                  </a:lnTo>
                  <a:lnTo>
                    <a:pt x="62" y="0"/>
                  </a:lnTo>
                  <a:lnTo>
                    <a:pt x="146" y="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220"/>
            <p:cNvSpPr/>
            <p:nvPr/>
          </p:nvSpPr>
          <p:spPr bwMode="auto">
            <a:xfrm>
              <a:off x="9565471" y="3453397"/>
              <a:ext cx="93653" cy="103897"/>
            </a:xfrm>
            <a:custGeom>
              <a:avLst/>
              <a:gdLst>
                <a:gd name="T0" fmla="*/ 64 w 64"/>
                <a:gd name="T1" fmla="*/ 37 h 71"/>
                <a:gd name="T2" fmla="*/ 59 w 64"/>
                <a:gd name="T3" fmla="*/ 39 h 71"/>
                <a:gd name="T4" fmla="*/ 0 w 64"/>
                <a:gd name="T5" fmla="*/ 71 h 71"/>
                <a:gd name="T6" fmla="*/ 18 w 64"/>
                <a:gd name="T7" fmla="*/ 5 h 71"/>
                <a:gd name="T8" fmla="*/ 19 w 64"/>
                <a:gd name="T9" fmla="*/ 0 h 71"/>
                <a:gd name="T10" fmla="*/ 64 w 64"/>
                <a:gd name="T11" fmla="*/ 37 h 71"/>
              </a:gdLst>
              <a:ahLst/>
              <a:cxnLst>
                <a:cxn ang="0">
                  <a:pos x="T0" y="T1"/>
                </a:cxn>
                <a:cxn ang="0">
                  <a:pos x="T2" y="T3"/>
                </a:cxn>
                <a:cxn ang="0">
                  <a:pos x="T4" y="T5"/>
                </a:cxn>
                <a:cxn ang="0">
                  <a:pos x="T6" y="T7"/>
                </a:cxn>
                <a:cxn ang="0">
                  <a:pos x="T8" y="T9"/>
                </a:cxn>
                <a:cxn ang="0">
                  <a:pos x="T10" y="T11"/>
                </a:cxn>
              </a:cxnLst>
              <a:rect l="0" t="0" r="r" b="b"/>
              <a:pathLst>
                <a:path w="64" h="71">
                  <a:moveTo>
                    <a:pt x="64" y="37"/>
                  </a:moveTo>
                  <a:lnTo>
                    <a:pt x="59" y="39"/>
                  </a:lnTo>
                  <a:lnTo>
                    <a:pt x="0" y="71"/>
                  </a:lnTo>
                  <a:lnTo>
                    <a:pt x="18" y="5"/>
                  </a:lnTo>
                  <a:lnTo>
                    <a:pt x="19" y="0"/>
                  </a:lnTo>
                  <a:lnTo>
                    <a:pt x="64" y="37"/>
                  </a:lnTo>
                  <a:close/>
                </a:path>
              </a:pathLst>
            </a:custGeom>
            <a:solidFill>
              <a:srgbClr val="3B46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221"/>
            <p:cNvSpPr/>
            <p:nvPr/>
          </p:nvSpPr>
          <p:spPr bwMode="auto">
            <a:xfrm>
              <a:off x="9618150" y="2329564"/>
              <a:ext cx="959941" cy="1137004"/>
            </a:xfrm>
            <a:custGeom>
              <a:avLst/>
              <a:gdLst>
                <a:gd name="T0" fmla="*/ 0 w 656"/>
                <a:gd name="T1" fmla="*/ 709 h 777"/>
                <a:gd name="T2" fmla="*/ 0 w 656"/>
                <a:gd name="T3" fmla="*/ 709 h 777"/>
                <a:gd name="T4" fmla="*/ 572 w 656"/>
                <a:gd name="T5" fmla="*/ 0 h 777"/>
                <a:gd name="T6" fmla="*/ 656 w 656"/>
                <a:gd name="T7" fmla="*/ 67 h 777"/>
                <a:gd name="T8" fmla="*/ 83 w 656"/>
                <a:gd name="T9" fmla="*/ 777 h 777"/>
                <a:gd name="T10" fmla="*/ 83 w 656"/>
                <a:gd name="T11" fmla="*/ 777 h 777"/>
                <a:gd name="T12" fmla="*/ 0 w 656"/>
                <a:gd name="T13" fmla="*/ 709 h 777"/>
              </a:gdLst>
              <a:ahLst/>
              <a:cxnLst>
                <a:cxn ang="0">
                  <a:pos x="T0" y="T1"/>
                </a:cxn>
                <a:cxn ang="0">
                  <a:pos x="T2" y="T3"/>
                </a:cxn>
                <a:cxn ang="0">
                  <a:pos x="T4" y="T5"/>
                </a:cxn>
                <a:cxn ang="0">
                  <a:pos x="T6" y="T7"/>
                </a:cxn>
                <a:cxn ang="0">
                  <a:pos x="T8" y="T9"/>
                </a:cxn>
                <a:cxn ang="0">
                  <a:pos x="T10" y="T11"/>
                </a:cxn>
                <a:cxn ang="0">
                  <a:pos x="T12" y="T13"/>
                </a:cxn>
              </a:cxnLst>
              <a:rect l="0" t="0" r="r" b="b"/>
              <a:pathLst>
                <a:path w="656" h="777">
                  <a:moveTo>
                    <a:pt x="0" y="709"/>
                  </a:moveTo>
                  <a:lnTo>
                    <a:pt x="0" y="709"/>
                  </a:lnTo>
                  <a:lnTo>
                    <a:pt x="572" y="0"/>
                  </a:lnTo>
                  <a:lnTo>
                    <a:pt x="656" y="67"/>
                  </a:lnTo>
                  <a:lnTo>
                    <a:pt x="83" y="777"/>
                  </a:lnTo>
                  <a:lnTo>
                    <a:pt x="83" y="777"/>
                  </a:lnTo>
                  <a:lnTo>
                    <a:pt x="0" y="709"/>
                  </a:lnTo>
                  <a:close/>
                </a:path>
              </a:pathLst>
            </a:custGeom>
            <a:solidFill>
              <a:srgbClr val="EDC3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222"/>
            <p:cNvSpPr/>
            <p:nvPr/>
          </p:nvSpPr>
          <p:spPr bwMode="auto">
            <a:xfrm>
              <a:off x="9684000" y="2382243"/>
              <a:ext cx="894092" cy="1084324"/>
            </a:xfrm>
            <a:custGeom>
              <a:avLst/>
              <a:gdLst>
                <a:gd name="T0" fmla="*/ 0 w 611"/>
                <a:gd name="T1" fmla="*/ 709 h 741"/>
                <a:gd name="T2" fmla="*/ 0 w 611"/>
                <a:gd name="T3" fmla="*/ 709 h 741"/>
                <a:gd name="T4" fmla="*/ 573 w 611"/>
                <a:gd name="T5" fmla="*/ 0 h 741"/>
                <a:gd name="T6" fmla="*/ 611 w 611"/>
                <a:gd name="T7" fmla="*/ 31 h 741"/>
                <a:gd name="T8" fmla="*/ 38 w 611"/>
                <a:gd name="T9" fmla="*/ 741 h 741"/>
                <a:gd name="T10" fmla="*/ 38 w 611"/>
                <a:gd name="T11" fmla="*/ 741 h 741"/>
                <a:gd name="T12" fmla="*/ 0 w 611"/>
                <a:gd name="T13" fmla="*/ 709 h 741"/>
              </a:gdLst>
              <a:ahLst/>
              <a:cxnLst>
                <a:cxn ang="0">
                  <a:pos x="T0" y="T1"/>
                </a:cxn>
                <a:cxn ang="0">
                  <a:pos x="T2" y="T3"/>
                </a:cxn>
                <a:cxn ang="0">
                  <a:pos x="T4" y="T5"/>
                </a:cxn>
                <a:cxn ang="0">
                  <a:pos x="T6" y="T7"/>
                </a:cxn>
                <a:cxn ang="0">
                  <a:pos x="T8" y="T9"/>
                </a:cxn>
                <a:cxn ang="0">
                  <a:pos x="T10" y="T11"/>
                </a:cxn>
                <a:cxn ang="0">
                  <a:pos x="T12" y="T13"/>
                </a:cxn>
              </a:cxnLst>
              <a:rect l="0" t="0" r="r" b="b"/>
              <a:pathLst>
                <a:path w="611" h="741">
                  <a:moveTo>
                    <a:pt x="0" y="709"/>
                  </a:moveTo>
                  <a:lnTo>
                    <a:pt x="0" y="709"/>
                  </a:lnTo>
                  <a:lnTo>
                    <a:pt x="573" y="0"/>
                  </a:lnTo>
                  <a:lnTo>
                    <a:pt x="611" y="31"/>
                  </a:lnTo>
                  <a:lnTo>
                    <a:pt x="38" y="741"/>
                  </a:lnTo>
                  <a:lnTo>
                    <a:pt x="38" y="741"/>
                  </a:lnTo>
                  <a:lnTo>
                    <a:pt x="0" y="709"/>
                  </a:lnTo>
                  <a:close/>
                </a:path>
              </a:pathLst>
            </a:custGeom>
            <a:solidFill>
              <a:srgbClr val="E0A8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23"/>
            <p:cNvSpPr/>
            <p:nvPr/>
          </p:nvSpPr>
          <p:spPr bwMode="auto">
            <a:xfrm>
              <a:off x="9618150" y="3367061"/>
              <a:ext cx="58533" cy="48290"/>
            </a:xfrm>
            <a:custGeom>
              <a:avLst/>
              <a:gdLst>
                <a:gd name="T0" fmla="*/ 40 w 40"/>
                <a:gd name="T1" fmla="*/ 33 h 33"/>
                <a:gd name="T2" fmla="*/ 40 w 40"/>
                <a:gd name="T3" fmla="*/ 33 h 33"/>
                <a:gd name="T4" fmla="*/ 0 w 40"/>
                <a:gd name="T5" fmla="*/ 0 h 33"/>
                <a:gd name="T6" fmla="*/ 0 w 40"/>
                <a:gd name="T7" fmla="*/ 0 h 33"/>
                <a:gd name="T8" fmla="*/ 40 w 40"/>
                <a:gd name="T9" fmla="*/ 33 h 33"/>
              </a:gdLst>
              <a:ahLst/>
              <a:cxnLst>
                <a:cxn ang="0">
                  <a:pos x="T0" y="T1"/>
                </a:cxn>
                <a:cxn ang="0">
                  <a:pos x="T2" y="T3"/>
                </a:cxn>
                <a:cxn ang="0">
                  <a:pos x="T4" y="T5"/>
                </a:cxn>
                <a:cxn ang="0">
                  <a:pos x="T6" y="T7"/>
                </a:cxn>
                <a:cxn ang="0">
                  <a:pos x="T8" y="T9"/>
                </a:cxn>
              </a:cxnLst>
              <a:rect l="0" t="0" r="r" b="b"/>
              <a:pathLst>
                <a:path w="40" h="33">
                  <a:moveTo>
                    <a:pt x="40" y="33"/>
                  </a:moveTo>
                  <a:lnTo>
                    <a:pt x="40" y="33"/>
                  </a:lnTo>
                  <a:lnTo>
                    <a:pt x="0" y="0"/>
                  </a:lnTo>
                  <a:lnTo>
                    <a:pt x="0" y="0"/>
                  </a:lnTo>
                  <a:lnTo>
                    <a:pt x="40" y="33"/>
                  </a:lnTo>
                  <a:close/>
                </a:path>
              </a:pathLst>
            </a:custGeom>
            <a:solidFill>
              <a:srgbClr val="E698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224"/>
            <p:cNvSpPr/>
            <p:nvPr/>
          </p:nvSpPr>
          <p:spPr bwMode="auto">
            <a:xfrm>
              <a:off x="10425906" y="2275421"/>
              <a:ext cx="191696" cy="188769"/>
            </a:xfrm>
            <a:custGeom>
              <a:avLst/>
              <a:gdLst>
                <a:gd name="T0" fmla="*/ 81 w 124"/>
                <a:gd name="T1" fmla="*/ 12 h 122"/>
                <a:gd name="T2" fmla="*/ 107 w 124"/>
                <a:gd name="T3" fmla="*/ 33 h 122"/>
                <a:gd name="T4" fmla="*/ 113 w 124"/>
                <a:gd name="T5" fmla="*/ 81 h 122"/>
                <a:gd name="T6" fmla="*/ 79 w 124"/>
                <a:gd name="T7" fmla="*/ 122 h 122"/>
                <a:gd name="T8" fmla="*/ 0 w 124"/>
                <a:gd name="T9" fmla="*/ 58 h 122"/>
                <a:gd name="T10" fmla="*/ 33 w 124"/>
                <a:gd name="T11" fmla="*/ 17 h 122"/>
                <a:gd name="T12" fmla="*/ 81 w 124"/>
                <a:gd name="T13" fmla="*/ 12 h 122"/>
              </a:gdLst>
              <a:ahLst/>
              <a:cxnLst>
                <a:cxn ang="0">
                  <a:pos x="T0" y="T1"/>
                </a:cxn>
                <a:cxn ang="0">
                  <a:pos x="T2" y="T3"/>
                </a:cxn>
                <a:cxn ang="0">
                  <a:pos x="T4" y="T5"/>
                </a:cxn>
                <a:cxn ang="0">
                  <a:pos x="T6" y="T7"/>
                </a:cxn>
                <a:cxn ang="0">
                  <a:pos x="T8" y="T9"/>
                </a:cxn>
                <a:cxn ang="0">
                  <a:pos x="T10" y="T11"/>
                </a:cxn>
                <a:cxn ang="0">
                  <a:pos x="T12" y="T13"/>
                </a:cxn>
              </a:cxnLst>
              <a:rect l="0" t="0" r="r" b="b"/>
              <a:pathLst>
                <a:path w="124" h="122">
                  <a:moveTo>
                    <a:pt x="81" y="12"/>
                  </a:moveTo>
                  <a:cubicBezTo>
                    <a:pt x="107" y="33"/>
                    <a:pt x="107" y="33"/>
                    <a:pt x="107" y="33"/>
                  </a:cubicBezTo>
                  <a:cubicBezTo>
                    <a:pt x="122" y="45"/>
                    <a:pt x="124" y="66"/>
                    <a:pt x="113" y="81"/>
                  </a:cubicBezTo>
                  <a:cubicBezTo>
                    <a:pt x="79" y="122"/>
                    <a:pt x="79" y="122"/>
                    <a:pt x="79" y="122"/>
                  </a:cubicBezTo>
                  <a:cubicBezTo>
                    <a:pt x="0" y="58"/>
                    <a:pt x="0" y="58"/>
                    <a:pt x="0" y="58"/>
                  </a:cubicBezTo>
                  <a:cubicBezTo>
                    <a:pt x="33" y="17"/>
                    <a:pt x="33" y="17"/>
                    <a:pt x="33" y="17"/>
                  </a:cubicBezTo>
                  <a:cubicBezTo>
                    <a:pt x="45" y="3"/>
                    <a:pt x="66" y="0"/>
                    <a:pt x="81" y="12"/>
                  </a:cubicBezTo>
                  <a:close/>
                </a:path>
              </a:pathLst>
            </a:custGeom>
            <a:solidFill>
              <a:srgbClr val="DB46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225"/>
            <p:cNvSpPr/>
            <p:nvPr/>
          </p:nvSpPr>
          <p:spPr bwMode="auto">
            <a:xfrm>
              <a:off x="10499072" y="2290054"/>
              <a:ext cx="118530" cy="174136"/>
            </a:xfrm>
            <a:custGeom>
              <a:avLst/>
              <a:gdLst>
                <a:gd name="T0" fmla="*/ 60 w 77"/>
                <a:gd name="T1" fmla="*/ 23 h 112"/>
                <a:gd name="T2" fmla="*/ 34 w 77"/>
                <a:gd name="T3" fmla="*/ 2 h 112"/>
                <a:gd name="T4" fmla="*/ 31 w 77"/>
                <a:gd name="T5" fmla="*/ 0 h 112"/>
                <a:gd name="T6" fmla="*/ 33 w 77"/>
                <a:gd name="T7" fmla="*/ 45 h 112"/>
                <a:gd name="T8" fmla="*/ 0 w 77"/>
                <a:gd name="T9" fmla="*/ 86 h 112"/>
                <a:gd name="T10" fmla="*/ 32 w 77"/>
                <a:gd name="T11" fmla="*/ 112 h 112"/>
                <a:gd name="T12" fmla="*/ 66 w 77"/>
                <a:gd name="T13" fmla="*/ 71 h 112"/>
                <a:gd name="T14" fmla="*/ 60 w 77"/>
                <a:gd name="T15" fmla="*/ 23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12">
                  <a:moveTo>
                    <a:pt x="60" y="23"/>
                  </a:moveTo>
                  <a:cubicBezTo>
                    <a:pt x="34" y="2"/>
                    <a:pt x="34" y="2"/>
                    <a:pt x="34" y="2"/>
                  </a:cubicBezTo>
                  <a:cubicBezTo>
                    <a:pt x="33" y="1"/>
                    <a:pt x="32" y="0"/>
                    <a:pt x="31" y="0"/>
                  </a:cubicBezTo>
                  <a:cubicBezTo>
                    <a:pt x="43" y="12"/>
                    <a:pt x="44" y="31"/>
                    <a:pt x="33" y="45"/>
                  </a:cubicBezTo>
                  <a:cubicBezTo>
                    <a:pt x="0" y="86"/>
                    <a:pt x="0" y="86"/>
                    <a:pt x="0" y="86"/>
                  </a:cubicBezTo>
                  <a:cubicBezTo>
                    <a:pt x="32" y="112"/>
                    <a:pt x="32" y="112"/>
                    <a:pt x="32" y="112"/>
                  </a:cubicBezTo>
                  <a:cubicBezTo>
                    <a:pt x="66" y="71"/>
                    <a:pt x="66" y="71"/>
                    <a:pt x="66" y="71"/>
                  </a:cubicBezTo>
                  <a:cubicBezTo>
                    <a:pt x="77" y="56"/>
                    <a:pt x="75" y="35"/>
                    <a:pt x="60" y="23"/>
                  </a:cubicBezTo>
                  <a:close/>
                </a:path>
              </a:pathLst>
            </a:custGeom>
            <a:solidFill>
              <a:srgbClr val="B72E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26"/>
            <p:cNvSpPr/>
            <p:nvPr/>
          </p:nvSpPr>
          <p:spPr bwMode="auto">
            <a:xfrm>
              <a:off x="10401029" y="2364683"/>
              <a:ext cx="147796" cy="130236"/>
            </a:xfrm>
            <a:custGeom>
              <a:avLst/>
              <a:gdLst>
                <a:gd name="T0" fmla="*/ 17 w 101"/>
                <a:gd name="T1" fmla="*/ 0 h 89"/>
                <a:gd name="T2" fmla="*/ 101 w 101"/>
                <a:gd name="T3" fmla="*/ 68 h 89"/>
                <a:gd name="T4" fmla="*/ 84 w 101"/>
                <a:gd name="T5" fmla="*/ 89 h 89"/>
                <a:gd name="T6" fmla="*/ 0 w 101"/>
                <a:gd name="T7" fmla="*/ 21 h 89"/>
                <a:gd name="T8" fmla="*/ 17 w 101"/>
                <a:gd name="T9" fmla="*/ 0 h 89"/>
              </a:gdLst>
              <a:ahLst/>
              <a:cxnLst>
                <a:cxn ang="0">
                  <a:pos x="T0" y="T1"/>
                </a:cxn>
                <a:cxn ang="0">
                  <a:pos x="T2" y="T3"/>
                </a:cxn>
                <a:cxn ang="0">
                  <a:pos x="T4" y="T5"/>
                </a:cxn>
                <a:cxn ang="0">
                  <a:pos x="T6" y="T7"/>
                </a:cxn>
                <a:cxn ang="0">
                  <a:pos x="T8" y="T9"/>
                </a:cxn>
              </a:cxnLst>
              <a:rect l="0" t="0" r="r" b="b"/>
              <a:pathLst>
                <a:path w="101" h="89">
                  <a:moveTo>
                    <a:pt x="17" y="0"/>
                  </a:moveTo>
                  <a:lnTo>
                    <a:pt x="101" y="68"/>
                  </a:lnTo>
                  <a:lnTo>
                    <a:pt x="84" y="89"/>
                  </a:lnTo>
                  <a:lnTo>
                    <a:pt x="0" y="21"/>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4" name="组合 213"/>
          <p:cNvGrpSpPr/>
          <p:nvPr userDrawn="1"/>
        </p:nvGrpSpPr>
        <p:grpSpPr>
          <a:xfrm>
            <a:off x="9839325" y="5255307"/>
            <a:ext cx="2354263" cy="1603375"/>
            <a:chOff x="9839325" y="4805364"/>
            <a:chExt cx="2354263" cy="1603375"/>
          </a:xfrm>
        </p:grpSpPr>
        <p:sp>
          <p:nvSpPr>
            <p:cNvPr id="215" name="Freeform 97"/>
            <p:cNvSpPr/>
            <p:nvPr/>
          </p:nvSpPr>
          <p:spPr bwMode="auto">
            <a:xfrm>
              <a:off x="10013950" y="4805364"/>
              <a:ext cx="2179638" cy="1603375"/>
            </a:xfrm>
            <a:custGeom>
              <a:avLst/>
              <a:gdLst>
                <a:gd name="T0" fmla="*/ 1300 w 1300"/>
                <a:gd name="T1" fmla="*/ 956 h 956"/>
                <a:gd name="T2" fmla="*/ 1300 w 1300"/>
                <a:gd name="T3" fmla="*/ 0 h 956"/>
                <a:gd name="T4" fmla="*/ 1180 w 1300"/>
                <a:gd name="T5" fmla="*/ 42 h 956"/>
                <a:gd name="T6" fmla="*/ 951 w 1300"/>
                <a:gd name="T7" fmla="*/ 369 h 956"/>
                <a:gd name="T8" fmla="*/ 689 w 1300"/>
                <a:gd name="T9" fmla="*/ 661 h 956"/>
                <a:gd name="T10" fmla="*/ 407 w 1300"/>
                <a:gd name="T11" fmla="*/ 672 h 956"/>
                <a:gd name="T12" fmla="*/ 0 w 1300"/>
                <a:gd name="T13" fmla="*/ 956 h 956"/>
                <a:gd name="T14" fmla="*/ 1300 w 1300"/>
                <a:gd name="T15" fmla="*/ 956 h 9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0" h="956">
                  <a:moveTo>
                    <a:pt x="1300" y="956"/>
                  </a:moveTo>
                  <a:cubicBezTo>
                    <a:pt x="1300" y="0"/>
                    <a:pt x="1300" y="0"/>
                    <a:pt x="1300" y="0"/>
                  </a:cubicBezTo>
                  <a:cubicBezTo>
                    <a:pt x="1258" y="6"/>
                    <a:pt x="1217" y="20"/>
                    <a:pt x="1180" y="42"/>
                  </a:cubicBezTo>
                  <a:cubicBezTo>
                    <a:pt x="1063" y="111"/>
                    <a:pt x="1007" y="246"/>
                    <a:pt x="951" y="369"/>
                  </a:cubicBezTo>
                  <a:cubicBezTo>
                    <a:pt x="895" y="492"/>
                    <a:pt x="818" y="622"/>
                    <a:pt x="689" y="661"/>
                  </a:cubicBezTo>
                  <a:cubicBezTo>
                    <a:pt x="598" y="688"/>
                    <a:pt x="501" y="664"/>
                    <a:pt x="407" y="672"/>
                  </a:cubicBezTo>
                  <a:cubicBezTo>
                    <a:pt x="276" y="682"/>
                    <a:pt x="81" y="835"/>
                    <a:pt x="0" y="956"/>
                  </a:cubicBezTo>
                  <a:lnTo>
                    <a:pt x="1300" y="956"/>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Oval 154"/>
            <p:cNvSpPr>
              <a:spLocks noChangeArrowheads="1"/>
            </p:cNvSpPr>
            <p:nvPr/>
          </p:nvSpPr>
          <p:spPr bwMode="auto">
            <a:xfrm>
              <a:off x="9839325" y="5899151"/>
              <a:ext cx="196850" cy="196850"/>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Oval 156"/>
            <p:cNvSpPr>
              <a:spLocks noChangeArrowheads="1"/>
            </p:cNvSpPr>
            <p:nvPr/>
          </p:nvSpPr>
          <p:spPr bwMode="auto">
            <a:xfrm>
              <a:off x="11098213" y="5446714"/>
              <a:ext cx="100013" cy="100013"/>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3F8FE"/>
        </a:solidFill>
        <a:effectLst/>
      </p:bgPr>
    </p:bg>
    <p:spTree>
      <p:nvGrpSpPr>
        <p:cNvPr id="1" name=""/>
        <p:cNvGrpSpPr/>
        <p:nvPr/>
      </p:nvGrpSpPr>
      <p:grpSpPr>
        <a:xfrm>
          <a:off x="0" y="0"/>
          <a:ext cx="0" cy="0"/>
          <a:chOff x="0" y="0"/>
          <a:chExt cx="0" cy="0"/>
        </a:xfrm>
      </p:grpSpPr>
      <p:grpSp>
        <p:nvGrpSpPr>
          <p:cNvPr id="214" name="组合 213"/>
          <p:cNvGrpSpPr/>
          <p:nvPr userDrawn="1"/>
        </p:nvGrpSpPr>
        <p:grpSpPr>
          <a:xfrm>
            <a:off x="10136019" y="5457371"/>
            <a:ext cx="2057569" cy="1401311"/>
            <a:chOff x="9839325" y="4805364"/>
            <a:chExt cx="2354263" cy="1603375"/>
          </a:xfrm>
        </p:grpSpPr>
        <p:sp>
          <p:nvSpPr>
            <p:cNvPr id="215" name="Freeform 97"/>
            <p:cNvSpPr/>
            <p:nvPr/>
          </p:nvSpPr>
          <p:spPr bwMode="auto">
            <a:xfrm>
              <a:off x="10013950" y="4805364"/>
              <a:ext cx="2179638" cy="1603375"/>
            </a:xfrm>
            <a:custGeom>
              <a:avLst/>
              <a:gdLst>
                <a:gd name="T0" fmla="*/ 1300 w 1300"/>
                <a:gd name="T1" fmla="*/ 956 h 956"/>
                <a:gd name="T2" fmla="*/ 1300 w 1300"/>
                <a:gd name="T3" fmla="*/ 0 h 956"/>
                <a:gd name="T4" fmla="*/ 1180 w 1300"/>
                <a:gd name="T5" fmla="*/ 42 h 956"/>
                <a:gd name="T6" fmla="*/ 951 w 1300"/>
                <a:gd name="T7" fmla="*/ 369 h 956"/>
                <a:gd name="T8" fmla="*/ 689 w 1300"/>
                <a:gd name="T9" fmla="*/ 661 h 956"/>
                <a:gd name="T10" fmla="*/ 407 w 1300"/>
                <a:gd name="T11" fmla="*/ 672 h 956"/>
                <a:gd name="T12" fmla="*/ 0 w 1300"/>
                <a:gd name="T13" fmla="*/ 956 h 956"/>
                <a:gd name="T14" fmla="*/ 1300 w 1300"/>
                <a:gd name="T15" fmla="*/ 956 h 9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0" h="956">
                  <a:moveTo>
                    <a:pt x="1300" y="956"/>
                  </a:moveTo>
                  <a:cubicBezTo>
                    <a:pt x="1300" y="0"/>
                    <a:pt x="1300" y="0"/>
                    <a:pt x="1300" y="0"/>
                  </a:cubicBezTo>
                  <a:cubicBezTo>
                    <a:pt x="1258" y="6"/>
                    <a:pt x="1217" y="20"/>
                    <a:pt x="1180" y="42"/>
                  </a:cubicBezTo>
                  <a:cubicBezTo>
                    <a:pt x="1063" y="111"/>
                    <a:pt x="1007" y="246"/>
                    <a:pt x="951" y="369"/>
                  </a:cubicBezTo>
                  <a:cubicBezTo>
                    <a:pt x="895" y="492"/>
                    <a:pt x="818" y="622"/>
                    <a:pt x="689" y="661"/>
                  </a:cubicBezTo>
                  <a:cubicBezTo>
                    <a:pt x="598" y="688"/>
                    <a:pt x="501" y="664"/>
                    <a:pt x="407" y="672"/>
                  </a:cubicBezTo>
                  <a:cubicBezTo>
                    <a:pt x="276" y="682"/>
                    <a:pt x="81" y="835"/>
                    <a:pt x="0" y="956"/>
                  </a:cubicBezTo>
                  <a:lnTo>
                    <a:pt x="1300" y="956"/>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Oval 154"/>
            <p:cNvSpPr>
              <a:spLocks noChangeArrowheads="1"/>
            </p:cNvSpPr>
            <p:nvPr/>
          </p:nvSpPr>
          <p:spPr bwMode="auto">
            <a:xfrm>
              <a:off x="9839325" y="5899151"/>
              <a:ext cx="196850" cy="196850"/>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Oval 156"/>
            <p:cNvSpPr>
              <a:spLocks noChangeArrowheads="1"/>
            </p:cNvSpPr>
            <p:nvPr/>
          </p:nvSpPr>
          <p:spPr bwMode="auto">
            <a:xfrm>
              <a:off x="11098213" y="5446714"/>
              <a:ext cx="100013" cy="100013"/>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 name="组合 1"/>
          <p:cNvGrpSpPr/>
          <p:nvPr userDrawn="1"/>
        </p:nvGrpSpPr>
        <p:grpSpPr>
          <a:xfrm flipH="1" flipV="1">
            <a:off x="5897" y="0"/>
            <a:ext cx="2084159" cy="1419420"/>
            <a:chOff x="9839325" y="4805364"/>
            <a:chExt cx="2354263" cy="1603375"/>
          </a:xfrm>
        </p:grpSpPr>
        <p:sp>
          <p:nvSpPr>
            <p:cNvPr id="3" name="Freeform 97"/>
            <p:cNvSpPr/>
            <p:nvPr/>
          </p:nvSpPr>
          <p:spPr bwMode="auto">
            <a:xfrm>
              <a:off x="10013950" y="4805364"/>
              <a:ext cx="2179638" cy="1603375"/>
            </a:xfrm>
            <a:custGeom>
              <a:avLst/>
              <a:gdLst>
                <a:gd name="T0" fmla="*/ 1300 w 1300"/>
                <a:gd name="T1" fmla="*/ 956 h 956"/>
                <a:gd name="T2" fmla="*/ 1300 w 1300"/>
                <a:gd name="T3" fmla="*/ 0 h 956"/>
                <a:gd name="T4" fmla="*/ 1180 w 1300"/>
                <a:gd name="T5" fmla="*/ 42 h 956"/>
                <a:gd name="T6" fmla="*/ 951 w 1300"/>
                <a:gd name="T7" fmla="*/ 369 h 956"/>
                <a:gd name="T8" fmla="*/ 689 w 1300"/>
                <a:gd name="T9" fmla="*/ 661 h 956"/>
                <a:gd name="T10" fmla="*/ 407 w 1300"/>
                <a:gd name="T11" fmla="*/ 672 h 956"/>
                <a:gd name="T12" fmla="*/ 0 w 1300"/>
                <a:gd name="T13" fmla="*/ 956 h 956"/>
                <a:gd name="T14" fmla="*/ 1300 w 1300"/>
                <a:gd name="T15" fmla="*/ 956 h 9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0" h="956">
                  <a:moveTo>
                    <a:pt x="1300" y="956"/>
                  </a:moveTo>
                  <a:cubicBezTo>
                    <a:pt x="1300" y="0"/>
                    <a:pt x="1300" y="0"/>
                    <a:pt x="1300" y="0"/>
                  </a:cubicBezTo>
                  <a:cubicBezTo>
                    <a:pt x="1258" y="6"/>
                    <a:pt x="1217" y="20"/>
                    <a:pt x="1180" y="42"/>
                  </a:cubicBezTo>
                  <a:cubicBezTo>
                    <a:pt x="1063" y="111"/>
                    <a:pt x="1007" y="246"/>
                    <a:pt x="951" y="369"/>
                  </a:cubicBezTo>
                  <a:cubicBezTo>
                    <a:pt x="895" y="492"/>
                    <a:pt x="818" y="622"/>
                    <a:pt x="689" y="661"/>
                  </a:cubicBezTo>
                  <a:cubicBezTo>
                    <a:pt x="598" y="688"/>
                    <a:pt x="501" y="664"/>
                    <a:pt x="407" y="672"/>
                  </a:cubicBezTo>
                  <a:cubicBezTo>
                    <a:pt x="276" y="682"/>
                    <a:pt x="81" y="835"/>
                    <a:pt x="0" y="956"/>
                  </a:cubicBezTo>
                  <a:lnTo>
                    <a:pt x="1300" y="956"/>
                  </a:lnTo>
                  <a:close/>
                </a:path>
              </a:pathLst>
            </a:cu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Oval 154"/>
            <p:cNvSpPr>
              <a:spLocks noChangeArrowheads="1"/>
            </p:cNvSpPr>
            <p:nvPr/>
          </p:nvSpPr>
          <p:spPr bwMode="auto">
            <a:xfrm>
              <a:off x="9839325" y="5899151"/>
              <a:ext cx="196850" cy="196850"/>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Oval 156"/>
            <p:cNvSpPr>
              <a:spLocks noChangeArrowheads="1"/>
            </p:cNvSpPr>
            <p:nvPr/>
          </p:nvSpPr>
          <p:spPr bwMode="auto">
            <a:xfrm>
              <a:off x="11098213" y="5446714"/>
              <a:ext cx="100013" cy="100013"/>
            </a:xfrm>
            <a:prstGeom prst="ellipse">
              <a:avLst/>
            </a:prstGeom>
            <a:solidFill>
              <a:srgbClr val="D0DC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581" name="标题 1"/>
          <p:cNvSpPr>
            <a:spLocks noGrp="1"/>
          </p:cNvSpPr>
          <p:nvPr>
            <p:ph type="title"/>
          </p:nvPr>
        </p:nvSpPr>
        <p:spPr>
          <a:xfrm>
            <a:off x="831849" y="1709738"/>
            <a:ext cx="10515600" cy="2852737"/>
          </a:xfrm>
        </p:spPr>
        <p:txBody>
          <a:bodyPr anchor="b"/>
          <a:lstStyle>
            <a:lvl1pPr>
              <a:defRPr sz="6000"/>
            </a:lvl1pPr>
          </a:lstStyle>
          <a:p>
            <a:r>
              <a:rPr lang="zh-CN" altLang="en-US"/>
              <a:t>单击此处编辑母版标题样式</a:t>
            </a:r>
            <a:endParaRPr lang="zh-CN" altLang="en-US"/>
          </a:p>
        </p:txBody>
      </p:sp>
      <p:sp>
        <p:nvSpPr>
          <p:cNvPr id="1048582" name="文本占位符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1048583" name="日期占位符 3"/>
          <p:cNvSpPr>
            <a:spLocks noGrp="1"/>
          </p:cNvSpPr>
          <p:nvPr>
            <p:ph type="dt" sz="half" idx="10"/>
          </p:nvPr>
        </p:nvSpPr>
        <p:spPr>
          <a:xfrm>
            <a:off x="838200" y="6356352"/>
            <a:ext cx="2743200" cy="365125"/>
          </a:xfrm>
        </p:spPr>
        <p:txBody>
          <a:bodyPr/>
          <a:lstStyle/>
          <a:p>
            <a:fld id="{C03495CA-CB87-42F5-AD11-A63647B25AC0}" type="datetimeFigureOut">
              <a:rPr lang="zh-CN" altLang="en-US" smtClean="0"/>
            </a:fld>
            <a:endParaRPr lang="zh-CN" altLang="en-US"/>
          </a:p>
        </p:txBody>
      </p:sp>
      <p:sp>
        <p:nvSpPr>
          <p:cNvPr id="1048584" name="页脚占位符 4"/>
          <p:cNvSpPr>
            <a:spLocks noGrp="1"/>
          </p:cNvSpPr>
          <p:nvPr>
            <p:ph type="ftr" sz="quarter" idx="11"/>
          </p:nvPr>
        </p:nvSpPr>
        <p:spPr>
          <a:xfrm>
            <a:off x="4038600" y="6356352"/>
            <a:ext cx="4114800" cy="365125"/>
          </a:xfrm>
        </p:spPr>
        <p:txBody>
          <a:bodyPr/>
          <a:lstStyle/>
          <a:p>
            <a:endParaRPr lang="zh-CN" altLang="en-US"/>
          </a:p>
        </p:txBody>
      </p:sp>
      <p:sp>
        <p:nvSpPr>
          <p:cNvPr id="1048585" name="灯片编号占位符 5"/>
          <p:cNvSpPr>
            <a:spLocks noGrp="1"/>
          </p:cNvSpPr>
          <p:nvPr>
            <p:ph type="sldNum" sz="quarter" idx="12"/>
          </p:nvPr>
        </p:nvSpPr>
        <p:spPr>
          <a:xfrm>
            <a:off x="8610600" y="6356352"/>
            <a:ext cx="2743200" cy="365125"/>
          </a:xfrm>
        </p:spPr>
        <p:txBody>
          <a:bodyPr/>
          <a:lstStyle/>
          <a:p>
            <a:fld id="{03333C9F-EFB6-4360-A5D6-81DD839FD7B7}"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60400" y="0"/>
            <a:ext cx="10858499" cy="1028700"/>
          </a:xfrm>
        </p:spPr>
        <p:txBody>
          <a:bodyPr/>
          <a:lstStyle/>
          <a:p>
            <a:r>
              <a:rPr lang="zh-CN" altLang="en-US"/>
              <a:t>单击此处编辑母版标题样式</a:t>
            </a:r>
            <a:endParaRPr lang="zh-CN" altLang="en-US"/>
          </a:p>
        </p:txBody>
      </p:sp>
      <p:sp>
        <p:nvSpPr>
          <p:cNvPr id="3" name="页脚占位符 2"/>
          <p:cNvSpPr>
            <a:spLocks noGrp="1"/>
          </p:cNvSpPr>
          <p:nvPr>
            <p:ph type="ftr" sz="quarter" idx="10"/>
          </p:nvPr>
        </p:nvSpPr>
        <p:spPr>
          <a:xfrm>
            <a:off x="660401" y="6438900"/>
            <a:ext cx="3992171" cy="215900"/>
          </a:xfrm>
        </p:spPr>
        <p:txBody>
          <a:bodyPr/>
          <a:lstStyle/>
          <a:p>
            <a:endParaRPr lang="zh-CN" altLang="en-US" dirty="0"/>
          </a:p>
        </p:txBody>
      </p:sp>
      <p:sp>
        <p:nvSpPr>
          <p:cNvPr id="4" name="日期占位符 3"/>
          <p:cNvSpPr>
            <a:spLocks noGrp="1"/>
          </p:cNvSpPr>
          <p:nvPr>
            <p:ph type="dt" sz="half" idx="11"/>
          </p:nvPr>
        </p:nvSpPr>
        <p:spPr>
          <a:xfrm>
            <a:off x="5504656" y="6438900"/>
            <a:ext cx="1802924" cy="215900"/>
          </a:xfrm>
        </p:spPr>
        <p:txBody>
          <a:bodyPr/>
          <a:lstStyle/>
          <a:p>
            <a:fld id="{EFE03BF2-D8AF-46DF-AE0F-0C217AE83FF5}" type="datetime1">
              <a:rPr lang="en-US" altLang="zh-CN" smtClean="0"/>
            </a:fld>
            <a:endParaRPr lang="en-US" altLang="zh-CN"/>
          </a:p>
        </p:txBody>
      </p:sp>
      <p:sp>
        <p:nvSpPr>
          <p:cNvPr id="5" name="灯片编号占位符 4"/>
          <p:cNvSpPr>
            <a:spLocks noGrp="1"/>
          </p:cNvSpPr>
          <p:nvPr>
            <p:ph type="sldNum" sz="quarter" idx="12"/>
          </p:nvPr>
        </p:nvSpPr>
        <p:spPr>
          <a:xfrm>
            <a:off x="8857452" y="6438900"/>
            <a:ext cx="2661448" cy="215900"/>
          </a:xfrm>
        </p:spPr>
        <p:txBody>
          <a:bodyPr/>
          <a:lstStyle/>
          <a:p>
            <a:fld id="{7F65B630-C7FF-41C0-9923-C5E5E29EED81}" type="slidenum">
              <a:rPr lang="en-US" altLang="zh-CN" smtClean="0"/>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6564905C-1A1E-478B-9C62-5E7BB1D9E5B8}"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1B70D7C-1FD5-44C6-BD8C-68352350707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bout us (1)">
    <p:spTree>
      <p:nvGrpSpPr>
        <p:cNvPr id="1" name=""/>
        <p:cNvGrpSpPr/>
        <p:nvPr/>
      </p:nvGrpSpPr>
      <p:grpSpPr>
        <a:xfrm>
          <a:off x="0" y="0"/>
          <a:ext cx="0" cy="0"/>
          <a:chOff x="0" y="0"/>
          <a:chExt cx="0" cy="0"/>
        </a:xfrm>
      </p:grpSpPr>
      <p:sp>
        <p:nvSpPr>
          <p:cNvPr id="68" name="Shape 68"/>
          <p:cNvSpPr/>
          <p:nvPr>
            <p:ph type="pic" sz="half" idx="13"/>
          </p:nvPr>
        </p:nvSpPr>
        <p:spPr>
          <a:xfrm>
            <a:off x="-7833" y="688"/>
            <a:ext cx="4363045" cy="6856625"/>
          </a:xfrm>
          <a:prstGeom prst="rect">
            <a:avLst/>
          </a:prstGeom>
        </p:spPr>
        <p:txBody>
          <a:bodyPr lIns="91439" tIns="45719" rIns="91439" bIns="45719" anchor="t">
            <a:noAutofit/>
          </a:bodyPr>
          <a:lstStyle/>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tags" Target="../tags/tag72.xml"/><Relationship Id="rId7" Type="http://schemas.openxmlformats.org/officeDocument/2006/relationships/image" Target="../media/image16.png"/><Relationship Id="rId6" Type="http://schemas.openxmlformats.org/officeDocument/2006/relationships/tags" Target="../tags/tag71.xml"/><Relationship Id="rId5" Type="http://schemas.openxmlformats.org/officeDocument/2006/relationships/image" Target="../media/image15.png"/><Relationship Id="rId4" Type="http://schemas.openxmlformats.org/officeDocument/2006/relationships/tags" Target="../tags/tag70.xml"/><Relationship Id="rId36" Type="http://schemas.openxmlformats.org/officeDocument/2006/relationships/slideLayout" Target="../slideLayouts/slideLayout3.xml"/><Relationship Id="rId35" Type="http://schemas.openxmlformats.org/officeDocument/2006/relationships/image" Target="../media/image25.png"/><Relationship Id="rId34" Type="http://schemas.openxmlformats.org/officeDocument/2006/relationships/image" Target="../media/image24.png"/><Relationship Id="rId33" Type="http://schemas.openxmlformats.org/officeDocument/2006/relationships/tags" Target="../tags/tag90.xml"/><Relationship Id="rId32" Type="http://schemas.openxmlformats.org/officeDocument/2006/relationships/image" Target="../media/image23.png"/><Relationship Id="rId31" Type="http://schemas.openxmlformats.org/officeDocument/2006/relationships/tags" Target="../tags/tag89.xml"/><Relationship Id="rId30" Type="http://schemas.openxmlformats.org/officeDocument/2006/relationships/image" Target="../media/image22.png"/><Relationship Id="rId3" Type="http://schemas.openxmlformats.org/officeDocument/2006/relationships/image" Target="../media/image14.png"/><Relationship Id="rId29" Type="http://schemas.openxmlformats.org/officeDocument/2006/relationships/tags" Target="../tags/tag88.xml"/><Relationship Id="rId28" Type="http://schemas.openxmlformats.org/officeDocument/2006/relationships/tags" Target="../tags/tag87.xml"/><Relationship Id="rId27" Type="http://schemas.openxmlformats.org/officeDocument/2006/relationships/image" Target="../media/image21.png"/><Relationship Id="rId26" Type="http://schemas.openxmlformats.org/officeDocument/2006/relationships/tags" Target="../tags/tag86.xml"/><Relationship Id="rId25" Type="http://schemas.openxmlformats.org/officeDocument/2006/relationships/tags" Target="../tags/tag85.xml"/><Relationship Id="rId24" Type="http://schemas.openxmlformats.org/officeDocument/2006/relationships/image" Target="../media/image20.png"/><Relationship Id="rId23" Type="http://schemas.openxmlformats.org/officeDocument/2006/relationships/tags" Target="../tags/tag84.xml"/><Relationship Id="rId22" Type="http://schemas.openxmlformats.org/officeDocument/2006/relationships/image" Target="../media/image19.png"/><Relationship Id="rId21" Type="http://schemas.openxmlformats.org/officeDocument/2006/relationships/tags" Target="../tags/tag83.xml"/><Relationship Id="rId20" Type="http://schemas.openxmlformats.org/officeDocument/2006/relationships/tags" Target="../tags/tag82.xml"/><Relationship Id="rId2" Type="http://schemas.openxmlformats.org/officeDocument/2006/relationships/tags" Target="../tags/tag69.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image" Target="../media/image18.png"/><Relationship Id="rId10" Type="http://schemas.openxmlformats.org/officeDocument/2006/relationships/tags" Target="../tags/tag73.xml"/><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3" Type="http://schemas.openxmlformats.org/officeDocument/2006/relationships/comments" Target="../comments/comment1.xml"/><Relationship Id="rId12" Type="http://schemas.openxmlformats.org/officeDocument/2006/relationships/slideLayout" Target="../slideLayouts/slideLayout3.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1.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image" Target="../media/image32.jpeg"/><Relationship Id="rId2" Type="http://schemas.openxmlformats.org/officeDocument/2006/relationships/image" Target="../media/image31.jpeg"/><Relationship Id="rId13" Type="http://schemas.openxmlformats.org/officeDocument/2006/relationships/slideLayout" Target="../slideLayouts/slideLayout3.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image" Target="../media/image34.png"/><Relationship Id="rId12" Type="http://schemas.openxmlformats.org/officeDocument/2006/relationships/slideLayout" Target="../slideLayouts/slideLayout3.xml"/><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4.xml"/><Relationship Id="rId1" Type="http://schemas.openxmlformats.org/officeDocument/2006/relationships/image" Target="../media/image47.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slideLayout" Target="../slideLayouts/slideLayout2.xml"/><Relationship Id="rId2" Type="http://schemas.openxmlformats.org/officeDocument/2006/relationships/tags" Target="../tags/tag2.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image" Target="../media/image1.png"/><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22.xml"/><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23.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tags" Target="../tags/tag130.xml"/><Relationship Id="rId7" Type="http://schemas.openxmlformats.org/officeDocument/2006/relationships/tags" Target="../tags/tag129.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tags" Target="../tags/tag125.xml"/><Relationship Id="rId2" Type="http://schemas.openxmlformats.org/officeDocument/2006/relationships/tags" Target="../tags/tag124.xml"/><Relationship Id="rId15" Type="http://schemas.openxmlformats.org/officeDocument/2006/relationships/slideLayout" Target="../slideLayouts/slideLayout3.xml"/><Relationship Id="rId14" Type="http://schemas.openxmlformats.org/officeDocument/2006/relationships/image" Target="../media/image54.png"/><Relationship Id="rId13" Type="http://schemas.openxmlformats.org/officeDocument/2006/relationships/tags" Target="../tags/tag133.xml"/><Relationship Id="rId12" Type="http://schemas.openxmlformats.org/officeDocument/2006/relationships/image" Target="../media/image53.png"/><Relationship Id="rId11" Type="http://schemas.openxmlformats.org/officeDocument/2006/relationships/image" Target="../media/image52.png"/><Relationship Id="rId10" Type="http://schemas.openxmlformats.org/officeDocument/2006/relationships/tags" Target="../tags/tag132.xml"/><Relationship Id="rId1" Type="http://schemas.openxmlformats.org/officeDocument/2006/relationships/tags" Target="../tags/tag123.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6.png"/><Relationship Id="rId2" Type="http://schemas.openxmlformats.org/officeDocument/2006/relationships/tags" Target="../tags/tag134.xml"/><Relationship Id="rId1"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7.png"/><Relationship Id="rId1" Type="http://schemas.openxmlformats.org/officeDocument/2006/relationships/tags" Target="../tags/tag135.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0.png"/><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tags" Target="../tags/tag13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61.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tags" Target="../tags/tag13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6.png"/><Relationship Id="rId3" Type="http://schemas.openxmlformats.org/officeDocument/2006/relationships/tags" Target="../tags/tag138.xml"/><Relationship Id="rId2" Type="http://schemas.openxmlformats.org/officeDocument/2006/relationships/image" Target="../media/image65.png"/><Relationship Id="rId1"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image" Target="../media/image71.png"/><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tags" Target="../tags/tag140.xml"/><Relationship Id="rId1" Type="http://schemas.openxmlformats.org/officeDocument/2006/relationships/tags" Target="../tags/tag139.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2.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0.png"/><Relationship Id="rId1" Type="http://schemas.openxmlformats.org/officeDocument/2006/relationships/tags" Target="../tags/tag141.xml"/></Relationships>
</file>

<file path=ppt/slides/_rels/slide36.xml.rels><?xml version="1.0" encoding="UTF-8" standalone="yes"?>
<Relationships xmlns="http://schemas.openxmlformats.org/package/2006/relationships"><Relationship Id="rId9" Type="http://schemas.openxmlformats.org/officeDocument/2006/relationships/image" Target="../media/image88.png"/><Relationship Id="rId8" Type="http://schemas.openxmlformats.org/officeDocument/2006/relationships/image" Target="../media/image87.png"/><Relationship Id="rId7" Type="http://schemas.openxmlformats.org/officeDocument/2006/relationships/image" Target="../media/image86.png"/><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3" Type="http://schemas.openxmlformats.org/officeDocument/2006/relationships/image" Target="../media/image82.png"/><Relationship Id="rId2" Type="http://schemas.openxmlformats.org/officeDocument/2006/relationships/image" Target="../media/image81.png"/><Relationship Id="rId10" Type="http://schemas.openxmlformats.org/officeDocument/2006/relationships/slideLayout" Target="../slideLayouts/slideLayout3.xml"/><Relationship Id="rId1" Type="http://schemas.openxmlformats.org/officeDocument/2006/relationships/tags" Target="../tags/tag14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89.png"/><Relationship Id="rId1" Type="http://schemas.openxmlformats.org/officeDocument/2006/relationships/tags" Target="../tags/tag143.xml"/></Relationships>
</file>

<file path=ppt/slides/_rels/slide38.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image" Target="../media/image3.png"/><Relationship Id="rId28" Type="http://schemas.openxmlformats.org/officeDocument/2006/relationships/slideLayout" Target="../slideLayouts/slideLayout3.xml"/><Relationship Id="rId27" Type="http://schemas.openxmlformats.org/officeDocument/2006/relationships/image" Target="../media/image10.png"/><Relationship Id="rId26" Type="http://schemas.openxmlformats.org/officeDocument/2006/relationships/tags" Target="../tags/tag168.xml"/><Relationship Id="rId25" Type="http://schemas.openxmlformats.org/officeDocument/2006/relationships/tags" Target="../tags/tag167.xml"/><Relationship Id="rId24" Type="http://schemas.openxmlformats.org/officeDocument/2006/relationships/tags" Target="../tags/tag166.xml"/><Relationship Id="rId23" Type="http://schemas.openxmlformats.org/officeDocument/2006/relationships/tags" Target="../tags/tag165.xml"/><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tags" Target="../tags/tag162.xml"/><Relationship Id="rId2" Type="http://schemas.openxmlformats.org/officeDocument/2006/relationships/tags" Target="../tags/tag145.xml"/><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91.png"/><Relationship Id="rId1"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tags" Target="../tags/tag19.xml"/></Relationships>
</file>

<file path=ppt/slides/_rels/slide40.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3.xml"/><Relationship Id="rId7" Type="http://schemas.openxmlformats.org/officeDocument/2006/relationships/image" Target="../media/image98.png"/><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0.png"/><Relationship Id="rId1" Type="http://schemas.openxmlformats.org/officeDocument/2006/relationships/image" Target="../media/image99.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2" Type="http://schemas.openxmlformats.org/officeDocument/2006/relationships/slideLayout" Target="../slideLayouts/slideLayout9.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1.xml"/><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image" Target="../media/image5.svg"/><Relationship Id="rId6" Type="http://schemas.openxmlformats.org/officeDocument/2006/relationships/image" Target="../media/image4.png"/><Relationship Id="rId5" Type="http://schemas.openxmlformats.org/officeDocument/2006/relationships/tags" Target="../tags/tag44.xml"/><Relationship Id="rId4" Type="http://schemas.openxmlformats.org/officeDocument/2006/relationships/tags" Target="../tags/tag43.xml"/><Relationship Id="rId34" Type="http://schemas.openxmlformats.org/officeDocument/2006/relationships/slideLayout" Target="../slideLayouts/slideLayout3.xml"/><Relationship Id="rId33" Type="http://schemas.openxmlformats.org/officeDocument/2006/relationships/image" Target="../media/image10.png"/><Relationship Id="rId32" Type="http://schemas.openxmlformats.org/officeDocument/2006/relationships/tags" Target="../tags/tag65.xml"/><Relationship Id="rId31" Type="http://schemas.openxmlformats.org/officeDocument/2006/relationships/tags" Target="../tags/tag64.xml"/><Relationship Id="rId30" Type="http://schemas.openxmlformats.org/officeDocument/2006/relationships/tags" Target="../tags/tag63.xml"/><Relationship Id="rId3" Type="http://schemas.openxmlformats.org/officeDocument/2006/relationships/image" Target="../media/image3.png"/><Relationship Id="rId29" Type="http://schemas.openxmlformats.org/officeDocument/2006/relationships/tags" Target="../tags/tag62.xml"/><Relationship Id="rId28" Type="http://schemas.openxmlformats.org/officeDocument/2006/relationships/tags" Target="../tags/tag61.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42.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image" Target="../media/image9.svg"/><Relationship Id="rId14" Type="http://schemas.openxmlformats.org/officeDocument/2006/relationships/image" Target="../media/image8.png"/><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2.png"/><Relationship Id="rId3" Type="http://schemas.openxmlformats.org/officeDocument/2006/relationships/tags" Target="../tags/tag67.xml"/><Relationship Id="rId2" Type="http://schemas.openxmlformats.org/officeDocument/2006/relationships/image" Target="../media/image11.png"/><Relationship Id="rId1" Type="http://schemas.openxmlformats.org/officeDocument/2006/relationships/tags" Target="../tags/tag6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组合 235"/>
          <p:cNvGrpSpPr/>
          <p:nvPr/>
        </p:nvGrpSpPr>
        <p:grpSpPr>
          <a:xfrm>
            <a:off x="686435" y="5089525"/>
            <a:ext cx="4959599" cy="370840"/>
            <a:chOff x="633501" y="4088227"/>
            <a:chExt cx="3745646" cy="370840"/>
          </a:xfrm>
        </p:grpSpPr>
        <p:sp>
          <p:nvSpPr>
            <p:cNvPr id="237" name="圆角矩形 7"/>
            <p:cNvSpPr/>
            <p:nvPr/>
          </p:nvSpPr>
          <p:spPr>
            <a:xfrm>
              <a:off x="633501" y="4088227"/>
              <a:ext cx="1731645" cy="370840"/>
            </a:xfrm>
            <a:prstGeom prst="roundRect">
              <a:avLst>
                <a:gd name="adj" fmla="val 50000"/>
              </a:avLst>
            </a:prstGeom>
            <a:solidFill>
              <a:schemeClr val="accent2"/>
            </a:solidFill>
            <a:ln>
              <a:noFill/>
            </a:ln>
            <a:effectLst>
              <a:outerShdw blurRad="127000" dist="127000" dir="27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977BFF"/>
                </a:solidFill>
                <a:cs typeface="MiSans Normal" panose="00000500000000000000" pitchFamily="2" charset="-122"/>
              </a:endParaRPr>
            </a:p>
          </p:txBody>
        </p:sp>
        <p:sp>
          <p:nvSpPr>
            <p:cNvPr id="238" name="圆角矩形 8"/>
            <p:cNvSpPr/>
            <p:nvPr/>
          </p:nvSpPr>
          <p:spPr>
            <a:xfrm>
              <a:off x="2662091" y="4088227"/>
              <a:ext cx="1659319" cy="370840"/>
            </a:xfrm>
            <a:prstGeom prst="roundRect">
              <a:avLst>
                <a:gd name="adj" fmla="val 50000"/>
              </a:avLst>
            </a:prstGeom>
            <a:noFill/>
            <a:ln>
              <a:solidFill>
                <a:schemeClr val="accent2"/>
              </a:solidFill>
            </a:ln>
            <a:effectLst>
              <a:outerShdw blurRad="127000" dist="127000" dir="27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977BFF"/>
                </a:solidFill>
                <a:cs typeface="MiSans Normal" panose="00000500000000000000" pitchFamily="2" charset="-122"/>
              </a:endParaRPr>
            </a:p>
          </p:txBody>
        </p:sp>
        <p:sp>
          <p:nvSpPr>
            <p:cNvPr id="239" name="文本框 32"/>
            <p:cNvSpPr txBox="1"/>
            <p:nvPr/>
          </p:nvSpPr>
          <p:spPr>
            <a:xfrm>
              <a:off x="673785" y="4135852"/>
              <a:ext cx="1691451"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1200" dirty="0">
                  <a:solidFill>
                    <a:schemeClr val="bg1"/>
                  </a:solidFill>
                  <a:latin typeface="+mj-ea"/>
                  <a:ea typeface="+mj-ea"/>
                  <a:cs typeface="MiSans Normal" panose="00000500000000000000" pitchFamily="2" charset="-122"/>
                </a:rPr>
                <a:t>北京万方数据股份有限公司</a:t>
              </a:r>
              <a:endParaRPr lang="zh-CN" sz="1200" dirty="0">
                <a:solidFill>
                  <a:schemeClr val="bg1"/>
                </a:solidFill>
                <a:latin typeface="+mj-ea"/>
                <a:ea typeface="+mj-ea"/>
                <a:cs typeface="MiSans Normal" panose="00000500000000000000" pitchFamily="2" charset="-122"/>
              </a:endParaRPr>
            </a:p>
          </p:txBody>
        </p:sp>
        <p:sp>
          <p:nvSpPr>
            <p:cNvPr id="240" name="文本框 9"/>
            <p:cNvSpPr txBox="1"/>
            <p:nvPr/>
          </p:nvSpPr>
          <p:spPr>
            <a:xfrm>
              <a:off x="2604587" y="4135783"/>
              <a:ext cx="1774560"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accent2"/>
                  </a:solidFill>
                  <a:latin typeface="+mj-ea"/>
                  <a:ea typeface="+mj-ea"/>
                  <a:cs typeface="MiSans Normal" panose="00000500000000000000" pitchFamily="2" charset="-122"/>
                </a:rPr>
                <a:t>时间：</a:t>
              </a:r>
              <a:r>
                <a:rPr lang="en-US" altLang="zh-CN" sz="1200" dirty="0">
                  <a:solidFill>
                    <a:schemeClr val="accent2"/>
                  </a:solidFill>
                  <a:latin typeface="+mj-ea"/>
                  <a:ea typeface="+mj-ea"/>
                  <a:cs typeface="MiSans Normal" panose="00000500000000000000" pitchFamily="2" charset="-122"/>
                </a:rPr>
                <a:t>2025.12</a:t>
              </a:r>
              <a:endParaRPr lang="en-US" altLang="zh-CN" sz="1200" dirty="0">
                <a:solidFill>
                  <a:schemeClr val="accent2"/>
                </a:solidFill>
                <a:latin typeface="+mj-ea"/>
                <a:ea typeface="+mj-ea"/>
                <a:cs typeface="MiSans Normal" panose="00000500000000000000" pitchFamily="2" charset="-122"/>
              </a:endParaRPr>
            </a:p>
          </p:txBody>
        </p:sp>
      </p:grpSp>
      <p:grpSp>
        <p:nvGrpSpPr>
          <p:cNvPr id="243" name="组合 242"/>
          <p:cNvGrpSpPr/>
          <p:nvPr/>
        </p:nvGrpSpPr>
        <p:grpSpPr>
          <a:xfrm>
            <a:off x="730292" y="6153766"/>
            <a:ext cx="911860" cy="144145"/>
            <a:chOff x="3104" y="466"/>
            <a:chExt cx="1436" cy="227"/>
          </a:xfrm>
        </p:grpSpPr>
        <p:sp>
          <p:nvSpPr>
            <p:cNvPr id="244" name="椭圆 243"/>
            <p:cNvSpPr>
              <a:spLocks noChangeAspect="1"/>
            </p:cNvSpPr>
            <p:nvPr/>
          </p:nvSpPr>
          <p:spPr>
            <a:xfrm>
              <a:off x="3104"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5" name="椭圆 244"/>
            <p:cNvSpPr>
              <a:spLocks noChangeAspect="1"/>
            </p:cNvSpPr>
            <p:nvPr/>
          </p:nvSpPr>
          <p:spPr>
            <a:xfrm>
              <a:off x="3507"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6" name="椭圆 245"/>
            <p:cNvSpPr>
              <a:spLocks noChangeAspect="1"/>
            </p:cNvSpPr>
            <p:nvPr/>
          </p:nvSpPr>
          <p:spPr>
            <a:xfrm>
              <a:off x="3910"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7" name="椭圆 246"/>
            <p:cNvSpPr>
              <a:spLocks noChangeAspect="1"/>
            </p:cNvSpPr>
            <p:nvPr/>
          </p:nvSpPr>
          <p:spPr>
            <a:xfrm>
              <a:off x="4313"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9" name="组合 248"/>
          <p:cNvGrpSpPr/>
          <p:nvPr/>
        </p:nvGrpSpPr>
        <p:grpSpPr>
          <a:xfrm>
            <a:off x="11173707" y="507545"/>
            <a:ext cx="396240" cy="175895"/>
            <a:chOff x="16994" y="611"/>
            <a:chExt cx="624" cy="277"/>
          </a:xfrm>
          <a:solidFill>
            <a:schemeClr val="accent1"/>
          </a:solidFill>
        </p:grpSpPr>
        <p:sp>
          <p:nvSpPr>
            <p:cNvPr id="250" name="圆角矩形 13"/>
            <p:cNvSpPr/>
            <p:nvPr/>
          </p:nvSpPr>
          <p:spPr>
            <a:xfrm>
              <a:off x="16994" y="61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63238"/>
                </a:solidFill>
              </a:endParaRPr>
            </a:p>
          </p:txBody>
        </p:sp>
        <p:sp>
          <p:nvSpPr>
            <p:cNvPr id="251" name="圆角矩形 14"/>
            <p:cNvSpPr/>
            <p:nvPr/>
          </p:nvSpPr>
          <p:spPr>
            <a:xfrm>
              <a:off x="16994" y="72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sp>
          <p:nvSpPr>
            <p:cNvPr id="252" name="圆角矩形 15"/>
            <p:cNvSpPr/>
            <p:nvPr/>
          </p:nvSpPr>
          <p:spPr>
            <a:xfrm>
              <a:off x="16994" y="83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grpSp>
      <p:pic>
        <p:nvPicPr>
          <p:cNvPr id="20" name="图片 19" descr="公司logo"/>
          <p:cNvPicPr>
            <a:picLocks noChangeAspect="1"/>
          </p:cNvPicPr>
          <p:nvPr/>
        </p:nvPicPr>
        <p:blipFill>
          <a:blip r:embed="rId1"/>
          <a:stretch>
            <a:fillRect/>
          </a:stretch>
        </p:blipFill>
        <p:spPr>
          <a:xfrm>
            <a:off x="263525" y="289560"/>
            <a:ext cx="1768475" cy="471170"/>
          </a:xfrm>
          <a:prstGeom prst="rect">
            <a:avLst/>
          </a:prstGeom>
        </p:spPr>
      </p:pic>
      <p:sp>
        <p:nvSpPr>
          <p:cNvPr id="2" name="文本框 16"/>
          <p:cNvSpPr txBox="1"/>
          <p:nvPr/>
        </p:nvSpPr>
        <p:spPr>
          <a:xfrm>
            <a:off x="186055" y="1409065"/>
            <a:ext cx="7729855" cy="1337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l" fontAlgn="auto">
              <a:lnSpc>
                <a:spcPct val="150000"/>
              </a:lnSpc>
            </a:pPr>
            <a:r>
              <a:rPr lang="en-US" altLang="zh-CN" sz="5400" dirty="0">
                <a:ln w="15875">
                  <a:noFill/>
                </a:ln>
                <a:solidFill>
                  <a:schemeClr val="accent1"/>
                </a:solidFill>
                <a:latin typeface="+mj-ea"/>
                <a:ea typeface="+mj-ea"/>
                <a:cs typeface="MiSans Normal" panose="00000500000000000000" pitchFamily="2" charset="-122"/>
              </a:rPr>
              <a:t> </a:t>
            </a:r>
            <a:r>
              <a:rPr lang="zh-CN" altLang="en-US" sz="5400" dirty="0">
                <a:ln w="15875">
                  <a:noFill/>
                </a:ln>
                <a:solidFill>
                  <a:schemeClr val="accent1"/>
                </a:solidFill>
                <a:latin typeface="+mj-ea"/>
                <a:ea typeface="+mj-ea"/>
                <a:cs typeface="MiSans Normal" panose="00000500000000000000" pitchFamily="2" charset="-122"/>
              </a:rPr>
              <a:t>万方数据助力论文写作</a:t>
            </a:r>
            <a:endParaRPr lang="zh-CN" altLang="en-US" sz="5400" dirty="0">
              <a:ln w="15875">
                <a:noFill/>
              </a:ln>
              <a:solidFill>
                <a:schemeClr val="accent1"/>
              </a:solidFill>
              <a:latin typeface="+mj-ea"/>
              <a:ea typeface="+mj-ea"/>
              <a:cs typeface="MiSans Normal" panose="00000500000000000000" pitchFamily="2" charset="-122"/>
            </a:endParaRPr>
          </a:p>
        </p:txBody>
      </p:sp>
      <p:sp>
        <p:nvSpPr>
          <p:cNvPr id="3" name="文本框 2"/>
          <p:cNvSpPr txBox="1"/>
          <p:nvPr/>
        </p:nvSpPr>
        <p:spPr>
          <a:xfrm>
            <a:off x="686435" y="3100705"/>
            <a:ext cx="5927725" cy="521970"/>
          </a:xfrm>
          <a:prstGeom prst="rect">
            <a:avLst/>
          </a:prstGeom>
        </p:spPr>
        <p:txBody>
          <a:bodyPr wrap="square">
            <a:spAutoFit/>
          </a:bodyPr>
          <a:p>
            <a:r>
              <a:rPr lang="zh-CN" altLang="en-US" sz="2800" b="1" dirty="0">
                <a:ln w="15875">
                  <a:noFill/>
                </a:ln>
                <a:gradFill>
                  <a:gsLst>
                    <a:gs pos="0">
                      <a:srgbClr val="56A0B9"/>
                    </a:gs>
                    <a:gs pos="100000">
                      <a:srgbClr val="5DBDC3"/>
                    </a:gs>
                  </a:gsLst>
                  <a:lin ang="2700000" scaled="1"/>
                </a:gradFill>
                <a:latin typeface="+mj-ea"/>
                <a:ea typeface="+mj-ea"/>
                <a:cs typeface="MiSans Normal" panose="00000500000000000000" pitchFamily="2" charset="-122"/>
              </a:rPr>
              <a:t>拒绝“大海捞针”，精准锁定核心文献</a:t>
            </a:r>
            <a:endParaRPr lang="zh-CN" altLang="en-US" sz="2800" b="1" dirty="0">
              <a:ln w="15875">
                <a:noFill/>
              </a:ln>
              <a:gradFill>
                <a:gsLst>
                  <a:gs pos="0">
                    <a:srgbClr val="56A0B9"/>
                  </a:gs>
                  <a:gs pos="100000">
                    <a:srgbClr val="5DBDC3"/>
                  </a:gs>
                </a:gsLst>
                <a:lin ang="2700000" scaled="1"/>
              </a:gradFill>
              <a:latin typeface="+mj-ea"/>
              <a:ea typeface="+mj-ea"/>
              <a:cs typeface="MiSans Normal" panose="00000500000000000000"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3092450" y="1247775"/>
            <a:ext cx="6578600" cy="3402965"/>
          </a:xfrm>
          <a:prstGeom prst="rect">
            <a:avLst/>
          </a:prstGeom>
        </p:spPr>
      </p:pic>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8" name="图片 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869950" y="1468755"/>
            <a:ext cx="2174875" cy="326390"/>
          </a:xfrm>
          <a:prstGeom prst="rect">
            <a:avLst/>
          </a:prstGeom>
          <a:ln>
            <a:solidFill>
              <a:schemeClr val="accent1"/>
            </a:solidFill>
          </a:ln>
        </p:spPr>
      </p:pic>
      <p:pic>
        <p:nvPicPr>
          <p:cNvPr id="9" name="图片 8"/>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1624965" y="2082800"/>
            <a:ext cx="1704975" cy="314960"/>
          </a:xfrm>
          <a:prstGeom prst="rect">
            <a:avLst/>
          </a:prstGeom>
          <a:ln>
            <a:solidFill>
              <a:schemeClr val="accent1"/>
            </a:solidFill>
          </a:ln>
        </p:spPr>
      </p:pic>
      <p:pic>
        <p:nvPicPr>
          <p:cNvPr id="14" name="图片 13"/>
          <p:cNvPicPr>
            <a:picLocks noChangeAspect="1"/>
          </p:cNvPicPr>
          <p:nvPr>
            <p:custDataLst>
              <p:tags r:id="rId6"/>
            </p:custDataLst>
          </p:nvPr>
        </p:nvPicPr>
        <p:blipFill>
          <a:blip r:embed="rId7"/>
          <a:stretch>
            <a:fillRect/>
          </a:stretch>
        </p:blipFill>
        <p:spPr>
          <a:xfrm>
            <a:off x="869950" y="2627630"/>
            <a:ext cx="2426970" cy="339725"/>
          </a:xfrm>
          <a:prstGeom prst="rect">
            <a:avLst/>
          </a:prstGeom>
          <a:ln>
            <a:solidFill>
              <a:schemeClr val="accent1"/>
            </a:solidFill>
          </a:ln>
        </p:spPr>
      </p:pic>
      <p:pic>
        <p:nvPicPr>
          <p:cNvPr id="23" name="Picture 13"/>
          <p:cNvPicPr>
            <a:picLocks noChangeAspect="1" noChangeArrowheads="1"/>
          </p:cNvPicPr>
          <p:nvPr>
            <p:custDataLst>
              <p:tags r:id="rId8"/>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166620" y="3168015"/>
            <a:ext cx="1130300" cy="3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p:cNvPicPr>
            <a:picLocks noChangeAspect="1" noChangeArrowheads="1"/>
          </p:cNvPicPr>
          <p:nvPr>
            <p:custDataLst>
              <p:tags r:id="rId10"/>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69950" y="3658235"/>
            <a:ext cx="1877695"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p:nvPr/>
        </p:nvGrpSpPr>
        <p:grpSpPr>
          <a:xfrm>
            <a:off x="703580" y="5616575"/>
            <a:ext cx="695960" cy="695960"/>
            <a:chOff x="1108" y="8845"/>
            <a:chExt cx="1096" cy="1096"/>
          </a:xfrm>
        </p:grpSpPr>
        <p:sp>
          <p:nvSpPr>
            <p:cNvPr id="17" name="Shape 947"/>
            <p:cNvSpPr/>
            <p:nvPr>
              <p:custDataLst>
                <p:tags r:id="rId12"/>
              </p:custDataLst>
            </p:nvPr>
          </p:nvSpPr>
          <p:spPr>
            <a:xfrm>
              <a:off x="1108" y="8845"/>
              <a:ext cx="1097" cy="1097"/>
            </a:xfrm>
            <a:prstGeom prst="ellipse">
              <a:avLst/>
            </a:prstGeom>
            <a:solidFill>
              <a:schemeClr val="tx2"/>
            </a:solidFill>
            <a:ln w="25400">
              <a:solidFill>
                <a:srgbClr val="FFFFFF">
                  <a:alpha val="15000"/>
                </a:srgbClr>
              </a:solidFill>
              <a:miter lim="400000"/>
            </a:ln>
          </p:spPr>
          <p:txBody>
            <a:bodyPr lIns="38107" tIns="38107" rIns="38107" bIns="38107" anchor="ctr"/>
            <a:p>
              <a:pPr>
                <a:lnSpc>
                  <a:spcPct val="100000"/>
                </a:lnSpc>
                <a:defRPr sz="3200">
                  <a:solidFill>
                    <a:srgbClr val="FFFFFF"/>
                  </a:solidFill>
                  <a:latin typeface="+mn-lt"/>
                  <a:ea typeface="+mn-ea"/>
                  <a:cs typeface="+mn-cs"/>
                  <a:sym typeface="Roboto"/>
                </a:defRPr>
              </a:pPr>
              <a:endParaRPr sz="18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18" name="Shape 948"/>
            <p:cNvSpPr/>
            <p:nvPr>
              <p:custDataLst>
                <p:tags r:id="rId13"/>
              </p:custDataLst>
            </p:nvPr>
          </p:nvSpPr>
          <p:spPr>
            <a:xfrm>
              <a:off x="1414" y="9151"/>
              <a:ext cx="486" cy="485"/>
            </a:xfrm>
            <a:custGeom>
              <a:avLst/>
              <a:gdLst/>
              <a:ahLst/>
              <a:cxnLst>
                <a:cxn ang="0">
                  <a:pos x="wd2" y="hd2"/>
                </a:cxn>
                <a:cxn ang="5400000">
                  <a:pos x="wd2" y="hd2"/>
                </a:cxn>
                <a:cxn ang="10800000">
                  <a:pos x="wd2" y="hd2"/>
                </a:cxn>
                <a:cxn ang="16200000">
                  <a:pos x="wd2" y="hd2"/>
                </a:cxn>
              </a:cxnLst>
              <a:rect l="0" t="0" r="r" b="b"/>
              <a:pathLst>
                <a:path w="21600" h="21600" extrusionOk="0">
                  <a:moveTo>
                    <a:pt x="8803" y="0"/>
                  </a:moveTo>
                  <a:cubicBezTo>
                    <a:pt x="3918" y="0"/>
                    <a:pt x="0" y="3922"/>
                    <a:pt x="0" y="8812"/>
                  </a:cubicBezTo>
                  <a:cubicBezTo>
                    <a:pt x="0" y="13702"/>
                    <a:pt x="3918" y="17601"/>
                    <a:pt x="8803" y="17601"/>
                  </a:cubicBezTo>
                  <a:cubicBezTo>
                    <a:pt x="13687" y="17601"/>
                    <a:pt x="17605" y="13702"/>
                    <a:pt x="17605" y="8812"/>
                  </a:cubicBezTo>
                  <a:cubicBezTo>
                    <a:pt x="17605" y="3922"/>
                    <a:pt x="13687" y="0"/>
                    <a:pt x="8803" y="0"/>
                  </a:cubicBezTo>
                  <a:close/>
                  <a:moveTo>
                    <a:pt x="8803" y="1341"/>
                  </a:moveTo>
                  <a:cubicBezTo>
                    <a:pt x="12936" y="1341"/>
                    <a:pt x="16242" y="4675"/>
                    <a:pt x="16242" y="8812"/>
                  </a:cubicBezTo>
                  <a:cubicBezTo>
                    <a:pt x="16242" y="12950"/>
                    <a:pt x="12936" y="16260"/>
                    <a:pt x="8803" y="16260"/>
                  </a:cubicBezTo>
                  <a:cubicBezTo>
                    <a:pt x="4670" y="16260"/>
                    <a:pt x="1340" y="12950"/>
                    <a:pt x="1340" y="8812"/>
                  </a:cubicBezTo>
                  <a:cubicBezTo>
                    <a:pt x="1340" y="4675"/>
                    <a:pt x="4670" y="1341"/>
                    <a:pt x="8803" y="1341"/>
                  </a:cubicBezTo>
                  <a:close/>
                  <a:moveTo>
                    <a:pt x="4832" y="4957"/>
                  </a:moveTo>
                  <a:cubicBezTo>
                    <a:pt x="2760" y="7068"/>
                    <a:pt x="2760" y="10532"/>
                    <a:pt x="4832" y="12644"/>
                  </a:cubicBezTo>
                  <a:lnTo>
                    <a:pt x="5741" y="11710"/>
                  </a:lnTo>
                  <a:cubicBezTo>
                    <a:pt x="4195" y="10071"/>
                    <a:pt x="4195" y="7491"/>
                    <a:pt x="5741" y="5915"/>
                  </a:cubicBezTo>
                  <a:lnTo>
                    <a:pt x="4832" y="4957"/>
                  </a:lnTo>
                  <a:close/>
                  <a:moveTo>
                    <a:pt x="17294" y="14344"/>
                  </a:moveTo>
                  <a:lnTo>
                    <a:pt x="16361" y="15302"/>
                  </a:lnTo>
                  <a:lnTo>
                    <a:pt x="20021" y="19110"/>
                  </a:lnTo>
                  <a:cubicBezTo>
                    <a:pt x="20147" y="19235"/>
                    <a:pt x="20213" y="19345"/>
                    <a:pt x="20213" y="19565"/>
                  </a:cubicBezTo>
                  <a:cubicBezTo>
                    <a:pt x="20213" y="19753"/>
                    <a:pt x="20147" y="19918"/>
                    <a:pt x="20021" y="20043"/>
                  </a:cubicBezTo>
                  <a:cubicBezTo>
                    <a:pt x="19739" y="20326"/>
                    <a:pt x="19339" y="20326"/>
                    <a:pt x="19088" y="20043"/>
                  </a:cubicBezTo>
                  <a:lnTo>
                    <a:pt x="15285" y="16380"/>
                  </a:lnTo>
                  <a:lnTo>
                    <a:pt x="14328" y="17337"/>
                  </a:lnTo>
                  <a:lnTo>
                    <a:pt x="18108" y="20977"/>
                  </a:lnTo>
                  <a:cubicBezTo>
                    <a:pt x="18515" y="21385"/>
                    <a:pt x="19010" y="21600"/>
                    <a:pt x="19543" y="21600"/>
                  </a:cubicBezTo>
                  <a:cubicBezTo>
                    <a:pt x="20075" y="21600"/>
                    <a:pt x="20547" y="21385"/>
                    <a:pt x="20954" y="20977"/>
                  </a:cubicBezTo>
                  <a:cubicBezTo>
                    <a:pt x="21361" y="20664"/>
                    <a:pt x="21600" y="20098"/>
                    <a:pt x="21600" y="19565"/>
                  </a:cubicBezTo>
                  <a:cubicBezTo>
                    <a:pt x="21600" y="19031"/>
                    <a:pt x="21361" y="18528"/>
                    <a:pt x="20954" y="18152"/>
                  </a:cubicBezTo>
                  <a:lnTo>
                    <a:pt x="17294" y="14344"/>
                  </a:lnTo>
                  <a:close/>
                </a:path>
              </a:pathLst>
            </a:custGeom>
            <a:solidFill>
              <a:srgbClr val="FFFFFF"/>
            </a:solidFill>
            <a:ln w="12700">
              <a:miter lim="400000"/>
            </a:ln>
          </p:spPr>
          <p:txBody>
            <a:bodyPr lIns="34295" rIns="34295" anchor="ctr"/>
            <a:p>
              <a:pPr defTabSz="342900">
                <a:lnSpc>
                  <a:spcPct val="93000"/>
                </a:lnSpc>
                <a:defRPr sz="1800">
                  <a:solidFill>
                    <a:srgbClr val="000000"/>
                  </a:solidFill>
                  <a:latin typeface="+mn-lt"/>
                  <a:ea typeface="+mn-ea"/>
                  <a:cs typeface="+mn-cs"/>
                  <a:sym typeface="Roboto"/>
                </a:defRPr>
              </a:pPr>
              <a:endParaRPr sz="11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grpSp>
      <p:sp>
        <p:nvSpPr>
          <p:cNvPr id="19" name="TextBox 20"/>
          <p:cNvSpPr txBox="1"/>
          <p:nvPr>
            <p:custDataLst>
              <p:tags r:id="rId14"/>
            </p:custDataLst>
          </p:nvPr>
        </p:nvSpPr>
        <p:spPr>
          <a:xfrm>
            <a:off x="1534795" y="5611495"/>
            <a:ext cx="2107565" cy="1060450"/>
          </a:xfrm>
          <a:prstGeom prst="rect">
            <a:avLst/>
          </a:prstGeom>
          <a:noFill/>
        </p:spPr>
        <p:txBody>
          <a:bodyPr wrap="square" rtlCol="0">
            <a:noAutofit/>
          </a:bodyPr>
          <a:p>
            <a:pPr defTabSz="1828800">
              <a:lnSpc>
                <a:spcPct val="150000"/>
              </a:lnSpc>
              <a:spcBef>
                <a:spcPct val="20000"/>
              </a:spcBef>
              <a:defRPr/>
            </a:pPr>
            <a:r>
              <a:rPr sz="1400" dirty="0">
                <a:sym typeface="+mn-ea"/>
              </a:rPr>
              <a:t>与国家工程技术数字图书馆合作，通过原文传递的方式获取全文</a:t>
            </a:r>
            <a:endParaRPr lang="zh-CN" altLang="en-US" sz="1400" dirty="0">
              <a:solidFill>
                <a:schemeClr val="dk1"/>
              </a:solidFill>
              <a:latin typeface="微软雅黑" panose="020B0503020204020204" charset="-122"/>
              <a:ea typeface="微软雅黑" panose="020B0503020204020204" charset="-122"/>
              <a:cs typeface="+mn-ea"/>
              <a:sym typeface="+mn-ea"/>
            </a:endParaRPr>
          </a:p>
        </p:txBody>
      </p:sp>
      <p:grpSp>
        <p:nvGrpSpPr>
          <p:cNvPr id="20" name="组合 19"/>
          <p:cNvGrpSpPr/>
          <p:nvPr/>
        </p:nvGrpSpPr>
        <p:grpSpPr>
          <a:xfrm>
            <a:off x="4279900" y="5616575"/>
            <a:ext cx="695960" cy="695960"/>
            <a:chOff x="6740" y="8845"/>
            <a:chExt cx="1096" cy="1096"/>
          </a:xfrm>
        </p:grpSpPr>
        <p:sp>
          <p:nvSpPr>
            <p:cNvPr id="21" name="Shape 951"/>
            <p:cNvSpPr/>
            <p:nvPr>
              <p:custDataLst>
                <p:tags r:id="rId15"/>
              </p:custDataLst>
            </p:nvPr>
          </p:nvSpPr>
          <p:spPr>
            <a:xfrm>
              <a:off x="6740" y="8845"/>
              <a:ext cx="1097" cy="1097"/>
            </a:xfrm>
            <a:prstGeom prst="ellipse">
              <a:avLst/>
            </a:prstGeom>
            <a:solidFill>
              <a:schemeClr val="accent2"/>
            </a:solidFill>
            <a:ln w="25400">
              <a:solidFill>
                <a:srgbClr val="FFFFFF">
                  <a:alpha val="15000"/>
                </a:srgbClr>
              </a:solidFill>
              <a:miter lim="400000"/>
            </a:ln>
          </p:spPr>
          <p:txBody>
            <a:bodyPr lIns="38107" tIns="38107" rIns="38107" bIns="38107" anchor="ctr"/>
            <a:p>
              <a:pPr>
                <a:lnSpc>
                  <a:spcPct val="100000"/>
                </a:lnSpc>
                <a:defRPr sz="3200">
                  <a:solidFill>
                    <a:srgbClr val="FFFFFF"/>
                  </a:solidFill>
                  <a:latin typeface="+mn-lt"/>
                  <a:ea typeface="+mn-ea"/>
                  <a:cs typeface="+mn-cs"/>
                  <a:sym typeface="Roboto"/>
                </a:defRPr>
              </a:pPr>
              <a:endParaRPr sz="18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850" name="Shape 850"/>
            <p:cNvSpPr/>
            <p:nvPr>
              <p:custDataLst>
                <p:tags r:id="rId16"/>
              </p:custDataLst>
            </p:nvPr>
          </p:nvSpPr>
          <p:spPr>
            <a:xfrm>
              <a:off x="7027" y="9182"/>
              <a:ext cx="524" cy="457"/>
            </a:xfrm>
            <a:custGeom>
              <a:avLst/>
              <a:gdLst/>
              <a:ahLst/>
              <a:cxnLst>
                <a:cxn ang="0">
                  <a:pos x="wd2" y="hd2"/>
                </a:cxn>
                <a:cxn ang="5400000">
                  <a:pos x="wd2" y="hd2"/>
                </a:cxn>
                <a:cxn ang="10800000">
                  <a:pos x="wd2" y="hd2"/>
                </a:cxn>
                <a:cxn ang="16200000">
                  <a:pos x="wd2" y="hd2"/>
                </a:cxn>
              </a:cxnLst>
              <a:rect l="0" t="0" r="r" b="b"/>
              <a:pathLst>
                <a:path w="21600" h="21600" extrusionOk="0">
                  <a:moveTo>
                    <a:pt x="10813" y="0"/>
                  </a:moveTo>
                  <a:lnTo>
                    <a:pt x="0" y="6695"/>
                  </a:lnTo>
                  <a:lnTo>
                    <a:pt x="10813" y="13362"/>
                  </a:lnTo>
                  <a:lnTo>
                    <a:pt x="21600" y="6695"/>
                  </a:lnTo>
                  <a:lnTo>
                    <a:pt x="10813" y="0"/>
                  </a:lnTo>
                  <a:close/>
                  <a:moveTo>
                    <a:pt x="10813" y="1805"/>
                  </a:moveTo>
                  <a:lnTo>
                    <a:pt x="18580" y="6695"/>
                  </a:lnTo>
                  <a:lnTo>
                    <a:pt x="10813" y="11528"/>
                  </a:lnTo>
                  <a:lnTo>
                    <a:pt x="3020" y="6695"/>
                  </a:lnTo>
                  <a:lnTo>
                    <a:pt x="10813" y="1805"/>
                  </a:lnTo>
                  <a:close/>
                  <a:moveTo>
                    <a:pt x="1041" y="9898"/>
                  </a:moveTo>
                  <a:lnTo>
                    <a:pt x="431" y="11324"/>
                  </a:lnTo>
                  <a:lnTo>
                    <a:pt x="10813" y="17233"/>
                  </a:lnTo>
                  <a:lnTo>
                    <a:pt x="21143" y="11324"/>
                  </a:lnTo>
                  <a:lnTo>
                    <a:pt x="20585" y="9898"/>
                  </a:lnTo>
                  <a:lnTo>
                    <a:pt x="10813" y="15399"/>
                  </a:lnTo>
                  <a:lnTo>
                    <a:pt x="1041" y="9898"/>
                  </a:lnTo>
                  <a:close/>
                  <a:moveTo>
                    <a:pt x="1041" y="14264"/>
                  </a:moveTo>
                  <a:lnTo>
                    <a:pt x="431" y="15749"/>
                  </a:lnTo>
                  <a:lnTo>
                    <a:pt x="10813" y="21600"/>
                  </a:lnTo>
                  <a:lnTo>
                    <a:pt x="21143" y="15749"/>
                  </a:lnTo>
                  <a:lnTo>
                    <a:pt x="20585" y="14264"/>
                  </a:lnTo>
                  <a:lnTo>
                    <a:pt x="10813" y="19679"/>
                  </a:lnTo>
                  <a:lnTo>
                    <a:pt x="1041" y="14264"/>
                  </a:lnTo>
                  <a:close/>
                </a:path>
              </a:pathLst>
            </a:custGeom>
            <a:solidFill>
              <a:srgbClr val="FFFFFF"/>
            </a:solidFill>
            <a:ln w="12700">
              <a:miter lim="400000"/>
            </a:ln>
          </p:spPr>
          <p:txBody>
            <a:bodyPr lIns="34295" rIns="34295" anchor="ctr"/>
            <a:p>
              <a:pPr defTabSz="342900">
                <a:lnSpc>
                  <a:spcPct val="93000"/>
                </a:lnSpc>
                <a:defRPr sz="1800">
                  <a:solidFill>
                    <a:srgbClr val="000000"/>
                  </a:solidFill>
                  <a:latin typeface="+mn-lt"/>
                  <a:ea typeface="+mn-ea"/>
                  <a:cs typeface="+mn-cs"/>
                  <a:sym typeface="Roboto"/>
                </a:defRPr>
              </a:pPr>
              <a:endParaRPr sz="1350">
                <a:latin typeface="Arial" panose="020B0604020202020204" pitchFamily="34" charset="0"/>
                <a:ea typeface="微软雅黑" panose="020B0503020204020204" charset="-122"/>
                <a:cs typeface="+mn-ea"/>
                <a:sym typeface="Arial" panose="020B0604020202020204" pitchFamily="34" charset="0"/>
              </a:endParaRPr>
            </a:p>
          </p:txBody>
        </p:sp>
      </p:grpSp>
      <p:sp>
        <p:nvSpPr>
          <p:cNvPr id="22" name="TextBox 20"/>
          <p:cNvSpPr txBox="1"/>
          <p:nvPr>
            <p:custDataLst>
              <p:tags r:id="rId17"/>
            </p:custDataLst>
          </p:nvPr>
        </p:nvSpPr>
        <p:spPr>
          <a:xfrm>
            <a:off x="5193030" y="5611495"/>
            <a:ext cx="2001520" cy="1060450"/>
          </a:xfrm>
          <a:prstGeom prst="rect">
            <a:avLst/>
          </a:prstGeom>
          <a:noFill/>
        </p:spPr>
        <p:txBody>
          <a:bodyPr wrap="square" rtlCol="0">
            <a:spAutoFit/>
          </a:bodyPr>
          <a:p>
            <a:pPr defTabSz="1828800">
              <a:lnSpc>
                <a:spcPct val="150000"/>
              </a:lnSpc>
              <a:spcBef>
                <a:spcPct val="20000"/>
              </a:spcBef>
              <a:defRPr/>
            </a:pPr>
            <a:r>
              <a:rPr sz="1400" dirty="0">
                <a:sym typeface="+mn-ea"/>
              </a:rPr>
              <a:t>与OA出版平台、预印本平台合作，提高了开放资源的获取率</a:t>
            </a:r>
            <a:endParaRPr lang="en-US" altLang="zh-CN" sz="1400" dirty="0">
              <a:solidFill>
                <a:schemeClr val="bg1">
                  <a:lumMod val="50000"/>
                </a:schemeClr>
              </a:solidFill>
              <a:latin typeface="Arial" panose="020B0604020202020204" pitchFamily="34" charset="0"/>
              <a:ea typeface="微软雅黑" panose="020B0503020204020204" charset="-122"/>
              <a:cs typeface="+mn-ea"/>
              <a:sym typeface="+mn-ea"/>
            </a:endParaRPr>
          </a:p>
        </p:txBody>
      </p:sp>
      <p:sp>
        <p:nvSpPr>
          <p:cNvPr id="42" name="TextBox 20"/>
          <p:cNvSpPr txBox="1"/>
          <p:nvPr>
            <p:custDataLst>
              <p:tags r:id="rId18"/>
            </p:custDataLst>
          </p:nvPr>
        </p:nvSpPr>
        <p:spPr>
          <a:xfrm>
            <a:off x="8856345" y="5611495"/>
            <a:ext cx="2594610" cy="1060450"/>
          </a:xfrm>
          <a:prstGeom prst="rect">
            <a:avLst/>
          </a:prstGeom>
          <a:noFill/>
        </p:spPr>
        <p:txBody>
          <a:bodyPr wrap="square" rtlCol="0">
            <a:spAutoFit/>
          </a:bodyPr>
          <a:p>
            <a:pPr defTabSz="1828800">
              <a:lnSpc>
                <a:spcPct val="150000"/>
              </a:lnSpc>
              <a:spcBef>
                <a:spcPct val="20000"/>
              </a:spcBef>
              <a:defRPr/>
            </a:pPr>
            <a:r>
              <a:rPr sz="1400" dirty="0">
                <a:sym typeface="+mn-ea"/>
              </a:rPr>
              <a:t>与国家哲学社会科学学术期刊数据库合作，提高了社科类文献的保障率</a:t>
            </a:r>
            <a:endParaRPr lang="en-US" altLang="zh-CN" sz="1400" dirty="0">
              <a:solidFill>
                <a:schemeClr val="bg1">
                  <a:lumMod val="50000"/>
                </a:schemeClr>
              </a:solidFill>
              <a:latin typeface="Arial" panose="020B0604020202020204" pitchFamily="34" charset="0"/>
              <a:ea typeface="微软雅黑" panose="020B0503020204020204" charset="-122"/>
              <a:cs typeface="+mn-ea"/>
              <a:sym typeface="+mn-ea"/>
            </a:endParaRPr>
          </a:p>
        </p:txBody>
      </p:sp>
      <p:grpSp>
        <p:nvGrpSpPr>
          <p:cNvPr id="43" name="组合 42"/>
          <p:cNvGrpSpPr/>
          <p:nvPr/>
        </p:nvGrpSpPr>
        <p:grpSpPr>
          <a:xfrm>
            <a:off x="7924800" y="5616575"/>
            <a:ext cx="695960" cy="695960"/>
            <a:chOff x="12480" y="8845"/>
            <a:chExt cx="1096" cy="1096"/>
          </a:xfrm>
        </p:grpSpPr>
        <p:sp>
          <p:nvSpPr>
            <p:cNvPr id="44" name="Shape 954"/>
            <p:cNvSpPr/>
            <p:nvPr>
              <p:custDataLst>
                <p:tags r:id="rId19"/>
              </p:custDataLst>
            </p:nvPr>
          </p:nvSpPr>
          <p:spPr>
            <a:xfrm>
              <a:off x="12480" y="8845"/>
              <a:ext cx="1097" cy="1097"/>
            </a:xfrm>
            <a:prstGeom prst="ellipse">
              <a:avLst/>
            </a:prstGeom>
            <a:solidFill>
              <a:schemeClr val="tx2"/>
            </a:solidFill>
            <a:ln w="25400">
              <a:solidFill>
                <a:srgbClr val="FFFFFF">
                  <a:alpha val="15000"/>
                </a:srgbClr>
              </a:solidFill>
              <a:miter lim="400000"/>
            </a:ln>
          </p:spPr>
          <p:txBody>
            <a:bodyPr lIns="38107" tIns="38107" rIns="38107" bIns="38107" anchor="ctr"/>
            <a:p>
              <a:pPr>
                <a:lnSpc>
                  <a:spcPct val="100000"/>
                </a:lnSpc>
                <a:defRPr sz="3200">
                  <a:solidFill>
                    <a:srgbClr val="FFFFFF"/>
                  </a:solidFill>
                  <a:latin typeface="+mn-lt"/>
                  <a:ea typeface="+mn-ea"/>
                  <a:cs typeface="+mn-cs"/>
                  <a:sym typeface="Roboto"/>
                </a:defRPr>
              </a:pPr>
              <a:endParaRPr sz="18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5" name="Shape 956"/>
            <p:cNvSpPr/>
            <p:nvPr>
              <p:custDataLst>
                <p:tags r:id="rId20"/>
              </p:custDataLst>
            </p:nvPr>
          </p:nvSpPr>
          <p:spPr>
            <a:xfrm>
              <a:off x="12803" y="9169"/>
              <a:ext cx="452" cy="449"/>
            </a:xfrm>
            <a:custGeom>
              <a:avLst/>
              <a:gdLst/>
              <a:ahLst/>
              <a:cxnLst>
                <a:cxn ang="0">
                  <a:pos x="wd2" y="hd2"/>
                </a:cxn>
                <a:cxn ang="5400000">
                  <a:pos x="wd2" y="hd2"/>
                </a:cxn>
                <a:cxn ang="10800000">
                  <a:pos x="wd2" y="hd2"/>
                </a:cxn>
                <a:cxn ang="16200000">
                  <a:pos x="wd2" y="hd2"/>
                </a:cxn>
              </a:cxnLst>
              <a:rect l="0" t="0" r="r" b="b"/>
              <a:pathLst>
                <a:path w="21600" h="21600" extrusionOk="0">
                  <a:moveTo>
                    <a:pt x="7988" y="0"/>
                  </a:moveTo>
                  <a:cubicBezTo>
                    <a:pt x="4672" y="0"/>
                    <a:pt x="2032" y="2699"/>
                    <a:pt x="2032" y="6066"/>
                  </a:cubicBezTo>
                  <a:cubicBezTo>
                    <a:pt x="2032" y="9433"/>
                    <a:pt x="4672" y="12156"/>
                    <a:pt x="7988" y="12156"/>
                  </a:cubicBezTo>
                  <a:cubicBezTo>
                    <a:pt x="11304" y="12156"/>
                    <a:pt x="13967" y="9433"/>
                    <a:pt x="13967" y="6066"/>
                  </a:cubicBezTo>
                  <a:cubicBezTo>
                    <a:pt x="13967" y="2699"/>
                    <a:pt x="11304" y="0"/>
                    <a:pt x="7988" y="0"/>
                  </a:cubicBezTo>
                  <a:close/>
                  <a:moveTo>
                    <a:pt x="7988" y="1356"/>
                  </a:moveTo>
                  <a:cubicBezTo>
                    <a:pt x="10597" y="1356"/>
                    <a:pt x="12643" y="3447"/>
                    <a:pt x="12643" y="6066"/>
                  </a:cubicBezTo>
                  <a:cubicBezTo>
                    <a:pt x="12643" y="8685"/>
                    <a:pt x="10567" y="10776"/>
                    <a:pt x="7988" y="10776"/>
                  </a:cubicBezTo>
                  <a:cubicBezTo>
                    <a:pt x="5378" y="10776"/>
                    <a:pt x="3356" y="8685"/>
                    <a:pt x="3356" y="6066"/>
                  </a:cubicBezTo>
                  <a:cubicBezTo>
                    <a:pt x="3356" y="3447"/>
                    <a:pt x="5409" y="1356"/>
                    <a:pt x="7988" y="1356"/>
                  </a:cubicBezTo>
                  <a:close/>
                  <a:moveTo>
                    <a:pt x="15361" y="2736"/>
                  </a:moveTo>
                  <a:lnTo>
                    <a:pt x="15361" y="4068"/>
                  </a:lnTo>
                  <a:cubicBezTo>
                    <a:pt x="17260" y="4068"/>
                    <a:pt x="18717" y="5526"/>
                    <a:pt x="18717" y="7422"/>
                  </a:cubicBezTo>
                  <a:cubicBezTo>
                    <a:pt x="18717" y="9287"/>
                    <a:pt x="17260" y="10776"/>
                    <a:pt x="15361" y="10776"/>
                  </a:cubicBezTo>
                  <a:lnTo>
                    <a:pt x="15361" y="12156"/>
                  </a:lnTo>
                  <a:cubicBezTo>
                    <a:pt x="18007" y="12156"/>
                    <a:pt x="20088" y="10033"/>
                    <a:pt x="20088" y="7422"/>
                  </a:cubicBezTo>
                  <a:cubicBezTo>
                    <a:pt x="20088" y="4780"/>
                    <a:pt x="18007" y="2736"/>
                    <a:pt x="15361" y="2736"/>
                  </a:cubicBezTo>
                  <a:close/>
                  <a:moveTo>
                    <a:pt x="3923" y="13559"/>
                  </a:moveTo>
                  <a:lnTo>
                    <a:pt x="804" y="14630"/>
                  </a:lnTo>
                  <a:lnTo>
                    <a:pt x="0" y="21600"/>
                  </a:lnTo>
                  <a:lnTo>
                    <a:pt x="16141" y="21600"/>
                  </a:lnTo>
                  <a:lnTo>
                    <a:pt x="15337" y="14630"/>
                  </a:lnTo>
                  <a:lnTo>
                    <a:pt x="12194" y="13559"/>
                  </a:lnTo>
                  <a:lnTo>
                    <a:pt x="11793" y="14892"/>
                  </a:lnTo>
                  <a:lnTo>
                    <a:pt x="14132" y="15629"/>
                  </a:lnTo>
                  <a:lnTo>
                    <a:pt x="14676" y="20268"/>
                  </a:lnTo>
                  <a:lnTo>
                    <a:pt x="1442" y="20268"/>
                  </a:lnTo>
                  <a:lnTo>
                    <a:pt x="2009" y="15629"/>
                  </a:lnTo>
                  <a:lnTo>
                    <a:pt x="4325" y="14892"/>
                  </a:lnTo>
                  <a:lnTo>
                    <a:pt x="3923" y="13559"/>
                  </a:lnTo>
                  <a:close/>
                  <a:moveTo>
                    <a:pt x="17512" y="13559"/>
                  </a:moveTo>
                  <a:lnTo>
                    <a:pt x="17275" y="14820"/>
                  </a:lnTo>
                  <a:lnTo>
                    <a:pt x="19497" y="15439"/>
                  </a:lnTo>
                  <a:lnTo>
                    <a:pt x="19969" y="18888"/>
                  </a:lnTo>
                  <a:lnTo>
                    <a:pt x="17393" y="18888"/>
                  </a:lnTo>
                  <a:lnTo>
                    <a:pt x="17393" y="20220"/>
                  </a:lnTo>
                  <a:lnTo>
                    <a:pt x="21600" y="20220"/>
                  </a:lnTo>
                  <a:lnTo>
                    <a:pt x="20726" y="14344"/>
                  </a:lnTo>
                  <a:lnTo>
                    <a:pt x="17512" y="13559"/>
                  </a:lnTo>
                  <a:close/>
                </a:path>
              </a:pathLst>
            </a:custGeom>
            <a:solidFill>
              <a:srgbClr val="FFFFFF"/>
            </a:solidFill>
            <a:ln w="12700">
              <a:miter lim="400000"/>
            </a:ln>
          </p:spPr>
          <p:txBody>
            <a:bodyPr lIns="34295" rIns="34295" anchor="ctr"/>
            <a:p>
              <a:pPr defTabSz="342900">
                <a:lnSpc>
                  <a:spcPct val="93000"/>
                </a:lnSpc>
                <a:defRPr sz="1800">
                  <a:solidFill>
                    <a:srgbClr val="000000"/>
                  </a:solidFill>
                  <a:latin typeface="+mn-lt"/>
                  <a:ea typeface="+mn-ea"/>
                  <a:cs typeface="+mn-cs"/>
                  <a:sym typeface="Roboto"/>
                </a:defRPr>
              </a:pPr>
              <a:endParaRPr sz="1100">
                <a:solidFill>
                  <a:schemeClr val="accent1"/>
                </a:solidFill>
                <a:latin typeface="Arial" panose="020B0604020202020204" pitchFamily="34" charset="0"/>
                <a:ea typeface="微软雅黑" panose="020B0503020204020204" charset="-122"/>
                <a:cs typeface="+mn-ea"/>
                <a:sym typeface="Arial" panose="020B0604020202020204" pitchFamily="34" charset="0"/>
              </a:endParaRPr>
            </a:p>
          </p:txBody>
        </p:sp>
      </p:grpSp>
      <p:pic>
        <p:nvPicPr>
          <p:cNvPr id="46" name="Picture 41"/>
          <p:cNvPicPr>
            <a:picLocks noChangeAspect="1" noChangeArrowheads="1"/>
          </p:cNvPicPr>
          <p:nvPr>
            <p:custDataLst>
              <p:tags r:id="rId21"/>
            </p:custDataLst>
          </p:nvPr>
        </p:nvPicPr>
        <p:blipFill>
          <a:blip r:embed="rId22">
            <a:extLst>
              <a:ext uri="{28A0092B-C50C-407E-A947-70E740481C1C}">
                <a14:useLocalDpi xmlns:a14="http://schemas.microsoft.com/office/drawing/2010/main" val="0"/>
              </a:ext>
            </a:extLst>
          </a:blip>
          <a:srcRect/>
          <a:stretch>
            <a:fillRect/>
          </a:stretch>
        </p:blipFill>
        <p:spPr bwMode="auto">
          <a:xfrm>
            <a:off x="9625330" y="1721485"/>
            <a:ext cx="1619250" cy="332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7"/>
          <p:cNvPicPr>
            <a:picLocks noChangeAspect="1" noChangeArrowheads="1"/>
          </p:cNvPicPr>
          <p:nvPr>
            <p:custDataLst>
              <p:tags r:id="rId23"/>
            </p:custDataLst>
          </p:nvPr>
        </p:nvPicPr>
        <p:blipFill>
          <a:blip r:embed="rId24">
            <a:extLst>
              <a:ext uri="{28A0092B-C50C-407E-A947-70E740481C1C}">
                <a14:useLocalDpi xmlns:a14="http://schemas.microsoft.com/office/drawing/2010/main" val="0"/>
              </a:ext>
            </a:extLst>
          </a:blip>
          <a:srcRect/>
          <a:stretch>
            <a:fillRect/>
          </a:stretch>
        </p:blipFill>
        <p:spPr bwMode="auto">
          <a:xfrm>
            <a:off x="8940800" y="2256790"/>
            <a:ext cx="1802765" cy="35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 name="组合 47"/>
          <p:cNvGrpSpPr/>
          <p:nvPr/>
        </p:nvGrpSpPr>
        <p:grpSpPr>
          <a:xfrm>
            <a:off x="10016490" y="2790825"/>
            <a:ext cx="1229995" cy="388620"/>
            <a:chOff x="23569" y="4630"/>
            <a:chExt cx="4308" cy="1360"/>
          </a:xfrm>
        </p:grpSpPr>
        <p:sp>
          <p:nvSpPr>
            <p:cNvPr id="49" name="矩形 48"/>
            <p:cNvSpPr/>
            <p:nvPr>
              <p:custDataLst>
                <p:tags r:id="rId25"/>
              </p:custDataLst>
            </p:nvPr>
          </p:nvSpPr>
          <p:spPr>
            <a:xfrm>
              <a:off x="23569" y="4630"/>
              <a:ext cx="4309" cy="1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pic>
          <p:nvPicPr>
            <p:cNvPr id="50" name="Picture 22"/>
            <p:cNvPicPr>
              <a:picLocks noChangeAspect="1" noChangeArrowheads="1"/>
            </p:cNvPicPr>
            <p:nvPr>
              <p:custDataLst>
                <p:tags r:id="rId26"/>
              </p:custDataLst>
            </p:nvPr>
          </p:nvPicPr>
          <p:blipFill>
            <a:blip r:embed="rId27">
              <a:extLst>
                <a:ext uri="{28A0092B-C50C-407E-A947-70E740481C1C}">
                  <a14:useLocalDpi xmlns:a14="http://schemas.microsoft.com/office/drawing/2010/main" val="0"/>
                </a:ext>
              </a:extLst>
            </a:blip>
            <a:srcRect/>
            <a:stretch>
              <a:fillRect/>
            </a:stretch>
          </p:blipFill>
          <p:spPr bwMode="auto">
            <a:xfrm>
              <a:off x="24041" y="4753"/>
              <a:ext cx="3505" cy="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 name="组合 50"/>
          <p:cNvGrpSpPr/>
          <p:nvPr/>
        </p:nvGrpSpPr>
        <p:grpSpPr>
          <a:xfrm>
            <a:off x="8940800" y="3359150"/>
            <a:ext cx="939800" cy="483870"/>
            <a:chOff x="22114" y="7496"/>
            <a:chExt cx="3628" cy="1868"/>
          </a:xfrm>
        </p:grpSpPr>
        <p:sp>
          <p:nvSpPr>
            <p:cNvPr id="52" name="矩形 51"/>
            <p:cNvSpPr/>
            <p:nvPr>
              <p:custDataLst>
                <p:tags r:id="rId28"/>
              </p:custDataLst>
            </p:nvPr>
          </p:nvSpPr>
          <p:spPr>
            <a:xfrm>
              <a:off x="22114" y="7496"/>
              <a:ext cx="3628" cy="1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a:p>
          </p:txBody>
        </p:sp>
        <p:pic>
          <p:nvPicPr>
            <p:cNvPr id="53" name="Picture 2" descr="한국과학기술정보연구원"/>
            <p:cNvPicPr>
              <a:picLocks noChangeAspect="1" noChangeArrowheads="1"/>
            </p:cNvPicPr>
            <p:nvPr>
              <p:custDataLst>
                <p:tags r:id="rId29"/>
              </p:custDataLst>
            </p:nvPr>
          </p:nvPicPr>
          <p:blipFill>
            <a:blip r:embed="rId30">
              <a:extLst>
                <a:ext uri="{28A0092B-C50C-407E-A947-70E740481C1C}">
                  <a14:useLocalDpi xmlns:a14="http://schemas.microsoft.com/office/drawing/2010/main" val="0"/>
                </a:ext>
              </a:extLst>
            </a:blip>
            <a:srcRect/>
            <a:stretch>
              <a:fillRect/>
            </a:stretch>
          </p:blipFill>
          <p:spPr bwMode="auto">
            <a:xfrm>
              <a:off x="22341" y="7536"/>
              <a:ext cx="3120" cy="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 name="Picture 10"/>
          <p:cNvPicPr>
            <a:picLocks noChangeAspect="1" noChangeArrowheads="1"/>
          </p:cNvPicPr>
          <p:nvPr>
            <p:custDataLst>
              <p:tags r:id="rId31"/>
            </p:custDataLst>
          </p:nvPr>
        </p:nvPicPr>
        <p:blipFill>
          <a:blip r:embed="rId32">
            <a:extLst>
              <a:ext uri="{28A0092B-C50C-407E-A947-70E740481C1C}">
                <a14:useLocalDpi xmlns:a14="http://schemas.microsoft.com/office/drawing/2010/main" val="0"/>
              </a:ext>
            </a:extLst>
          </a:blip>
          <a:srcRect/>
          <a:stretch>
            <a:fillRect/>
          </a:stretch>
        </p:blipFill>
        <p:spPr bwMode="auto">
          <a:xfrm>
            <a:off x="10016490" y="3439795"/>
            <a:ext cx="14382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文本框 54"/>
          <p:cNvSpPr txBox="1"/>
          <p:nvPr>
            <p:custDataLst>
              <p:tags r:id="rId33"/>
            </p:custDataLst>
          </p:nvPr>
        </p:nvSpPr>
        <p:spPr>
          <a:xfrm>
            <a:off x="3381375" y="5201285"/>
            <a:ext cx="5507355" cy="368300"/>
          </a:xfrm>
          <a:prstGeom prst="rect">
            <a:avLst/>
          </a:prstGeom>
          <a:noFill/>
        </p:spPr>
        <p:txBody>
          <a:bodyPr wrap="square" rtlCol="0" anchor="t">
            <a:spAutoFit/>
          </a:bodyPr>
          <a:p>
            <a:r>
              <a:rPr dirty="0">
                <a:solidFill>
                  <a:schemeClr val="tx2"/>
                </a:solidFill>
                <a:sym typeface="+mn-ea"/>
              </a:rPr>
              <a:t>不断加强资源合作的力度，提供多渠道资源保障服务</a:t>
            </a:r>
            <a:endParaRPr lang="zh-CN" altLang="en-US" b="1" dirty="0">
              <a:solidFill>
                <a:schemeClr val="tx2"/>
              </a:solidFill>
              <a:latin typeface="Arial" panose="020B0604020202020204" pitchFamily="34" charset="0"/>
              <a:ea typeface="微软雅黑" panose="020B0503020204020204" charset="-122"/>
              <a:cs typeface="+mn-ea"/>
              <a:sym typeface="+mn-ea"/>
            </a:endParaRPr>
          </a:p>
        </p:txBody>
      </p:sp>
      <p:pic>
        <p:nvPicPr>
          <p:cNvPr id="4" name="图片 3"/>
          <p:cNvPicPr>
            <a:picLocks noChangeAspect="1"/>
          </p:cNvPicPr>
          <p:nvPr/>
        </p:nvPicPr>
        <p:blipFill>
          <a:blip r:embed="rId34"/>
          <a:stretch>
            <a:fillRect/>
          </a:stretch>
        </p:blipFill>
        <p:spPr>
          <a:xfrm>
            <a:off x="3463925" y="938530"/>
            <a:ext cx="5742305" cy="4631055"/>
          </a:xfrm>
          <a:prstGeom prst="rect">
            <a:avLst/>
          </a:prstGeom>
        </p:spPr>
      </p:pic>
      <p:pic>
        <p:nvPicPr>
          <p:cNvPr id="57" name="图片 56" descr="C:/Users/邱路1/Desktop/资源更新数据.png资源更新数据"/>
          <p:cNvPicPr>
            <a:picLocks noChangeAspect="1"/>
          </p:cNvPicPr>
          <p:nvPr/>
        </p:nvPicPr>
        <p:blipFill>
          <a:blip r:embed="rId35"/>
          <a:srcRect t="974" b="974"/>
          <a:stretch>
            <a:fillRect/>
          </a:stretch>
        </p:blipFill>
        <p:spPr>
          <a:xfrm>
            <a:off x="3644900" y="1497965"/>
            <a:ext cx="5474970" cy="3559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nodeType="clickEffect">
                                  <p:stCondLst>
                                    <p:cond delay="0"/>
                                  </p:stCondLst>
                                  <p:childTnLst>
                                    <p:set>
                                      <p:cBhvr>
                                        <p:cTn id="16" dur="750" fill="hold">
                                          <p:stCondLst>
                                            <p:cond delay="0"/>
                                          </p:stCondLst>
                                        </p:cTn>
                                        <p:tgtEl>
                                          <p:spTgt spid="57"/>
                                        </p:tgtEl>
                                        <p:attrNameLst>
                                          <p:attrName>style.visibility</p:attrName>
                                        </p:attrNameLst>
                                      </p:cBhvr>
                                      <p:to>
                                        <p:strVal val="visible"/>
                                      </p:to>
                                    </p:set>
                                    <p:anim calcmode="lin" valueType="num">
                                      <p:cBhvr>
                                        <p:cTn id="17" dur="750" fill="hold"/>
                                        <p:tgtEl>
                                          <p:spTgt spid="57"/>
                                        </p:tgtEl>
                                        <p:attrNameLst>
                                          <p:attrName>ppt_w</p:attrName>
                                        </p:attrNameLst>
                                      </p:cBhvr>
                                      <p:tavLst>
                                        <p:tav tm="0">
                                          <p:val>
                                            <p:fltVal val="0"/>
                                          </p:val>
                                        </p:tav>
                                        <p:tav tm="100000">
                                          <p:val>
                                            <p:strVal val="#ppt_w"/>
                                          </p:val>
                                        </p:tav>
                                      </p:tavLst>
                                    </p:anim>
                                    <p:anim calcmode="lin" valueType="num">
                                      <p:cBhvr>
                                        <p:cTn id="18" dur="750" fill="hold"/>
                                        <p:tgtEl>
                                          <p:spTgt spid="57"/>
                                        </p:tgtEl>
                                        <p:attrNameLst>
                                          <p:attrName>ppt_h</p:attrName>
                                        </p:attrNameLst>
                                      </p:cBhvr>
                                      <p:tavLst>
                                        <p:tav tm="0">
                                          <p:val>
                                            <p:fltVal val="0"/>
                                          </p:val>
                                        </p:tav>
                                        <p:tav tm="100000">
                                          <p:val>
                                            <p:strVal val="#ppt_h"/>
                                          </p:val>
                                        </p:tav>
                                      </p:tavLst>
                                    </p:anim>
                                    <p:anim calcmode="lin" valueType="num">
                                      <p:cBhvr>
                                        <p:cTn id="19" dur="750" fill="hold"/>
                                        <p:tgtEl>
                                          <p:spTgt spid="57"/>
                                        </p:tgtEl>
                                        <p:attrNameLst>
                                          <p:attrName>style.rotation</p:attrName>
                                        </p:attrNameLst>
                                      </p:cBhvr>
                                      <p:tavLst>
                                        <p:tav tm="0">
                                          <p:val>
                                            <p:fltVal val="360"/>
                                          </p:val>
                                        </p:tav>
                                        <p:tav tm="100000">
                                          <p:val>
                                            <p:fltVal val="0"/>
                                          </p:val>
                                        </p:tav>
                                      </p:tavLst>
                                    </p:anim>
                                    <p:animEffect transition="in" filter="fade">
                                      <p:cBhvr>
                                        <p:cTn id="20"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右箭头 7"/>
          <p:cNvSpPr/>
          <p:nvPr/>
        </p:nvSpPr>
        <p:spPr>
          <a:xfrm>
            <a:off x="-1403204" y="4244075"/>
            <a:ext cx="1403350" cy="621665"/>
          </a:xfrm>
          <a:prstGeom prst="rightArrow">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p>
            <a:endParaRPr lang="zh-CN" altLang="en-US"/>
          </a:p>
        </p:txBody>
      </p:sp>
      <p:sp>
        <p:nvSpPr>
          <p:cNvPr id="27" name="右箭头 7"/>
          <p:cNvSpPr/>
          <p:nvPr>
            <p:custDataLst>
              <p:tags r:id="rId1"/>
            </p:custDataLst>
          </p:nvPr>
        </p:nvSpPr>
        <p:spPr>
          <a:xfrm>
            <a:off x="6159197" y="4324578"/>
            <a:ext cx="1403350" cy="621665"/>
          </a:xfrm>
          <a:prstGeom prst="rightArrow">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p>
            <a:endParaRPr lang="zh-CN" altLang="en-US"/>
          </a:p>
        </p:txBody>
      </p:sp>
      <p:sp>
        <p:nvSpPr>
          <p:cNvPr id="26" name="TextBox 2"/>
          <p:cNvSpPr txBox="1"/>
          <p:nvPr>
            <p:custDataLst>
              <p:tags r:id="rId2"/>
            </p:custDataLst>
          </p:nvPr>
        </p:nvSpPr>
        <p:spPr>
          <a:xfrm>
            <a:off x="1631257" y="818902"/>
            <a:ext cx="3216910" cy="521970"/>
          </a:xfrm>
          <a:prstGeom prst="rect">
            <a:avLst/>
          </a:prstGeom>
          <a:noFill/>
        </p:spPr>
        <p:txBody>
          <a:bodyPr wrap="square" rtlCol="0">
            <a:spAutoFit/>
          </a:bodyPr>
          <a:lstStyle>
            <a:defPPr>
              <a:defRPr lang="zh-CN"/>
            </a:defPPr>
            <a:lvl1pPr>
              <a:defRPr sz="3600" b="1">
                <a:latin typeface="+mn-ea"/>
              </a:defRPr>
            </a:lvl1pPr>
          </a:lstStyle>
          <a:p>
            <a:pPr algn="ctr"/>
            <a:r>
              <a:rPr lang="zh-CN" altLang="en-US" sz="2800" dirty="0">
                <a:latin typeface="+mn-lt"/>
                <a:sym typeface="+mn-ea"/>
              </a:rPr>
              <a:t>期刊资源</a:t>
            </a:r>
            <a:endParaRPr lang="zh-CN" altLang="en-US" sz="2800" dirty="0">
              <a:latin typeface="+mn-lt"/>
              <a:ea typeface="微软雅黑" panose="020B0503020204020204" charset="-122"/>
              <a:cs typeface="仿宋" panose="02010609060101010101" charset="-122"/>
              <a:sym typeface="+mn-ea"/>
            </a:endParaRPr>
          </a:p>
        </p:txBody>
      </p:sp>
      <p:sp>
        <p:nvSpPr>
          <p:cNvPr id="2" name="AutoShape 7"/>
          <p:cNvSpPr/>
          <p:nvPr/>
        </p:nvSpPr>
        <p:spPr>
          <a:xfrm>
            <a:off x="533263" y="1502217"/>
            <a:ext cx="5675966" cy="465455"/>
          </a:xfrm>
          <a:prstGeom prst="roundRect">
            <a:avLst>
              <a:gd name="adj" fmla="val 29467"/>
            </a:avLst>
          </a:prstGeom>
          <a:solidFill>
            <a:schemeClr val="bg1">
              <a:alpha val="59000"/>
            </a:schemeClr>
          </a:solidFill>
          <a:ln w="9525">
            <a:noFill/>
          </a:ln>
        </p:spPr>
        <p:txBody>
          <a:bodyPr wrap="none" anchor="ctr"/>
          <a:p>
            <a:pPr algn="ctr"/>
            <a:r>
              <a:rPr lang="zh-CN" altLang="en-US" b="1" dirty="0"/>
              <a:t>中国学术期刊数据库·增强版</a:t>
            </a:r>
            <a:endParaRPr lang="zh-CN" altLang="en-US" b="1" dirty="0">
              <a:latin typeface="微软雅黑" panose="020B0503020204020204" charset="-122"/>
              <a:ea typeface="微软雅黑" panose="020B0503020204020204" charset="-122"/>
            </a:endParaRPr>
          </a:p>
        </p:txBody>
      </p:sp>
      <p:sp>
        <p:nvSpPr>
          <p:cNvPr id="40" name="文本框 39"/>
          <p:cNvSpPr txBox="1"/>
          <p:nvPr/>
        </p:nvSpPr>
        <p:spPr>
          <a:xfrm>
            <a:off x="792671" y="1948956"/>
            <a:ext cx="5166589" cy="1198880"/>
          </a:xfrm>
          <a:prstGeom prst="rect">
            <a:avLst/>
          </a:prstGeom>
          <a:noFill/>
        </p:spPr>
        <p:txBody>
          <a:bodyPr wrap="square" rtlCol="0">
            <a:spAutoFit/>
          </a:bodyPr>
          <a:p>
            <a:pPr marL="457200" indent="-457200">
              <a:lnSpc>
                <a:spcPct val="150000"/>
              </a:lnSpc>
              <a:buFont typeface="Arial" panose="020B0604020202020204" pitchFamily="34" charset="0"/>
              <a:buChar char="•"/>
            </a:pPr>
            <a:r>
              <a:rPr lang="zh-CN" altLang="en-US" sz="1600" b="1" dirty="0">
                <a:solidFill>
                  <a:srgbClr val="C00000"/>
                </a:solidFill>
              </a:rPr>
              <a:t>期刊增强</a:t>
            </a:r>
            <a:r>
              <a:rPr lang="zh-CN" altLang="en-US" sz="1600" b="1" dirty="0"/>
              <a:t>：</a:t>
            </a:r>
            <a:r>
              <a:rPr lang="zh-CN" altLang="en-US" sz="1600" b="1" dirty="0">
                <a:sym typeface="+mn-ea"/>
              </a:rPr>
              <a:t>万方</a:t>
            </a:r>
            <a:r>
              <a:rPr lang="en-US" altLang="zh-CN" sz="1600" b="1" dirty="0">
                <a:sym typeface="+mn-ea"/>
              </a:rPr>
              <a:t>+ </a:t>
            </a:r>
            <a:r>
              <a:rPr lang="en-US" altLang="zh-CN" sz="1600" b="1" u="sng" dirty="0">
                <a:solidFill>
                  <a:srgbClr val="C00000"/>
                </a:solidFill>
                <a:sym typeface="+mn-ea"/>
              </a:rPr>
              <a:t>ISTIC</a:t>
            </a:r>
            <a:r>
              <a:rPr lang="zh-CN" altLang="en-US" sz="1600" b="1" u="sng" dirty="0">
                <a:solidFill>
                  <a:srgbClr val="C00000"/>
                </a:solidFill>
                <a:sym typeface="+mn-ea"/>
              </a:rPr>
              <a:t>中文期刊</a:t>
            </a:r>
            <a:r>
              <a:rPr lang="en-US" altLang="zh-CN" sz="1600" b="1" dirty="0">
                <a:sym typeface="+mn-ea"/>
              </a:rPr>
              <a:t>+NSSD+</a:t>
            </a:r>
            <a:r>
              <a:rPr lang="zh-CN" altLang="en-US" sz="1600" b="1" dirty="0">
                <a:sym typeface="+mn-ea"/>
              </a:rPr>
              <a:t>剑桥等合作外文资源库</a:t>
            </a:r>
            <a:endParaRPr lang="en-US" altLang="zh-CN" sz="1600" b="1" dirty="0"/>
          </a:p>
          <a:p>
            <a:pPr marL="457200" indent="-457200">
              <a:lnSpc>
                <a:spcPct val="150000"/>
              </a:lnSpc>
              <a:buFont typeface="Arial" panose="020B0604020202020204" pitchFamily="34" charset="0"/>
              <a:buChar char="•"/>
            </a:pPr>
            <a:r>
              <a:rPr lang="zh-CN" altLang="en-US" sz="1600" b="1" dirty="0">
                <a:solidFill>
                  <a:srgbClr val="C00000"/>
                </a:solidFill>
              </a:rPr>
              <a:t>期刊</a:t>
            </a:r>
            <a:r>
              <a:rPr lang="zh-CN" altLang="en-US" sz="1600" b="1" dirty="0"/>
              <a:t>：</a:t>
            </a:r>
            <a:r>
              <a:rPr lang="zh-CN" altLang="en-US" sz="1600" b="1" dirty="0">
                <a:sym typeface="+mn-ea"/>
              </a:rPr>
              <a:t>万方</a:t>
            </a:r>
            <a:r>
              <a:rPr lang="en-US" altLang="zh-CN" sz="1600" b="1" dirty="0">
                <a:sym typeface="+mn-ea"/>
              </a:rPr>
              <a:t>+NSSD+</a:t>
            </a:r>
            <a:r>
              <a:rPr lang="zh-CN" altLang="en-US" sz="1600" b="1" dirty="0">
                <a:sym typeface="+mn-ea"/>
              </a:rPr>
              <a:t>剑桥等合作外文资源库</a:t>
            </a:r>
            <a:endParaRPr lang="en-US" altLang="zh-CN" sz="1600" b="1" dirty="0"/>
          </a:p>
        </p:txBody>
      </p:sp>
      <p:sp>
        <p:nvSpPr>
          <p:cNvPr id="25" name="文本框 24"/>
          <p:cNvSpPr txBox="1"/>
          <p:nvPr>
            <p:custDataLst>
              <p:tags r:id="rId3"/>
            </p:custDataLst>
          </p:nvPr>
        </p:nvSpPr>
        <p:spPr>
          <a:xfrm>
            <a:off x="-1199757" y="4384783"/>
            <a:ext cx="995680" cy="337185"/>
          </a:xfrm>
          <a:prstGeom prst="rect">
            <a:avLst/>
          </a:prstGeom>
          <a:noFill/>
        </p:spPr>
        <p:txBody>
          <a:bodyPr wrap="none" rtlCol="0">
            <a:spAutoFit/>
          </a:bodyPr>
          <a:p>
            <a:pPr lvl="0" algn="l">
              <a:buClrTx/>
              <a:buSzTx/>
              <a:buFontTx/>
            </a:pPr>
            <a:r>
              <a:rPr lang="zh-CN" altLang="en-US" sz="1600" b="1" dirty="0">
                <a:latin typeface="微软雅黑" panose="020B0503020204020204" charset="-122"/>
                <a:ea typeface="微软雅黑" panose="020B0503020204020204" charset="-122"/>
                <a:sym typeface="+mn-ea"/>
              </a:rPr>
              <a:t>文献保障</a:t>
            </a:r>
            <a:endParaRPr lang="zh-CN" altLang="en-US" sz="1600" b="1" dirty="0">
              <a:latin typeface="微软雅黑" panose="020B0503020204020204" charset="-122"/>
              <a:ea typeface="微软雅黑" panose="020B0503020204020204" charset="-122"/>
              <a:sym typeface="+mn-ea"/>
            </a:endParaRPr>
          </a:p>
        </p:txBody>
      </p:sp>
      <p:sp>
        <p:nvSpPr>
          <p:cNvPr id="12" name="AutoShape 49"/>
          <p:cNvSpPr/>
          <p:nvPr>
            <p:custDataLst>
              <p:tags r:id="rId4"/>
            </p:custDataLst>
          </p:nvPr>
        </p:nvSpPr>
        <p:spPr>
          <a:xfrm rot="5400000">
            <a:off x="328610" y="4370860"/>
            <a:ext cx="2208438" cy="759144"/>
          </a:xfrm>
          <a:custGeom>
            <a:avLst/>
            <a:gdLst>
              <a:gd name="G0" fmla="val 0"/>
            </a:gdLst>
            <a:ahLst/>
            <a:cxnLst>
              <a:cxn ang="0">
                <a:pos x="G0" y="0"/>
              </a:cxn>
              <a:cxn ang="0">
                <a:pos x="G0" y="879262783"/>
              </a:cxn>
              <a:cxn ang="0">
                <a:pos x="0" y="G0"/>
              </a:cxn>
              <a:cxn ang="0">
                <a:pos x="G0" y="G0"/>
              </a:cxn>
              <a:cxn ang="0">
                <a:pos x="G0" y="G0"/>
              </a:cxn>
              <a:cxn ang="0">
                <a:pos x="G0" y="G0"/>
              </a:cxn>
              <a:cxn ang="0">
                <a:pos x="G0" y="G0"/>
              </a:cxn>
              <a:cxn ang="0">
                <a:pos x="G0" y="87926278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60000"/>
                  <a:lumOff val="40000"/>
                </a:schemeClr>
              </a:gs>
              <a:gs pos="100000">
                <a:srgbClr val="FFFFFF"/>
              </a:gs>
            </a:gsLst>
            <a:lin ang="5400000" scaled="1"/>
            <a:tileRect/>
          </a:gradFill>
          <a:ln w="9525">
            <a:noFill/>
          </a:ln>
        </p:spPr>
        <p:txBody>
          <a:bodyPr/>
          <a:p>
            <a:endParaRPr lang="zh-CN" altLang="en-US"/>
          </a:p>
        </p:txBody>
      </p:sp>
      <p:sp>
        <p:nvSpPr>
          <p:cNvPr id="10" name="AutoShape 48"/>
          <p:cNvSpPr/>
          <p:nvPr>
            <p:custDataLst>
              <p:tags r:id="rId5"/>
            </p:custDataLst>
          </p:nvPr>
        </p:nvSpPr>
        <p:spPr>
          <a:xfrm rot="5400000">
            <a:off x="125365" y="4297790"/>
            <a:ext cx="2770819" cy="915035"/>
          </a:xfrm>
          <a:custGeom>
            <a:avLst/>
            <a:gdLst>
              <a:gd name="G0" fmla="val 0"/>
            </a:gdLst>
            <a:ahLst/>
            <a:cxnLst>
              <a:cxn ang="0">
                <a:pos x="G0" y="0"/>
              </a:cxn>
              <a:cxn ang="0">
                <a:pos x="G0" y="1424729712"/>
              </a:cxn>
              <a:cxn ang="0">
                <a:pos x="0" y="G0"/>
              </a:cxn>
              <a:cxn ang="0">
                <a:pos x="G0" y="G0"/>
              </a:cxn>
              <a:cxn ang="0">
                <a:pos x="G0" y="G0"/>
              </a:cxn>
              <a:cxn ang="0">
                <a:pos x="G0" y="G0"/>
              </a:cxn>
              <a:cxn ang="0">
                <a:pos x="G0" y="G0"/>
              </a:cxn>
              <a:cxn ang="0">
                <a:pos x="G0" y="1424729712"/>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75000"/>
                </a:schemeClr>
              </a:gs>
              <a:gs pos="100000">
                <a:srgbClr val="FFFFFF"/>
              </a:gs>
            </a:gsLst>
            <a:lin ang="5400000" scaled="1"/>
            <a:tileRect/>
          </a:gradFill>
          <a:ln w="9525">
            <a:noFill/>
          </a:ln>
        </p:spPr>
        <p:txBody>
          <a:bodyPr/>
          <a:p>
            <a:endParaRPr lang="zh-CN" altLang="en-US"/>
          </a:p>
        </p:txBody>
      </p:sp>
      <p:sp>
        <p:nvSpPr>
          <p:cNvPr id="37" name="AutoShape 3"/>
          <p:cNvSpPr/>
          <p:nvPr>
            <p:custDataLst>
              <p:tags r:id="rId6"/>
            </p:custDataLst>
          </p:nvPr>
        </p:nvSpPr>
        <p:spPr>
          <a:xfrm>
            <a:off x="2329669" y="3646213"/>
            <a:ext cx="2828831" cy="2698244"/>
          </a:xfrm>
          <a:prstGeom prst="roundRect">
            <a:avLst>
              <a:gd name="adj" fmla="val 8856"/>
            </a:avLst>
          </a:prstGeom>
          <a:solidFill>
            <a:schemeClr val="tx2">
              <a:lumMod val="60000"/>
              <a:lumOff val="40000"/>
              <a:alpha val="8000"/>
            </a:schemeClr>
          </a:solidFill>
          <a:ln w="12700" cap="flat" cmpd="sng">
            <a:solidFill>
              <a:srgbClr val="EC1C24"/>
            </a:solidFill>
            <a:prstDash val="solid"/>
            <a:round/>
            <a:headEnd type="none" w="med" len="med"/>
            <a:tailEnd type="none" w="med" len="med"/>
          </a:ln>
        </p:spPr>
        <p:txBody>
          <a:bodyPr wrap="none" anchor="ctr"/>
          <a:p>
            <a:endParaRPr lang="zh-CN" altLang="en-US" sz="1350" dirty="0">
              <a:solidFill>
                <a:srgbClr val="000000"/>
              </a:solidFill>
              <a:latin typeface="Arial" panose="020B0604020202020204" pitchFamily="34" charset="0"/>
            </a:endParaRPr>
          </a:p>
        </p:txBody>
      </p:sp>
      <p:sp>
        <p:nvSpPr>
          <p:cNvPr id="30" name="文本框 18"/>
          <p:cNvSpPr txBox="1"/>
          <p:nvPr>
            <p:custDataLst>
              <p:tags r:id="rId7"/>
            </p:custDataLst>
          </p:nvPr>
        </p:nvSpPr>
        <p:spPr>
          <a:xfrm>
            <a:off x="6268664" y="4465286"/>
            <a:ext cx="995680" cy="337185"/>
          </a:xfrm>
          <a:prstGeom prst="rect">
            <a:avLst/>
          </a:prstGeom>
          <a:noFill/>
        </p:spPr>
        <p:txBody>
          <a:bodyPr wrap="none" rtlCol="0">
            <a:spAutoFit/>
          </a:bodyPr>
          <a:p>
            <a:pPr lvl="0" algn="l">
              <a:buClrTx/>
              <a:buSzTx/>
              <a:buFontTx/>
            </a:pPr>
            <a:r>
              <a:rPr lang="zh-CN" altLang="en-US" sz="1600" b="1" dirty="0">
                <a:latin typeface="微软雅黑" panose="020B0503020204020204" charset="-122"/>
                <a:ea typeface="微软雅黑" panose="020B0503020204020204" charset="-122"/>
                <a:sym typeface="+mn-ea"/>
              </a:rPr>
              <a:t>文献保障</a:t>
            </a:r>
            <a:endParaRPr lang="zh-CN" altLang="en-US" sz="1600" b="1" dirty="0">
              <a:latin typeface="微软雅黑" panose="020B0503020204020204" charset="-122"/>
              <a:ea typeface="微软雅黑" panose="020B0503020204020204" charset="-122"/>
              <a:sym typeface="+mn-ea"/>
            </a:endParaRPr>
          </a:p>
        </p:txBody>
      </p:sp>
      <p:sp>
        <p:nvSpPr>
          <p:cNvPr id="29" name="AutoShape 49"/>
          <p:cNvSpPr/>
          <p:nvPr>
            <p:custDataLst>
              <p:tags r:id="rId8"/>
            </p:custDataLst>
          </p:nvPr>
        </p:nvSpPr>
        <p:spPr>
          <a:xfrm rot="5400000">
            <a:off x="5834881" y="4451363"/>
            <a:ext cx="2208438" cy="759144"/>
          </a:xfrm>
          <a:custGeom>
            <a:avLst/>
            <a:gdLst>
              <a:gd name="G0" fmla="val 0"/>
            </a:gdLst>
            <a:ahLst/>
            <a:cxnLst>
              <a:cxn ang="0">
                <a:pos x="G0" y="0"/>
              </a:cxn>
              <a:cxn ang="0">
                <a:pos x="G0" y="879262783"/>
              </a:cxn>
              <a:cxn ang="0">
                <a:pos x="0" y="G0"/>
              </a:cxn>
              <a:cxn ang="0">
                <a:pos x="G0" y="G0"/>
              </a:cxn>
              <a:cxn ang="0">
                <a:pos x="G0" y="G0"/>
              </a:cxn>
              <a:cxn ang="0">
                <a:pos x="G0" y="G0"/>
              </a:cxn>
              <a:cxn ang="0">
                <a:pos x="G0" y="G0"/>
              </a:cxn>
              <a:cxn ang="0">
                <a:pos x="G0" y="879262783"/>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60000"/>
                  <a:lumOff val="40000"/>
                </a:schemeClr>
              </a:gs>
              <a:gs pos="100000">
                <a:srgbClr val="FFFFFF"/>
              </a:gs>
            </a:gsLst>
            <a:lin ang="5400000" scaled="1"/>
            <a:tileRect/>
          </a:gradFill>
          <a:ln w="9525">
            <a:noFill/>
          </a:ln>
        </p:spPr>
        <p:txBody>
          <a:bodyPr/>
          <a:p>
            <a:endParaRPr lang="zh-CN" altLang="en-US"/>
          </a:p>
        </p:txBody>
      </p:sp>
      <p:sp>
        <p:nvSpPr>
          <p:cNvPr id="28" name="AutoShape 48"/>
          <p:cNvSpPr/>
          <p:nvPr>
            <p:custDataLst>
              <p:tags r:id="rId9"/>
            </p:custDataLst>
          </p:nvPr>
        </p:nvSpPr>
        <p:spPr>
          <a:xfrm rot="5400000">
            <a:off x="5631636" y="4378293"/>
            <a:ext cx="2770819" cy="915035"/>
          </a:xfrm>
          <a:custGeom>
            <a:avLst/>
            <a:gdLst>
              <a:gd name="G0" fmla="val 0"/>
            </a:gdLst>
            <a:ahLst/>
            <a:cxnLst>
              <a:cxn ang="0">
                <a:pos x="G0" y="0"/>
              </a:cxn>
              <a:cxn ang="0">
                <a:pos x="G0" y="1424729712"/>
              </a:cxn>
              <a:cxn ang="0">
                <a:pos x="0" y="G0"/>
              </a:cxn>
              <a:cxn ang="0">
                <a:pos x="G0" y="G0"/>
              </a:cxn>
              <a:cxn ang="0">
                <a:pos x="G0" y="G0"/>
              </a:cxn>
              <a:cxn ang="0">
                <a:pos x="G0" y="G0"/>
              </a:cxn>
              <a:cxn ang="0">
                <a:pos x="G0" y="G0"/>
              </a:cxn>
              <a:cxn ang="0">
                <a:pos x="G0" y="1424729712"/>
              </a:cxn>
            </a:cxnLst>
            <a:rect l="0" t="0" r="0" b="0"/>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80" y="10800"/>
                </a:moveTo>
                <a:cubicBezTo>
                  <a:pt x="780" y="16334"/>
                  <a:pt x="5266" y="20820"/>
                  <a:pt x="10800" y="20820"/>
                </a:cubicBezTo>
                <a:cubicBezTo>
                  <a:pt x="16334" y="20820"/>
                  <a:pt x="20820" y="16334"/>
                  <a:pt x="20820" y="10800"/>
                </a:cubicBezTo>
                <a:cubicBezTo>
                  <a:pt x="20820" y="5266"/>
                  <a:pt x="16334" y="780"/>
                  <a:pt x="10800" y="780"/>
                </a:cubicBezTo>
                <a:cubicBezTo>
                  <a:pt x="5266" y="780"/>
                  <a:pt x="780" y="5266"/>
                  <a:pt x="780" y="10800"/>
                </a:cubicBezTo>
                <a:close/>
              </a:path>
            </a:pathLst>
          </a:custGeom>
          <a:gradFill rotWithShape="1">
            <a:gsLst>
              <a:gs pos="0">
                <a:schemeClr val="accent5">
                  <a:lumMod val="75000"/>
                </a:schemeClr>
              </a:gs>
              <a:gs pos="100000">
                <a:srgbClr val="FFFFFF"/>
              </a:gs>
            </a:gsLst>
            <a:lin ang="5400000" scaled="1"/>
            <a:tileRect/>
          </a:gradFill>
          <a:ln w="9525">
            <a:noFill/>
          </a:ln>
        </p:spPr>
        <p:txBody>
          <a:bodyPr/>
          <a:p>
            <a:endParaRPr lang="zh-CN" altLang="en-US"/>
          </a:p>
        </p:txBody>
      </p:sp>
      <p:sp>
        <p:nvSpPr>
          <p:cNvPr id="34" name="AutoShape 3"/>
          <p:cNvSpPr/>
          <p:nvPr/>
        </p:nvSpPr>
        <p:spPr>
          <a:xfrm>
            <a:off x="7916844" y="3952517"/>
            <a:ext cx="3355180" cy="1779511"/>
          </a:xfrm>
          <a:prstGeom prst="roundRect">
            <a:avLst>
              <a:gd name="adj" fmla="val 8856"/>
            </a:avLst>
          </a:prstGeom>
          <a:solidFill>
            <a:schemeClr val="tx2">
              <a:lumMod val="60000"/>
              <a:lumOff val="40000"/>
              <a:alpha val="8000"/>
            </a:schemeClr>
          </a:solidFill>
          <a:ln w="12700" cap="flat" cmpd="sng">
            <a:solidFill>
              <a:srgbClr val="EC1C24"/>
            </a:solidFill>
            <a:prstDash val="solid"/>
            <a:round/>
            <a:headEnd type="none" w="med" len="med"/>
            <a:tailEnd type="none" w="med" len="med"/>
          </a:ln>
        </p:spPr>
        <p:txBody>
          <a:bodyPr wrap="none" anchor="ctr"/>
          <a:p>
            <a:endParaRPr lang="zh-CN" altLang="en-US">
              <a:solidFill>
                <a:srgbClr val="000000"/>
              </a:solidFill>
              <a:latin typeface="Arial" panose="020B0604020202020204" pitchFamily="34" charset="0"/>
            </a:endParaRPr>
          </a:p>
        </p:txBody>
      </p:sp>
      <p:sp>
        <p:nvSpPr>
          <p:cNvPr id="4" name="文本框 3"/>
          <p:cNvSpPr txBox="1"/>
          <p:nvPr/>
        </p:nvSpPr>
        <p:spPr>
          <a:xfrm>
            <a:off x="2434590" y="3726815"/>
            <a:ext cx="2616835" cy="2353310"/>
          </a:xfrm>
          <a:prstGeom prst="rect">
            <a:avLst/>
          </a:prstGeom>
          <a:noFill/>
        </p:spPr>
        <p:txBody>
          <a:bodyPr wrap="square" rtlCol="0">
            <a:spAutoFit/>
          </a:bodyPr>
          <a:p>
            <a:pPr indent="0" algn="ctr" fontAlgn="auto">
              <a:lnSpc>
                <a:spcPct val="150000"/>
              </a:lnSpc>
            </a:pPr>
            <a:r>
              <a:rPr lang="zh-CN" altLang="en-US" sz="1400" b="1"/>
              <a:t>现在资源情况</a:t>
            </a:r>
            <a:endParaRPr lang="zh-CN" altLang="en-US" sz="1600"/>
          </a:p>
          <a:p>
            <a:pPr algn="l" fontAlgn="auto">
              <a:lnSpc>
                <a:spcPct val="150000"/>
              </a:lnSpc>
              <a:buClrTx/>
              <a:buSzTx/>
              <a:buNone/>
            </a:pPr>
            <a:r>
              <a:rPr lang="zh-CN" altLang="en-US" sz="1400"/>
              <a:t>中文期刊：</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1</a:t>
            </a:r>
            <a:r>
              <a:rPr 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0519</a:t>
            </a:r>
            <a:r>
              <a:rPr lang="zh-CN" altLang="en-US" sz="1400">
                <a:sym typeface="+mn-ea"/>
              </a:rPr>
              <a:t>余种；</a:t>
            </a:r>
            <a:endParaRPr lang="zh-CN" altLang="en-US" sz="1400"/>
          </a:p>
          <a:p>
            <a:pPr algn="l" fontAlgn="auto">
              <a:lnSpc>
                <a:spcPct val="150000"/>
              </a:lnSpc>
              <a:buClrTx/>
              <a:buSzTx/>
              <a:buNone/>
            </a:pPr>
            <a:r>
              <a:rPr lang="zh-CN" altLang="en-US" sz="1400"/>
              <a:t>核心期刊：</a:t>
            </a:r>
            <a:r>
              <a:rPr lang="zh-CN" altLang="en-US" sz="1400">
                <a:sym typeface="+mn-ea"/>
              </a:rPr>
              <a:t>覆盖率近100%</a:t>
            </a:r>
            <a:endParaRPr lang="zh-CN" altLang="en-US" sz="1400"/>
          </a:p>
          <a:p>
            <a:pPr indent="0" fontAlgn="auto">
              <a:lnSpc>
                <a:spcPct val="150000"/>
              </a:lnSpc>
            </a:pPr>
            <a:endParaRPr lang="zh-CN" altLang="en-US" sz="1400"/>
          </a:p>
          <a:p>
            <a:pPr indent="0" algn="ctr" fontAlgn="auto">
              <a:lnSpc>
                <a:spcPct val="150000"/>
              </a:lnSpc>
            </a:pPr>
            <a:r>
              <a:rPr lang="zh-CN" altLang="en-US" sz="1400"/>
              <a:t>中信所核心</a:t>
            </a:r>
            <a:endParaRPr lang="zh-CN" altLang="en-US" sz="1400"/>
          </a:p>
          <a:p>
            <a:pPr indent="0" algn="ctr" fontAlgn="auto">
              <a:lnSpc>
                <a:spcPct val="150000"/>
              </a:lnSpc>
            </a:pPr>
            <a:r>
              <a:rPr lang="zh-CN" altLang="en-US" sz="1400"/>
              <a:t>南大核心</a:t>
            </a:r>
            <a:endParaRPr lang="zh-CN" altLang="en-US" sz="1400"/>
          </a:p>
          <a:p>
            <a:pPr indent="0" algn="ctr" fontAlgn="auto">
              <a:lnSpc>
                <a:spcPct val="150000"/>
              </a:lnSpc>
            </a:pPr>
            <a:r>
              <a:rPr lang="zh-CN" altLang="en-US" sz="1400"/>
              <a:t>北大核心</a:t>
            </a:r>
            <a:endParaRPr lang="zh-CN" altLang="en-US" sz="1400"/>
          </a:p>
        </p:txBody>
      </p:sp>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nvSpPr>
        <p:spPr>
          <a:xfrm>
            <a:off x="8374380" y="3952240"/>
            <a:ext cx="2616835" cy="1656715"/>
          </a:xfrm>
          <a:prstGeom prst="rect">
            <a:avLst/>
          </a:prstGeom>
          <a:noFill/>
        </p:spPr>
        <p:txBody>
          <a:bodyPr wrap="square" rtlCol="0">
            <a:noAutofit/>
          </a:bodyPr>
          <a:p>
            <a:pPr indent="0" algn="ctr" fontAlgn="auto">
              <a:lnSpc>
                <a:spcPct val="150000"/>
              </a:lnSpc>
            </a:pPr>
            <a:r>
              <a:rPr lang="zh-CN" altLang="en-US" sz="1400" b="1"/>
              <a:t>现在资源情况</a:t>
            </a:r>
            <a:endParaRPr lang="zh-CN" altLang="en-US" sz="1600"/>
          </a:p>
          <a:p>
            <a:pPr indent="0" fontAlgn="auto">
              <a:lnSpc>
                <a:spcPct val="150000"/>
              </a:lnSpc>
            </a:pPr>
            <a:r>
              <a:rPr lang="zh-CN" altLang="en-US" sz="1400"/>
              <a:t>中文学位论文：</a:t>
            </a:r>
            <a:r>
              <a:rPr lang="en-US" altLang="zh-CN" sz="1400" dirty="0">
                <a:solidFill>
                  <a:srgbClr val="FF0000"/>
                </a:solidFill>
                <a:latin typeface="微软雅黑" panose="020B0503020204020204" charset="-122"/>
                <a:ea typeface="微软雅黑" panose="020B0503020204020204" charset="-122"/>
                <a:cs typeface="微软雅黑" panose="020B0503020204020204" charset="-122"/>
                <a:sym typeface="+mn-ea"/>
              </a:rPr>
              <a:t>707</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万</a:t>
            </a:r>
            <a:r>
              <a:rPr lang="zh-CN" altLang="en-US" sz="1400">
                <a:sym typeface="+mn-ea"/>
              </a:rPr>
              <a:t>余篇；</a:t>
            </a:r>
            <a:endParaRPr lang="zh-CN" altLang="en-US" sz="1400"/>
          </a:p>
          <a:p>
            <a:pPr algn="l" fontAlgn="auto">
              <a:lnSpc>
                <a:spcPct val="150000"/>
              </a:lnSpc>
            </a:pPr>
            <a:r>
              <a:rPr lang="zh-CN" altLang="en-US" sz="1400"/>
              <a:t>年增：</a:t>
            </a:r>
            <a:r>
              <a:rPr 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42</a:t>
            </a:r>
            <a:r>
              <a:rPr lang="zh-CN" altLang="en-US" sz="1400" dirty="0">
                <a:solidFill>
                  <a:srgbClr val="FF0000"/>
                </a:solidFill>
                <a:latin typeface="微软雅黑" panose="020B0503020204020204" charset="-122"/>
                <a:ea typeface="微软雅黑" panose="020B0503020204020204" charset="-122"/>
                <a:cs typeface="微软雅黑" panose="020B0503020204020204" charset="-122"/>
                <a:sym typeface="+mn-ea"/>
              </a:rPr>
              <a:t>万</a:t>
            </a:r>
            <a:r>
              <a:rPr lang="zh-CN" altLang="en-US" sz="1400">
                <a:sym typeface="+mn-ea"/>
              </a:rPr>
              <a:t>篇（万方）</a:t>
            </a:r>
            <a:endParaRPr lang="zh-CN" altLang="en-US" sz="1400"/>
          </a:p>
          <a:p>
            <a:pPr algn="l" fontAlgn="auto">
              <a:lnSpc>
                <a:spcPct val="150000"/>
              </a:lnSpc>
            </a:pPr>
            <a:r>
              <a:rPr lang="zh-CN" altLang="en-US" sz="1400">
                <a:sym typeface="+mn-ea"/>
              </a:rPr>
              <a:t>          3万多篇（ISTIC）</a:t>
            </a:r>
            <a:endParaRPr lang="zh-CN" altLang="en-US" sz="1400">
              <a:sym typeface="+mn-ea"/>
            </a:endParaRPr>
          </a:p>
          <a:p>
            <a:pPr algn="l" fontAlgn="auto">
              <a:lnSpc>
                <a:spcPct val="150000"/>
              </a:lnSpc>
            </a:pPr>
            <a:r>
              <a:rPr lang="en-US" altLang="zh-CN" sz="1400"/>
              <a:t>      </a:t>
            </a:r>
            <a:r>
              <a:rPr lang="en-US" altLang="zh-CN" sz="1400">
                <a:solidFill>
                  <a:srgbClr val="FF0000"/>
                </a:solidFill>
              </a:rPr>
              <a:t> 211</a:t>
            </a:r>
            <a:r>
              <a:rPr lang="zh-CN" altLang="en-US" sz="1400">
                <a:solidFill>
                  <a:srgbClr val="FF0000"/>
                </a:solidFill>
              </a:rPr>
              <a:t>、</a:t>
            </a:r>
            <a:r>
              <a:rPr lang="en-US" altLang="zh-CN" sz="1400">
                <a:solidFill>
                  <a:srgbClr val="FF0000"/>
                </a:solidFill>
              </a:rPr>
              <a:t>985</a:t>
            </a:r>
            <a:r>
              <a:rPr lang="zh-CN" altLang="en-US" sz="1400">
                <a:solidFill>
                  <a:srgbClr val="FF0000"/>
                </a:solidFill>
              </a:rPr>
              <a:t>高校全覆盖</a:t>
            </a:r>
            <a:endParaRPr lang="zh-CN" altLang="en-US" sz="1400"/>
          </a:p>
          <a:p>
            <a:pPr indent="0" fontAlgn="auto">
              <a:lnSpc>
                <a:spcPct val="150000"/>
              </a:lnSpc>
            </a:pPr>
            <a:endParaRPr lang="zh-CN" altLang="en-US" sz="1400"/>
          </a:p>
          <a:p>
            <a:pPr indent="0" algn="ctr" fontAlgn="auto">
              <a:lnSpc>
                <a:spcPct val="150000"/>
              </a:lnSpc>
            </a:pPr>
            <a:endParaRPr lang="zh-CN" altLang="en-US" sz="1400"/>
          </a:p>
        </p:txBody>
      </p:sp>
      <p:sp>
        <p:nvSpPr>
          <p:cNvPr id="32" name="TextBox 2"/>
          <p:cNvSpPr txBox="1"/>
          <p:nvPr>
            <p:custDataLst>
              <p:tags r:id="rId10"/>
            </p:custDataLst>
          </p:nvPr>
        </p:nvSpPr>
        <p:spPr>
          <a:xfrm>
            <a:off x="7513425" y="822707"/>
            <a:ext cx="3216910" cy="521970"/>
          </a:xfrm>
          <a:prstGeom prst="rect">
            <a:avLst/>
          </a:prstGeom>
          <a:noFill/>
        </p:spPr>
        <p:txBody>
          <a:bodyPr wrap="square" rtlCol="0">
            <a:spAutoFit/>
          </a:bodyPr>
          <a:lstStyle>
            <a:defPPr>
              <a:defRPr lang="zh-CN"/>
            </a:defPPr>
            <a:lvl1pPr>
              <a:defRPr sz="3600" b="1">
                <a:latin typeface="+mn-ea"/>
              </a:defRPr>
            </a:lvl1pPr>
          </a:lstStyle>
          <a:p>
            <a:pPr lvl="0" algn="ctr">
              <a:buClrTx/>
              <a:buSzTx/>
              <a:buFontTx/>
            </a:pPr>
            <a:r>
              <a:rPr lang="zh-CN" altLang="en-US" sz="2800" dirty="0">
                <a:latin typeface="+mn-lt"/>
                <a:sym typeface="+mn-ea"/>
              </a:rPr>
              <a:t>学位资源</a:t>
            </a:r>
            <a:endParaRPr lang="zh-CN" altLang="en-US" sz="2800" dirty="0">
              <a:latin typeface="+mn-lt"/>
              <a:sym typeface="+mn-ea"/>
            </a:endParaRPr>
          </a:p>
        </p:txBody>
      </p:sp>
      <p:sp>
        <p:nvSpPr>
          <p:cNvPr id="63" name="文本框 62"/>
          <p:cNvSpPr txBox="1"/>
          <p:nvPr>
            <p:custDataLst>
              <p:tags r:id="rId11"/>
            </p:custDataLst>
          </p:nvPr>
        </p:nvSpPr>
        <p:spPr>
          <a:xfrm>
            <a:off x="7229741" y="1829952"/>
            <a:ext cx="6093500" cy="875881"/>
          </a:xfrm>
          <a:prstGeom prst="rect">
            <a:avLst/>
          </a:prstGeom>
          <a:noFill/>
        </p:spPr>
        <p:txBody>
          <a:bodyPr wrap="square">
            <a:spAutoFit/>
          </a:bodyPr>
          <a:p>
            <a:pPr marL="457200" indent="-457200">
              <a:lnSpc>
                <a:spcPct val="150000"/>
              </a:lnSpc>
              <a:buFont typeface="Arial" panose="020B0604020202020204" pitchFamily="34" charset="0"/>
              <a:buChar char="•"/>
            </a:pPr>
            <a:r>
              <a:rPr lang="zh-CN" altLang="en-US" sz="1800" b="1" dirty="0">
                <a:solidFill>
                  <a:srgbClr val="C00000"/>
                </a:solidFill>
              </a:rPr>
              <a:t>学位增强</a:t>
            </a:r>
            <a:r>
              <a:rPr lang="zh-CN" altLang="en-US" sz="1800" dirty="0"/>
              <a:t>：</a:t>
            </a:r>
            <a:r>
              <a:rPr lang="zh-CN" altLang="en-US" sz="1600" b="1" dirty="0"/>
              <a:t>万方</a:t>
            </a:r>
            <a:r>
              <a:rPr lang="en-US" altLang="zh-CN" sz="1600" b="1" dirty="0"/>
              <a:t>+</a:t>
            </a:r>
            <a:r>
              <a:rPr lang="en-US" altLang="zh-CN" sz="1800" dirty="0"/>
              <a:t> </a:t>
            </a:r>
            <a:r>
              <a:rPr lang="en-US" altLang="zh-CN" sz="1800" b="1" dirty="0">
                <a:solidFill>
                  <a:srgbClr val="C00000"/>
                </a:solidFill>
              </a:rPr>
              <a:t>ISTIC</a:t>
            </a:r>
            <a:r>
              <a:rPr lang="zh-CN" altLang="en-US" sz="1800" b="1" dirty="0">
                <a:solidFill>
                  <a:srgbClr val="C00000"/>
                </a:solidFill>
              </a:rPr>
              <a:t>中文学位</a:t>
            </a:r>
            <a:endParaRPr lang="en-US" altLang="zh-CN" sz="1800" b="1" dirty="0">
              <a:solidFill>
                <a:srgbClr val="C00000"/>
              </a:solidFill>
            </a:endParaRPr>
          </a:p>
          <a:p>
            <a:pPr marL="457200" indent="-457200">
              <a:lnSpc>
                <a:spcPct val="150000"/>
              </a:lnSpc>
              <a:buFont typeface="Arial" panose="020B0604020202020204" pitchFamily="34" charset="0"/>
              <a:buChar char="•"/>
            </a:pPr>
            <a:r>
              <a:rPr lang="zh-CN" altLang="en-US" sz="1800" b="1" dirty="0">
                <a:solidFill>
                  <a:srgbClr val="C00000"/>
                </a:solidFill>
              </a:rPr>
              <a:t>中文学位</a:t>
            </a:r>
            <a:r>
              <a:rPr lang="zh-CN" altLang="en-US" sz="1800" dirty="0"/>
              <a:t>：</a:t>
            </a:r>
            <a:r>
              <a:rPr lang="zh-CN" altLang="en-US" sz="1600" b="1" dirty="0"/>
              <a:t>万方</a:t>
            </a:r>
            <a:endParaRPr lang="zh-CN" altLang="en-US" sz="1600" b="1" dirty="0"/>
          </a:p>
        </p:txBody>
      </p:sp>
      <p:sp>
        <p:nvSpPr>
          <p:cNvPr id="9" name="AutoShape 7"/>
          <p:cNvSpPr/>
          <p:nvPr/>
        </p:nvSpPr>
        <p:spPr>
          <a:xfrm>
            <a:off x="6159363" y="1483167"/>
            <a:ext cx="5675966" cy="465455"/>
          </a:xfrm>
          <a:prstGeom prst="roundRect">
            <a:avLst>
              <a:gd name="adj" fmla="val 29467"/>
            </a:avLst>
          </a:prstGeom>
          <a:solidFill>
            <a:schemeClr val="bg1">
              <a:alpha val="59000"/>
            </a:schemeClr>
          </a:solidFill>
          <a:ln w="9525">
            <a:noFill/>
          </a:ln>
        </p:spPr>
        <p:txBody>
          <a:bodyPr wrap="none" anchor="ctr"/>
          <a:p>
            <a:pPr algn="ctr"/>
            <a:r>
              <a:rPr lang="zh-CN" altLang="en-US" b="1" dirty="0"/>
              <a:t>中国学位论文数据库·增强版</a:t>
            </a:r>
            <a:endParaRPr lang="zh-CN" altLang="en-US"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0" presetClass="path" presetSubtype="0" accel="50000" decel="50000" fill="hold" grpId="0" nodeType="afterEffect">
                                  <p:stCondLst>
                                    <p:cond delay="0"/>
                                  </p:stCondLst>
                                  <p:childTnLst>
                                    <p:animMotion origin="layout" path="M 0.0230208 0.00268519 L 0.169271 0.0012963 " pathEditMode="relative" rAng="0" ptsTypes="">
                                      <p:cBhvr>
                                        <p:cTn id="22" dur="1500" fill="hold"/>
                                        <p:tgtEl>
                                          <p:spTgt spid="3"/>
                                        </p:tgtEl>
                                        <p:attrNameLst>
                                          <p:attrName>ppt_x</p:attrName>
                                          <p:attrName>ppt_y</p:attrName>
                                        </p:attrNameLst>
                                      </p:cBhvr>
                                      <p:rCtr x="73" y="0"/>
                                    </p:animMotion>
                                  </p:childTnLst>
                                </p:cTn>
                              </p:par>
                              <p:par>
                                <p:cTn id="23" presetID="0" presetClass="path" presetSubtype="0" accel="50000" decel="50000" fill="hold" grpId="0" nodeType="withEffect">
                                  <p:stCondLst>
                                    <p:cond delay="0"/>
                                  </p:stCondLst>
                                  <p:childTnLst>
                                    <p:animMotion origin="layout" path="M 0.0222917 0.00268519 L 0.168541 0.0012963 " pathEditMode="relative" rAng="0" ptsTypes="">
                                      <p:cBhvr>
                                        <p:cTn id="24" dur="1500" fill="hold"/>
                                        <p:tgtEl>
                                          <p:spTgt spid="25"/>
                                        </p:tgtEl>
                                        <p:attrNameLst>
                                          <p:attrName>ppt_x</p:attrName>
                                          <p:attrName>ppt_y</p:attrName>
                                        </p:attrNameLst>
                                      </p:cBhvr>
                                      <p:rCtr x="73" y="0"/>
                                    </p:animMotion>
                                  </p:childTnLst>
                                </p:cTn>
                              </p:par>
                              <p:par>
                                <p:cTn id="25" presetID="35" presetClass="entr" presetSubtype="0" fill="hold" grpId="0" nodeType="withEffect">
                                  <p:stCondLst>
                                    <p:cond delay="0"/>
                                  </p:stCondLst>
                                  <p:childTnLst>
                                    <p:set>
                                      <p:cBhvr>
                                        <p:cTn id="26" dur="1500" fill="hold">
                                          <p:stCondLst>
                                            <p:cond delay="0"/>
                                          </p:stCondLst>
                                        </p:cTn>
                                        <p:tgtEl>
                                          <p:spTgt spid="10"/>
                                        </p:tgtEl>
                                        <p:attrNameLst>
                                          <p:attrName>style.visibility</p:attrName>
                                        </p:attrNameLst>
                                      </p:cBhvr>
                                      <p:to>
                                        <p:strVal val="visible"/>
                                      </p:to>
                                    </p:set>
                                    <p:animEffect transition="in" filter="fade">
                                      <p:cBhvr>
                                        <p:cTn id="27" dur="1500"/>
                                        <p:tgtEl>
                                          <p:spTgt spid="10"/>
                                        </p:tgtEl>
                                      </p:cBhvr>
                                    </p:animEffect>
                                    <p:anim calcmode="lin" valueType="num">
                                      <p:cBhvr>
                                        <p:cTn id="28" dur="1500" fill="hold"/>
                                        <p:tgtEl>
                                          <p:spTgt spid="10"/>
                                        </p:tgtEl>
                                        <p:attrNameLst>
                                          <p:attrName>style.rotation</p:attrName>
                                        </p:attrNameLst>
                                      </p:cBhvr>
                                      <p:tavLst>
                                        <p:tav tm="0">
                                          <p:val>
                                            <p:fltVal val="720"/>
                                          </p:val>
                                        </p:tav>
                                        <p:tav tm="100000">
                                          <p:val>
                                            <p:fltVal val="0"/>
                                          </p:val>
                                        </p:tav>
                                      </p:tavLst>
                                    </p:anim>
                                    <p:anim calcmode="lin" valueType="num">
                                      <p:cBhvr>
                                        <p:cTn id="29" dur="1500" fill="hold"/>
                                        <p:tgtEl>
                                          <p:spTgt spid="10"/>
                                        </p:tgtEl>
                                        <p:attrNameLst>
                                          <p:attrName>ppt_h</p:attrName>
                                        </p:attrNameLst>
                                      </p:cBhvr>
                                      <p:tavLst>
                                        <p:tav tm="0">
                                          <p:val>
                                            <p:fltVal val="0"/>
                                          </p:val>
                                        </p:tav>
                                        <p:tav tm="100000">
                                          <p:val>
                                            <p:strVal val="#ppt_h"/>
                                          </p:val>
                                        </p:tav>
                                      </p:tavLst>
                                    </p:anim>
                                    <p:anim calcmode="lin" valueType="num">
                                      <p:cBhvr>
                                        <p:cTn id="30" dur="1500" fill="hold"/>
                                        <p:tgtEl>
                                          <p:spTgt spid="10"/>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500" fill="hold">
                                          <p:stCondLst>
                                            <p:cond delay="0"/>
                                          </p:stCondLst>
                                        </p:cTn>
                                        <p:tgtEl>
                                          <p:spTgt spid="12"/>
                                        </p:tgtEl>
                                        <p:attrNameLst>
                                          <p:attrName>style.visibility</p:attrName>
                                        </p:attrNameLst>
                                      </p:cBhvr>
                                      <p:to>
                                        <p:strVal val="visible"/>
                                      </p:to>
                                    </p:set>
                                    <p:animEffect transition="in" filter="fade">
                                      <p:cBhvr>
                                        <p:cTn id="33" dur="1500"/>
                                        <p:tgtEl>
                                          <p:spTgt spid="12"/>
                                        </p:tgtEl>
                                      </p:cBhvr>
                                    </p:animEffect>
                                    <p:anim calcmode="lin" valueType="num">
                                      <p:cBhvr>
                                        <p:cTn id="34" dur="1500" fill="hold"/>
                                        <p:tgtEl>
                                          <p:spTgt spid="12"/>
                                        </p:tgtEl>
                                        <p:attrNameLst>
                                          <p:attrName>style.rotation</p:attrName>
                                        </p:attrNameLst>
                                      </p:cBhvr>
                                      <p:tavLst>
                                        <p:tav tm="0">
                                          <p:val>
                                            <p:fltVal val="720"/>
                                          </p:val>
                                        </p:tav>
                                        <p:tav tm="100000">
                                          <p:val>
                                            <p:fltVal val="0"/>
                                          </p:val>
                                        </p:tav>
                                      </p:tavLst>
                                    </p:anim>
                                    <p:anim calcmode="lin" valueType="num">
                                      <p:cBhvr>
                                        <p:cTn id="35" dur="1500" fill="hold"/>
                                        <p:tgtEl>
                                          <p:spTgt spid="12"/>
                                        </p:tgtEl>
                                        <p:attrNameLst>
                                          <p:attrName>ppt_h</p:attrName>
                                        </p:attrNameLst>
                                      </p:cBhvr>
                                      <p:tavLst>
                                        <p:tav tm="0">
                                          <p:val>
                                            <p:fltVal val="0"/>
                                          </p:val>
                                        </p:tav>
                                        <p:tav tm="100000">
                                          <p:val>
                                            <p:strVal val="#ppt_h"/>
                                          </p:val>
                                        </p:tav>
                                      </p:tavLst>
                                    </p:anim>
                                    <p:anim calcmode="lin" valueType="num">
                                      <p:cBhvr>
                                        <p:cTn id="36" dur="1500" fill="hold"/>
                                        <p:tgtEl>
                                          <p:spTgt spid="12"/>
                                        </p:tgtEl>
                                        <p:attrNameLst>
                                          <p:attrName>ppt_w</p:attrName>
                                        </p:attrNameLst>
                                      </p:cBhvr>
                                      <p:tavLst>
                                        <p:tav tm="0">
                                          <p:val>
                                            <p:fltVal val="0"/>
                                          </p:val>
                                        </p:tav>
                                        <p:tav tm="100000">
                                          <p:val>
                                            <p:strVal val="#ppt_w"/>
                                          </p:val>
                                        </p:tav>
                                      </p:tavLst>
                                    </p:anim>
                                  </p:childTnLst>
                                </p:cTn>
                              </p:par>
                              <p:par>
                                <p:cTn id="37" presetID="21" presetClass="entr" presetSubtype="1" fill="hold" grpId="0" nodeType="withEffect">
                                  <p:stCondLst>
                                    <p:cond delay="0"/>
                                  </p:stCondLst>
                                  <p:childTnLst>
                                    <p:set>
                                      <p:cBhvr>
                                        <p:cTn id="38" dur="1500" fill="hold">
                                          <p:stCondLst>
                                            <p:cond delay="0"/>
                                          </p:stCondLst>
                                        </p:cTn>
                                        <p:tgtEl>
                                          <p:spTgt spid="37"/>
                                        </p:tgtEl>
                                        <p:attrNameLst>
                                          <p:attrName>style.visibility</p:attrName>
                                        </p:attrNameLst>
                                      </p:cBhvr>
                                      <p:to>
                                        <p:strVal val="visible"/>
                                      </p:to>
                                    </p:set>
                                    <p:animEffect transition="in" filter="wheel(1)">
                                      <p:cBhvr>
                                        <p:cTn id="39" dur="1500"/>
                                        <p:tgtEl>
                                          <p:spTgt spid="37"/>
                                        </p:tgtEl>
                                      </p:cBhvr>
                                    </p:animEffect>
                                  </p:childTnLst>
                                </p:cTn>
                              </p:par>
                              <p:par>
                                <p:cTn id="40" presetID="22" presetClass="entr" presetSubtype="4" fill="hold" grpId="0" nodeType="withEffect">
                                  <p:stCondLst>
                                    <p:cond delay="0"/>
                                  </p:stCondLst>
                                  <p:childTnLst>
                                    <p:set>
                                      <p:cBhvr>
                                        <p:cTn id="41" dur="1250" fill="hold">
                                          <p:stCondLst>
                                            <p:cond delay="0"/>
                                          </p:stCondLst>
                                        </p:cTn>
                                        <p:tgtEl>
                                          <p:spTgt spid="4"/>
                                        </p:tgtEl>
                                        <p:attrNameLst>
                                          <p:attrName>style.visibility</p:attrName>
                                        </p:attrNameLst>
                                      </p:cBhvr>
                                      <p:to>
                                        <p:strVal val="visible"/>
                                      </p:to>
                                    </p:set>
                                    <p:animEffect transition="in" filter="wipe(down)">
                                      <p:cBhvr>
                                        <p:cTn id="42" dur="1250"/>
                                        <p:tgtEl>
                                          <p:spTgt spid="4"/>
                                        </p:tgtEl>
                                      </p:cBhvr>
                                    </p:animEffect>
                                  </p:childTnLst>
                                </p:cTn>
                              </p:par>
                            </p:childTnLst>
                          </p:cTn>
                        </p:par>
                        <p:par>
                          <p:cTn id="43" fill="hold">
                            <p:stCondLst>
                              <p:cond delay="2500"/>
                            </p:stCondLst>
                            <p:childTnLst>
                              <p:par>
                                <p:cTn id="44" presetID="47"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1000"/>
                                        <p:tgtEl>
                                          <p:spTgt spid="32"/>
                                        </p:tgtEl>
                                      </p:cBhvr>
                                    </p:animEffect>
                                    <p:anim calcmode="lin" valueType="num">
                                      <p:cBhvr>
                                        <p:cTn id="47" dur="1000" fill="hold"/>
                                        <p:tgtEl>
                                          <p:spTgt spid="32"/>
                                        </p:tgtEl>
                                        <p:attrNameLst>
                                          <p:attrName>ppt_x</p:attrName>
                                        </p:attrNameLst>
                                      </p:cBhvr>
                                      <p:tavLst>
                                        <p:tav tm="0">
                                          <p:val>
                                            <p:strVal val="#ppt_x"/>
                                          </p:val>
                                        </p:tav>
                                        <p:tav tm="100000">
                                          <p:val>
                                            <p:strVal val="#ppt_x"/>
                                          </p:val>
                                        </p:tav>
                                      </p:tavLst>
                                    </p:anim>
                                    <p:anim calcmode="lin" valueType="num">
                                      <p:cBhvr>
                                        <p:cTn id="48" dur="1000" fill="hold"/>
                                        <p:tgtEl>
                                          <p:spTgt spid="32"/>
                                        </p:tgtEl>
                                        <p:attrNameLst>
                                          <p:attrName>ppt_y</p:attrName>
                                        </p:attrNameLst>
                                      </p:cBhvr>
                                      <p:tavLst>
                                        <p:tav tm="0">
                                          <p:val>
                                            <p:strVal val="#ppt_y-.1"/>
                                          </p:val>
                                        </p:tav>
                                        <p:tav tm="100000">
                                          <p:val>
                                            <p:strVal val="#ppt_y"/>
                                          </p:val>
                                        </p:tav>
                                      </p:tavLst>
                                    </p:anim>
                                  </p:childTnLst>
                                </p:cTn>
                              </p:par>
                            </p:childTnLst>
                          </p:cTn>
                        </p:par>
                        <p:par>
                          <p:cTn id="49" fill="hold">
                            <p:stCondLst>
                              <p:cond delay="3500"/>
                            </p:stCondLst>
                            <p:childTnLst>
                              <p:par>
                                <p:cTn id="50" presetID="47" presetClass="entr" presetSubtype="0" fill="hold" grpId="0"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1000"/>
                                        <p:tgtEl>
                                          <p:spTgt spid="63"/>
                                        </p:tgtEl>
                                      </p:cBhvr>
                                    </p:animEffect>
                                    <p:anim calcmode="lin" valueType="num">
                                      <p:cBhvr>
                                        <p:cTn id="53" dur="1000" fill="hold"/>
                                        <p:tgtEl>
                                          <p:spTgt spid="63"/>
                                        </p:tgtEl>
                                        <p:attrNameLst>
                                          <p:attrName>ppt_x</p:attrName>
                                        </p:attrNameLst>
                                      </p:cBhvr>
                                      <p:tavLst>
                                        <p:tav tm="0">
                                          <p:val>
                                            <p:strVal val="#ppt_x"/>
                                          </p:val>
                                        </p:tav>
                                        <p:tav tm="100000">
                                          <p:val>
                                            <p:strVal val="#ppt_x"/>
                                          </p:val>
                                        </p:tav>
                                      </p:tavLst>
                                    </p:anim>
                                    <p:anim calcmode="lin" valueType="num">
                                      <p:cBhvr>
                                        <p:cTn id="54" dur="1000" fill="hold"/>
                                        <p:tgtEl>
                                          <p:spTgt spid="63"/>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2" presetClass="entr" presetSubtype="8" fill="hold" grpId="0" nodeType="afterEffect">
                                  <p:stCondLst>
                                    <p:cond delay="0"/>
                                  </p:stCondLst>
                                  <p:childTnLst>
                                    <p:set>
                                      <p:cBhvr>
                                        <p:cTn id="57" dur="2000" fill="hold">
                                          <p:stCondLst>
                                            <p:cond delay="0"/>
                                          </p:stCondLst>
                                        </p:cTn>
                                        <p:tgtEl>
                                          <p:spTgt spid="30"/>
                                        </p:tgtEl>
                                        <p:attrNameLst>
                                          <p:attrName>style.visibility</p:attrName>
                                        </p:attrNameLst>
                                      </p:cBhvr>
                                      <p:to>
                                        <p:strVal val="visible"/>
                                      </p:to>
                                    </p:set>
                                    <p:anim calcmode="lin" valueType="num">
                                      <p:cBhvr additive="base">
                                        <p:cTn id="58" dur="2000" fill="hold"/>
                                        <p:tgtEl>
                                          <p:spTgt spid="30"/>
                                        </p:tgtEl>
                                        <p:attrNameLst>
                                          <p:attrName>ppt_x</p:attrName>
                                        </p:attrNameLst>
                                      </p:cBhvr>
                                      <p:tavLst>
                                        <p:tav tm="0">
                                          <p:val>
                                            <p:strVal val="0-#ppt_w/2"/>
                                          </p:val>
                                        </p:tav>
                                        <p:tav tm="100000">
                                          <p:val>
                                            <p:strVal val="#ppt_x"/>
                                          </p:val>
                                        </p:tav>
                                      </p:tavLst>
                                    </p:anim>
                                    <p:anim calcmode="lin" valueType="num">
                                      <p:cBhvr additive="base">
                                        <p:cTn id="59" dur="2000" fill="hold"/>
                                        <p:tgtEl>
                                          <p:spTgt spid="30"/>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2000" fill="hold">
                                          <p:stCondLst>
                                            <p:cond delay="0"/>
                                          </p:stCondLst>
                                        </p:cTn>
                                        <p:tgtEl>
                                          <p:spTgt spid="27"/>
                                        </p:tgtEl>
                                        <p:attrNameLst>
                                          <p:attrName>style.visibility</p:attrName>
                                        </p:attrNameLst>
                                      </p:cBhvr>
                                      <p:to>
                                        <p:strVal val="visible"/>
                                      </p:to>
                                    </p:set>
                                    <p:anim calcmode="lin" valueType="num">
                                      <p:cBhvr additive="base">
                                        <p:cTn id="62" dur="2000" fill="hold"/>
                                        <p:tgtEl>
                                          <p:spTgt spid="27"/>
                                        </p:tgtEl>
                                        <p:attrNameLst>
                                          <p:attrName>ppt_x</p:attrName>
                                        </p:attrNameLst>
                                      </p:cBhvr>
                                      <p:tavLst>
                                        <p:tav tm="0">
                                          <p:val>
                                            <p:strVal val="0-#ppt_w/2"/>
                                          </p:val>
                                        </p:tav>
                                        <p:tav tm="100000">
                                          <p:val>
                                            <p:strVal val="#ppt_x"/>
                                          </p:val>
                                        </p:tav>
                                      </p:tavLst>
                                    </p:anim>
                                    <p:anim calcmode="lin" valueType="num">
                                      <p:cBhvr additive="base">
                                        <p:cTn id="63" dur="2000" fill="hold"/>
                                        <p:tgtEl>
                                          <p:spTgt spid="27"/>
                                        </p:tgtEl>
                                        <p:attrNameLst>
                                          <p:attrName>ppt_y</p:attrName>
                                        </p:attrNameLst>
                                      </p:cBhvr>
                                      <p:tavLst>
                                        <p:tav tm="0">
                                          <p:val>
                                            <p:strVal val="#ppt_y"/>
                                          </p:val>
                                        </p:tav>
                                        <p:tav tm="100000">
                                          <p:val>
                                            <p:strVal val="#ppt_y"/>
                                          </p:val>
                                        </p:tav>
                                      </p:tavLst>
                                    </p:anim>
                                  </p:childTnLst>
                                </p:cTn>
                              </p:par>
                              <p:par>
                                <p:cTn id="64" presetID="35" presetClass="entr" presetSubtype="0" fill="hold" grpId="0" nodeType="withEffect">
                                  <p:stCondLst>
                                    <p:cond delay="0"/>
                                  </p:stCondLst>
                                  <p:childTnLst>
                                    <p:set>
                                      <p:cBhvr>
                                        <p:cTn id="65" dur="1500" fill="hold">
                                          <p:stCondLst>
                                            <p:cond delay="0"/>
                                          </p:stCondLst>
                                        </p:cTn>
                                        <p:tgtEl>
                                          <p:spTgt spid="29"/>
                                        </p:tgtEl>
                                        <p:attrNameLst>
                                          <p:attrName>style.visibility</p:attrName>
                                        </p:attrNameLst>
                                      </p:cBhvr>
                                      <p:to>
                                        <p:strVal val="visible"/>
                                      </p:to>
                                    </p:set>
                                    <p:animEffect transition="in" filter="fade">
                                      <p:cBhvr>
                                        <p:cTn id="66" dur="1500"/>
                                        <p:tgtEl>
                                          <p:spTgt spid="29"/>
                                        </p:tgtEl>
                                      </p:cBhvr>
                                    </p:animEffect>
                                    <p:anim calcmode="lin" valueType="num">
                                      <p:cBhvr>
                                        <p:cTn id="67" dur="1500" fill="hold"/>
                                        <p:tgtEl>
                                          <p:spTgt spid="29"/>
                                        </p:tgtEl>
                                        <p:attrNameLst>
                                          <p:attrName>style.rotation</p:attrName>
                                        </p:attrNameLst>
                                      </p:cBhvr>
                                      <p:tavLst>
                                        <p:tav tm="0">
                                          <p:val>
                                            <p:fltVal val="720"/>
                                          </p:val>
                                        </p:tav>
                                        <p:tav tm="100000">
                                          <p:val>
                                            <p:fltVal val="0"/>
                                          </p:val>
                                        </p:tav>
                                      </p:tavLst>
                                    </p:anim>
                                    <p:anim calcmode="lin" valueType="num">
                                      <p:cBhvr>
                                        <p:cTn id="68" dur="1500" fill="hold"/>
                                        <p:tgtEl>
                                          <p:spTgt spid="29"/>
                                        </p:tgtEl>
                                        <p:attrNameLst>
                                          <p:attrName>ppt_h</p:attrName>
                                        </p:attrNameLst>
                                      </p:cBhvr>
                                      <p:tavLst>
                                        <p:tav tm="0">
                                          <p:val>
                                            <p:fltVal val="0"/>
                                          </p:val>
                                        </p:tav>
                                        <p:tav tm="100000">
                                          <p:val>
                                            <p:strVal val="#ppt_h"/>
                                          </p:val>
                                        </p:tav>
                                      </p:tavLst>
                                    </p:anim>
                                    <p:anim calcmode="lin" valueType="num">
                                      <p:cBhvr>
                                        <p:cTn id="69" dur="1500" fill="hold"/>
                                        <p:tgtEl>
                                          <p:spTgt spid="29"/>
                                        </p:tgtEl>
                                        <p:attrNameLst>
                                          <p:attrName>ppt_w</p:attrName>
                                        </p:attrNameLst>
                                      </p:cBhvr>
                                      <p:tavLst>
                                        <p:tav tm="0">
                                          <p:val>
                                            <p:fltVal val="0"/>
                                          </p:val>
                                        </p:tav>
                                        <p:tav tm="100000">
                                          <p:val>
                                            <p:strVal val="#ppt_w"/>
                                          </p:val>
                                        </p:tav>
                                      </p:tavLst>
                                    </p:anim>
                                  </p:childTnLst>
                                </p:cTn>
                              </p:par>
                              <p:par>
                                <p:cTn id="70" presetID="35" presetClass="entr" presetSubtype="0" fill="hold" grpId="0" nodeType="withEffect">
                                  <p:stCondLst>
                                    <p:cond delay="0"/>
                                  </p:stCondLst>
                                  <p:childTnLst>
                                    <p:set>
                                      <p:cBhvr>
                                        <p:cTn id="71" dur="1500" fill="hold">
                                          <p:stCondLst>
                                            <p:cond delay="0"/>
                                          </p:stCondLst>
                                        </p:cTn>
                                        <p:tgtEl>
                                          <p:spTgt spid="28"/>
                                        </p:tgtEl>
                                        <p:attrNameLst>
                                          <p:attrName>style.visibility</p:attrName>
                                        </p:attrNameLst>
                                      </p:cBhvr>
                                      <p:to>
                                        <p:strVal val="visible"/>
                                      </p:to>
                                    </p:set>
                                    <p:animEffect transition="in" filter="fade">
                                      <p:cBhvr>
                                        <p:cTn id="72" dur="1500"/>
                                        <p:tgtEl>
                                          <p:spTgt spid="28"/>
                                        </p:tgtEl>
                                      </p:cBhvr>
                                    </p:animEffect>
                                    <p:anim calcmode="lin" valueType="num">
                                      <p:cBhvr>
                                        <p:cTn id="73" dur="1500" fill="hold"/>
                                        <p:tgtEl>
                                          <p:spTgt spid="28"/>
                                        </p:tgtEl>
                                        <p:attrNameLst>
                                          <p:attrName>style.rotation</p:attrName>
                                        </p:attrNameLst>
                                      </p:cBhvr>
                                      <p:tavLst>
                                        <p:tav tm="0">
                                          <p:val>
                                            <p:fltVal val="720"/>
                                          </p:val>
                                        </p:tav>
                                        <p:tav tm="100000">
                                          <p:val>
                                            <p:fltVal val="0"/>
                                          </p:val>
                                        </p:tav>
                                      </p:tavLst>
                                    </p:anim>
                                    <p:anim calcmode="lin" valueType="num">
                                      <p:cBhvr>
                                        <p:cTn id="74" dur="1500" fill="hold"/>
                                        <p:tgtEl>
                                          <p:spTgt spid="28"/>
                                        </p:tgtEl>
                                        <p:attrNameLst>
                                          <p:attrName>ppt_h</p:attrName>
                                        </p:attrNameLst>
                                      </p:cBhvr>
                                      <p:tavLst>
                                        <p:tav tm="0">
                                          <p:val>
                                            <p:fltVal val="0"/>
                                          </p:val>
                                        </p:tav>
                                        <p:tav tm="100000">
                                          <p:val>
                                            <p:strVal val="#ppt_h"/>
                                          </p:val>
                                        </p:tav>
                                      </p:tavLst>
                                    </p:anim>
                                    <p:anim calcmode="lin" valueType="num">
                                      <p:cBhvr>
                                        <p:cTn id="75" dur="1500" fill="hold"/>
                                        <p:tgtEl>
                                          <p:spTgt spid="28"/>
                                        </p:tgtEl>
                                        <p:attrNameLst>
                                          <p:attrName>ppt_w</p:attrName>
                                        </p:attrNameLst>
                                      </p:cBhvr>
                                      <p:tavLst>
                                        <p:tav tm="0">
                                          <p:val>
                                            <p:fltVal val="0"/>
                                          </p:val>
                                        </p:tav>
                                        <p:tav tm="100000">
                                          <p:val>
                                            <p:strVal val="#ppt_w"/>
                                          </p:val>
                                        </p:tav>
                                      </p:tavLst>
                                    </p:anim>
                                  </p:childTnLst>
                                </p:cTn>
                              </p:par>
                              <p:par>
                                <p:cTn id="76" presetID="21" presetClass="entr" presetSubtype="1" fill="hold" grpId="0" nodeType="withEffect">
                                  <p:stCondLst>
                                    <p:cond delay="0"/>
                                  </p:stCondLst>
                                  <p:childTnLst>
                                    <p:set>
                                      <p:cBhvr>
                                        <p:cTn id="77" dur="1500" fill="hold">
                                          <p:stCondLst>
                                            <p:cond delay="0"/>
                                          </p:stCondLst>
                                        </p:cTn>
                                        <p:tgtEl>
                                          <p:spTgt spid="34"/>
                                        </p:tgtEl>
                                        <p:attrNameLst>
                                          <p:attrName>style.visibility</p:attrName>
                                        </p:attrNameLst>
                                      </p:cBhvr>
                                      <p:to>
                                        <p:strVal val="visible"/>
                                      </p:to>
                                    </p:set>
                                    <p:animEffect transition="in" filter="wheel(1)">
                                      <p:cBhvr>
                                        <p:cTn id="78" dur="1500"/>
                                        <p:tgtEl>
                                          <p:spTgt spid="34"/>
                                        </p:tgtEl>
                                      </p:cBhvr>
                                    </p:animEffect>
                                  </p:childTnLst>
                                </p:cTn>
                              </p:par>
                              <p:par>
                                <p:cTn id="79" presetID="22" presetClass="entr" presetSubtype="4" fill="hold" grpId="0" nodeType="withEffect">
                                  <p:stCondLst>
                                    <p:cond delay="0"/>
                                  </p:stCondLst>
                                  <p:childTnLst>
                                    <p:set>
                                      <p:cBhvr>
                                        <p:cTn id="80" dur="1500" fill="hold">
                                          <p:stCondLst>
                                            <p:cond delay="0"/>
                                          </p:stCondLst>
                                        </p:cTn>
                                        <p:tgtEl>
                                          <p:spTgt spid="8"/>
                                        </p:tgtEl>
                                        <p:attrNameLst>
                                          <p:attrName>style.visibility</p:attrName>
                                        </p:attrNameLst>
                                      </p:cBhvr>
                                      <p:to>
                                        <p:strVal val="visible"/>
                                      </p:to>
                                    </p:set>
                                    <p:animEffect transition="in" filter="wipe(down)">
                                      <p:cBhvr>
                                        <p:cTn id="81" dur="1500"/>
                                        <p:tgtEl>
                                          <p:spTgt spid="8"/>
                                        </p:tgtEl>
                                      </p:cBhvr>
                                    </p:animEffect>
                                  </p:childTnLst>
                                </p:cTn>
                              </p:par>
                              <p:par>
                                <p:cTn id="82" presetID="47" presetClass="entr" presetSubtype="0" fill="hold" grpId="0"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1000"/>
                                        <p:tgtEl>
                                          <p:spTgt spid="9"/>
                                        </p:tgtEl>
                                      </p:cBhvr>
                                    </p:animEffect>
                                    <p:anim calcmode="lin" valueType="num">
                                      <p:cBhvr>
                                        <p:cTn id="85" dur="1000" fill="hold"/>
                                        <p:tgtEl>
                                          <p:spTgt spid="9"/>
                                        </p:tgtEl>
                                        <p:attrNameLst>
                                          <p:attrName>ppt_x</p:attrName>
                                        </p:attrNameLst>
                                      </p:cBhvr>
                                      <p:tavLst>
                                        <p:tav tm="0">
                                          <p:val>
                                            <p:strVal val="#ppt_x"/>
                                          </p:val>
                                        </p:tav>
                                        <p:tav tm="100000">
                                          <p:val>
                                            <p:strVal val="#ppt_x"/>
                                          </p:val>
                                        </p:tav>
                                      </p:tavLst>
                                    </p:anim>
                                    <p:anim calcmode="lin" valueType="num">
                                      <p:cBhvr>
                                        <p:cTn id="8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 grpId="0" bldLvl="0" animBg="1"/>
      <p:bldP spid="2" grpId="1" animBg="1"/>
      <p:bldP spid="40" grpId="0"/>
      <p:bldP spid="40" grpId="1"/>
      <p:bldP spid="3" grpId="0" bldLvl="0" animBg="1"/>
      <p:bldP spid="25" grpId="0"/>
      <p:bldP spid="10" grpId="0" bldLvl="0" animBg="1"/>
      <p:bldP spid="10" grpId="1" animBg="1"/>
      <p:bldP spid="12" grpId="0" bldLvl="0" animBg="1"/>
      <p:bldP spid="12" grpId="1" animBg="1"/>
      <p:bldP spid="37" grpId="0" bldLvl="0" animBg="1"/>
      <p:bldP spid="37" grpId="1" animBg="1"/>
      <p:bldP spid="4" grpId="0"/>
      <p:bldP spid="4" grpId="1"/>
      <p:bldP spid="32" grpId="0"/>
      <p:bldP spid="32" grpId="1"/>
      <p:bldP spid="63" grpId="0"/>
      <p:bldP spid="63" grpId="1"/>
      <p:bldP spid="30" grpId="0"/>
      <p:bldP spid="30" grpId="1"/>
      <p:bldP spid="27" grpId="0" bldLvl="0" animBg="1"/>
      <p:bldP spid="27" grpId="1" animBg="1"/>
      <p:bldP spid="29" grpId="0" bldLvl="0" animBg="1"/>
      <p:bldP spid="29" grpId="1" animBg="1"/>
      <p:bldP spid="28" grpId="0" bldLvl="0" animBg="1"/>
      <p:bldP spid="28" grpId="1" animBg="1"/>
      <p:bldP spid="34" grpId="0" bldLvl="0" animBg="1"/>
      <p:bldP spid="34" grpId="1" animBg="1"/>
      <p:bldP spid="8" grpId="0"/>
      <p:bldP spid="8" grpId="1"/>
      <p:bldP spid="9" grpId="0" bldLvl="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 name="文本框 39"/>
          <p:cNvSpPr txBox="1"/>
          <p:nvPr/>
        </p:nvSpPr>
        <p:spPr>
          <a:xfrm>
            <a:off x="317500" y="1326515"/>
            <a:ext cx="3514090" cy="4613910"/>
          </a:xfrm>
          <a:prstGeom prst="rect">
            <a:avLst/>
          </a:prstGeom>
          <a:noFill/>
        </p:spPr>
        <p:txBody>
          <a:bodyPr wrap="square" rtlCol="0">
            <a:noAutofit/>
          </a:bodyPr>
          <a:p>
            <a:pPr indent="457200" fontAlgn="auto">
              <a:lnSpc>
                <a:spcPct val="150000"/>
              </a:lnSpc>
              <a:defRPr sz="1800">
                <a:solidFill>
                  <a:srgbClr val="000000"/>
                </a:solidFill>
                <a:uFillTx/>
              </a:defRPr>
            </a:pPr>
            <a:r>
              <a:rPr lang="zh-CN" altLang="en-US" sz="1400" dirty="0">
                <a:solidFill>
                  <a:schemeClr val="tx1"/>
                </a:solidFill>
                <a:sym typeface="+mn-ea"/>
              </a:rPr>
              <a:t>会议资源包括中文会议和外文会议；</a:t>
            </a:r>
            <a:endParaRPr lang="zh-CN" altLang="en-US" sz="1400" dirty="0">
              <a:solidFill>
                <a:schemeClr val="tx1"/>
              </a:solidFill>
              <a:sym typeface="+mn-ea"/>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r>
              <a:rPr lang="zh-CN" altLang="en-US" sz="1400" dirty="0">
                <a:solidFill>
                  <a:schemeClr val="tx1"/>
                </a:solidFill>
                <a:sym typeface="+mn-ea"/>
              </a:rPr>
              <a:t>中文会议收录始于1982年，年收集约3000个重要学术会议，共1510万条数据，年增20万篇论文，每月更新；</a:t>
            </a: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r>
              <a:rPr lang="zh-CN" altLang="en-US" sz="1400" dirty="0">
                <a:solidFill>
                  <a:schemeClr val="tx1"/>
                </a:solidFill>
                <a:sym typeface="+mn-ea"/>
              </a:rPr>
              <a:t>外文会议主要来源于</a:t>
            </a:r>
            <a:r>
              <a:rPr lang="zh-CN" altLang="en-US" sz="1400" dirty="0">
                <a:solidFill>
                  <a:srgbClr val="FF0000"/>
                </a:solidFill>
                <a:sym typeface="+mn-ea"/>
              </a:rPr>
              <a:t>NSTL</a:t>
            </a:r>
            <a:r>
              <a:rPr lang="zh-CN" altLang="en-US" sz="1400" dirty="0">
                <a:solidFill>
                  <a:schemeClr val="tx1"/>
                </a:solidFill>
                <a:sym typeface="+mn-ea"/>
              </a:rPr>
              <a:t>外文文献数据库，收录了共计1154万篇全文（部分文献有少量回溯），年增论文约20余万篇，每月更新。</a:t>
            </a:r>
            <a:endParaRPr lang="zh-CN" altLang="en-US" sz="1400" dirty="0">
              <a:solidFill>
                <a:schemeClr val="tx1"/>
              </a:solidFill>
              <a:sym typeface="+mn-ea"/>
            </a:endParaRPr>
          </a:p>
          <a:p>
            <a:pPr indent="457200" fontAlgn="auto">
              <a:lnSpc>
                <a:spcPct val="150000"/>
              </a:lnSpc>
              <a:defRPr sz="1800">
                <a:solidFill>
                  <a:srgbClr val="000000"/>
                </a:solidFill>
                <a:uFillTx/>
              </a:defRPr>
            </a:pPr>
            <a:endParaRPr lang="zh-CN" altLang="en-US" sz="1400" dirty="0">
              <a:sym typeface="+mn-ea"/>
            </a:endParaRPr>
          </a:p>
          <a:p>
            <a:pPr indent="457200" fontAlgn="auto">
              <a:lnSpc>
                <a:spcPct val="150000"/>
              </a:lnSpc>
              <a:defRPr sz="1800">
                <a:solidFill>
                  <a:srgbClr val="000000"/>
                </a:solidFill>
                <a:uFillTx/>
              </a:defRPr>
            </a:pPr>
            <a:r>
              <a:rPr lang="zh-CN" altLang="en-US" sz="1400" dirty="0">
                <a:sym typeface="+mn-ea"/>
              </a:rPr>
              <a:t>收录国家级学会、协会、研究会组织召开的全国性学术会议论文。数据范围覆盖自然科学，工程技术，农林，医学等所有领域。</a:t>
            </a:r>
            <a:endParaRPr lang="zh-CN" altLang="en-US" sz="1400" dirty="0">
              <a:solidFill>
                <a:schemeClr val="tx1"/>
              </a:solidFill>
              <a:sym typeface="+mn-ea"/>
            </a:endParaRPr>
          </a:p>
        </p:txBody>
      </p:sp>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会议资源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nvPicPr>
        <p:blipFill>
          <a:blip r:embed="rId1"/>
          <a:srcRect t="54879"/>
          <a:stretch>
            <a:fillRect/>
          </a:stretch>
        </p:blipFill>
        <p:spPr>
          <a:xfrm>
            <a:off x="4090035" y="1325880"/>
            <a:ext cx="7910830" cy="4022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 name="文本框 39"/>
          <p:cNvSpPr txBox="1"/>
          <p:nvPr/>
        </p:nvSpPr>
        <p:spPr>
          <a:xfrm>
            <a:off x="545465" y="1726565"/>
            <a:ext cx="3514090" cy="3404870"/>
          </a:xfrm>
          <a:prstGeom prst="rect">
            <a:avLst/>
          </a:prstGeom>
          <a:noFill/>
        </p:spPr>
        <p:txBody>
          <a:bodyPr wrap="square" rtlCol="0">
            <a:noAutofit/>
          </a:bodyPr>
          <a:p>
            <a:pPr indent="457200" fontAlgn="auto">
              <a:lnSpc>
                <a:spcPct val="150000"/>
              </a:lnSpc>
              <a:defRPr sz="1800">
                <a:solidFill>
                  <a:srgbClr val="000000"/>
                </a:solidFill>
                <a:uFillTx/>
              </a:defRPr>
            </a:pPr>
            <a:r>
              <a:rPr lang="zh-CN" altLang="en-US" sz="1400" dirty="0">
                <a:solidFill>
                  <a:schemeClr val="tx1"/>
                </a:solidFill>
                <a:sym typeface="+mn-ea"/>
              </a:rPr>
              <a:t>包括中文科技报告和外文科技报告。</a:t>
            </a:r>
            <a:endParaRPr lang="zh-CN" altLang="en-US" sz="1400" dirty="0">
              <a:solidFill>
                <a:schemeClr val="tx1"/>
              </a:solidFill>
              <a:sym typeface="+mn-ea"/>
            </a:endParaRPr>
          </a:p>
          <a:p>
            <a:pPr indent="457200" fontAlgn="auto">
              <a:lnSpc>
                <a:spcPct val="150000"/>
              </a:lnSpc>
              <a:defRPr sz="1800">
                <a:solidFill>
                  <a:srgbClr val="000000"/>
                </a:solidFill>
                <a:uFillTx/>
              </a:defRPr>
            </a:pPr>
            <a:endParaRPr lang="zh-CN" altLang="en-US" sz="1400" dirty="0">
              <a:solidFill>
                <a:schemeClr val="tx1"/>
              </a:solidFill>
              <a:sym typeface="+mn-ea"/>
            </a:endParaRPr>
          </a:p>
          <a:p>
            <a:pPr indent="457200" fontAlgn="auto">
              <a:lnSpc>
                <a:spcPct val="150000"/>
              </a:lnSpc>
              <a:defRPr sz="1800">
                <a:solidFill>
                  <a:srgbClr val="000000"/>
                </a:solidFill>
                <a:uFillTx/>
              </a:defRPr>
            </a:pPr>
            <a:r>
              <a:rPr lang="zh-CN" altLang="en-US" sz="1400" dirty="0">
                <a:solidFill>
                  <a:schemeClr val="tx1"/>
                </a:solidFill>
                <a:sym typeface="+mn-ea"/>
              </a:rPr>
              <a:t>中文科技报告收录始于</a:t>
            </a:r>
            <a:r>
              <a:rPr lang="en-US" altLang="zh-CN" sz="1400" dirty="0">
                <a:solidFill>
                  <a:schemeClr val="tx1"/>
                </a:solidFill>
                <a:sym typeface="+mn-ea"/>
              </a:rPr>
              <a:t>1966</a:t>
            </a:r>
            <a:r>
              <a:rPr lang="zh-CN" altLang="en-US" sz="1400" dirty="0">
                <a:solidFill>
                  <a:schemeClr val="tx1"/>
                </a:solidFill>
                <a:sym typeface="+mn-ea"/>
              </a:rPr>
              <a:t>年，源于中华人民共和国科学技术部，共计</a:t>
            </a:r>
            <a:r>
              <a:rPr lang="en-US" altLang="zh-CN" sz="1400" dirty="0">
                <a:solidFill>
                  <a:schemeClr val="tx1"/>
                </a:solidFill>
                <a:sym typeface="+mn-ea"/>
              </a:rPr>
              <a:t>10</a:t>
            </a:r>
            <a:r>
              <a:rPr lang="zh-CN" altLang="en-US" sz="1400" dirty="0">
                <a:solidFill>
                  <a:schemeClr val="tx1"/>
                </a:solidFill>
                <a:sym typeface="+mn-ea"/>
              </a:rPr>
              <a:t>万余份。</a:t>
            </a:r>
            <a:endParaRPr lang="zh-CN" altLang="en-US" sz="1400" dirty="0">
              <a:solidFill>
                <a:schemeClr val="tx1"/>
              </a:solidFill>
              <a:sym typeface="+mn-ea"/>
            </a:endParaRPr>
          </a:p>
          <a:p>
            <a:pPr indent="457200" fontAlgn="auto">
              <a:lnSpc>
                <a:spcPct val="150000"/>
              </a:lnSpc>
              <a:defRPr sz="1800">
                <a:solidFill>
                  <a:srgbClr val="000000"/>
                </a:solidFill>
                <a:uFillTx/>
              </a:defRPr>
            </a:pPr>
            <a:endParaRPr lang="zh-CN" altLang="en-US" sz="1400" dirty="0">
              <a:solidFill>
                <a:schemeClr val="tx1"/>
              </a:solidFill>
              <a:sym typeface="+mn-ea"/>
            </a:endParaRPr>
          </a:p>
          <a:p>
            <a:pPr indent="457200" fontAlgn="auto">
              <a:lnSpc>
                <a:spcPct val="150000"/>
              </a:lnSpc>
              <a:defRPr sz="1800">
                <a:solidFill>
                  <a:srgbClr val="000000"/>
                </a:solidFill>
                <a:uFillTx/>
              </a:defRPr>
            </a:pPr>
            <a:r>
              <a:rPr lang="zh-CN" altLang="en-US" sz="1400" dirty="0">
                <a:solidFill>
                  <a:schemeClr val="tx1"/>
                </a:solidFill>
                <a:sym typeface="+mn-ea"/>
              </a:rPr>
              <a:t>外文科技报告收录始于</a:t>
            </a:r>
            <a:r>
              <a:rPr lang="en-US" altLang="zh-CN" sz="1400" dirty="0">
                <a:solidFill>
                  <a:schemeClr val="tx1"/>
                </a:solidFill>
                <a:sym typeface="+mn-ea"/>
              </a:rPr>
              <a:t>1958</a:t>
            </a:r>
            <a:r>
              <a:rPr lang="zh-CN" altLang="en-US" sz="1400" dirty="0">
                <a:solidFill>
                  <a:schemeClr val="tx1"/>
                </a:solidFill>
                <a:sym typeface="+mn-ea"/>
              </a:rPr>
              <a:t>年，涵盖美国政府四大科技报告（</a:t>
            </a:r>
            <a:r>
              <a:rPr lang="en-US" altLang="zh-CN" sz="1400" dirty="0">
                <a:solidFill>
                  <a:schemeClr val="tx1"/>
                </a:solidFill>
                <a:sym typeface="+mn-ea"/>
              </a:rPr>
              <a:t>AD</a:t>
            </a:r>
            <a:r>
              <a:rPr lang="zh-CN" altLang="en-US" sz="1400" dirty="0">
                <a:solidFill>
                  <a:schemeClr val="tx1"/>
                </a:solidFill>
                <a:sym typeface="+mn-ea"/>
              </a:rPr>
              <a:t>、</a:t>
            </a:r>
            <a:r>
              <a:rPr lang="en-US" altLang="zh-CN" sz="1400" dirty="0">
                <a:solidFill>
                  <a:schemeClr val="tx1"/>
                </a:solidFill>
                <a:sym typeface="+mn-ea"/>
              </a:rPr>
              <a:t>DE</a:t>
            </a:r>
            <a:r>
              <a:rPr lang="zh-CN" altLang="en-US" sz="1400" dirty="0">
                <a:solidFill>
                  <a:schemeClr val="tx1"/>
                </a:solidFill>
                <a:sym typeface="+mn-ea"/>
              </a:rPr>
              <a:t>、</a:t>
            </a:r>
            <a:r>
              <a:rPr lang="en-US" altLang="zh-CN" sz="1400" dirty="0">
                <a:solidFill>
                  <a:schemeClr val="tx1"/>
                </a:solidFill>
                <a:sym typeface="+mn-ea"/>
              </a:rPr>
              <a:t>NASA</a:t>
            </a:r>
            <a:r>
              <a:rPr lang="zh-CN" altLang="en-US" sz="1400" dirty="0">
                <a:solidFill>
                  <a:schemeClr val="tx1"/>
                </a:solidFill>
                <a:sym typeface="+mn-ea"/>
              </a:rPr>
              <a:t>、</a:t>
            </a:r>
            <a:r>
              <a:rPr lang="en-US" altLang="zh-CN" sz="1400" dirty="0">
                <a:solidFill>
                  <a:schemeClr val="tx1"/>
                </a:solidFill>
                <a:sym typeface="+mn-ea"/>
              </a:rPr>
              <a:t>PB</a:t>
            </a:r>
            <a:r>
              <a:rPr lang="zh-CN" altLang="en-US" sz="1400" dirty="0">
                <a:solidFill>
                  <a:schemeClr val="tx1"/>
                </a:solidFill>
                <a:sym typeface="+mn-ea"/>
              </a:rPr>
              <a:t>），共计</a:t>
            </a:r>
            <a:r>
              <a:rPr lang="en-US" altLang="zh-CN" sz="1400" dirty="0">
                <a:solidFill>
                  <a:schemeClr val="tx1"/>
                </a:solidFill>
                <a:sym typeface="+mn-ea"/>
              </a:rPr>
              <a:t>110</a:t>
            </a:r>
            <a:r>
              <a:rPr lang="zh-CN" altLang="en-US" sz="1400" dirty="0">
                <a:solidFill>
                  <a:schemeClr val="tx1"/>
                </a:solidFill>
                <a:sym typeface="+mn-ea"/>
              </a:rPr>
              <a:t>万余份。</a:t>
            </a: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dirty="0">
              <a:solidFill>
                <a:schemeClr val="tx1"/>
              </a:solidFill>
              <a:sym typeface="+mn-ea"/>
            </a:endParaRPr>
          </a:p>
        </p:txBody>
      </p:sp>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科技报告资源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1"/>
          <a:srcRect l="5711" r="3779"/>
          <a:stretch>
            <a:fillRect/>
          </a:stretch>
        </p:blipFill>
        <p:spPr>
          <a:xfrm>
            <a:off x="4359910" y="1189355"/>
            <a:ext cx="7235190" cy="4116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458335" y="1722755"/>
            <a:ext cx="7288530" cy="3561080"/>
          </a:xfrm>
          <a:prstGeom prst="rect">
            <a:avLst/>
          </a:prstGeom>
        </p:spPr>
      </p:pic>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专利资源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678180" y="1800860"/>
            <a:ext cx="3514090" cy="3404870"/>
          </a:xfrm>
          <a:prstGeom prst="rect">
            <a:avLst/>
          </a:prstGeom>
          <a:noFill/>
        </p:spPr>
        <p:txBody>
          <a:bodyPr wrap="square" rtlCol="0">
            <a:noAutofit/>
          </a:bodyPr>
          <a:p>
            <a:pPr indent="457200" fontAlgn="auto">
              <a:lnSpc>
                <a:spcPct val="150000"/>
              </a:lnSpc>
              <a:defRPr sz="1800">
                <a:solidFill>
                  <a:srgbClr val="000000"/>
                </a:solidFill>
                <a:uFillTx/>
              </a:defRPr>
            </a:pPr>
            <a:r>
              <a:rPr lang="zh-CN" altLang="en-US" sz="1400" dirty="0">
                <a:solidFill>
                  <a:schemeClr val="tx1"/>
                </a:solidFill>
                <a:sym typeface="+mn-ea"/>
              </a:rPr>
              <a:t>中外专利数据库涵盖超过</a:t>
            </a:r>
            <a:r>
              <a:rPr lang="zh-CN" altLang="en-US" sz="1400" dirty="0">
                <a:solidFill>
                  <a:srgbClr val="FF0000"/>
                </a:solidFill>
                <a:sym typeface="+mn-ea"/>
              </a:rPr>
              <a:t>1.</a:t>
            </a:r>
            <a:r>
              <a:rPr lang="en-US" altLang="zh-CN" sz="1400" dirty="0">
                <a:solidFill>
                  <a:srgbClr val="FF0000"/>
                </a:solidFill>
                <a:sym typeface="+mn-ea"/>
              </a:rPr>
              <a:t>6</a:t>
            </a:r>
            <a:r>
              <a:rPr lang="zh-CN" altLang="en-US" sz="1400" dirty="0">
                <a:solidFill>
                  <a:srgbClr val="FF0000"/>
                </a:solidFill>
                <a:sym typeface="+mn-ea"/>
              </a:rPr>
              <a:t>亿</a:t>
            </a:r>
            <a:r>
              <a:rPr lang="zh-CN" altLang="en-US" sz="1400" dirty="0">
                <a:solidFill>
                  <a:schemeClr val="tx1"/>
                </a:solidFill>
                <a:sym typeface="+mn-ea"/>
              </a:rPr>
              <a:t>条专利数据，范围覆盖十一国两组织两地区专利；</a:t>
            </a: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r>
              <a:rPr lang="zh-CN" altLang="en-US" sz="1400" dirty="0">
                <a:solidFill>
                  <a:schemeClr val="tx1"/>
                </a:solidFill>
                <a:sym typeface="+mn-ea"/>
              </a:rPr>
              <a:t>中国专利</a:t>
            </a:r>
            <a:r>
              <a:rPr lang="en-US" altLang="zh-CN" sz="1400" dirty="0">
                <a:solidFill>
                  <a:schemeClr val="tx1"/>
                </a:solidFill>
                <a:sym typeface="+mn-ea"/>
              </a:rPr>
              <a:t>47</a:t>
            </a:r>
            <a:r>
              <a:rPr lang="zh-CN" altLang="en-US" sz="1400" dirty="0">
                <a:solidFill>
                  <a:schemeClr val="tx1"/>
                </a:solidFill>
                <a:sym typeface="+mn-ea"/>
              </a:rPr>
              <a:t>00余万条，收录时间始于1985年，每月新增30余万条；</a:t>
            </a: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r>
              <a:rPr lang="zh-CN" altLang="en-US" sz="1400" dirty="0">
                <a:solidFill>
                  <a:schemeClr val="tx1"/>
                </a:solidFill>
                <a:sym typeface="+mn-ea"/>
              </a:rPr>
              <a:t>外国专利1</a:t>
            </a:r>
            <a:r>
              <a:rPr lang="en-US" altLang="zh-CN" sz="1400" dirty="0">
                <a:solidFill>
                  <a:schemeClr val="tx1"/>
                </a:solidFill>
                <a:sym typeface="+mn-ea"/>
              </a:rPr>
              <a:t>.1</a:t>
            </a:r>
            <a:r>
              <a:rPr lang="zh-CN" altLang="en-US" sz="1400" dirty="0">
                <a:solidFill>
                  <a:schemeClr val="tx1"/>
                </a:solidFill>
                <a:sym typeface="+mn-ea"/>
              </a:rPr>
              <a:t>亿余条，最早可追溯到十八世纪八十年代，每年新增300余万条。</a:t>
            </a:r>
            <a:endParaRPr lang="zh-CN" altLang="en-US" sz="1400" dirty="0">
              <a:solidFill>
                <a:schemeClr val="tx1"/>
              </a:solidFill>
              <a:sym typeface="+mn-ea"/>
            </a:endParaRPr>
          </a:p>
          <a:p>
            <a:pPr indent="457200" fontAlgn="auto">
              <a:lnSpc>
                <a:spcPct val="150000"/>
              </a:lnSpc>
              <a:defRPr sz="1800">
                <a:solidFill>
                  <a:srgbClr val="000000"/>
                </a:solidFill>
                <a:uFillTx/>
              </a:defRPr>
            </a:pPr>
            <a:endParaRPr lang="zh-CN" altLang="en-US" sz="1400" kern="0" dirty="0">
              <a:solidFill>
                <a:srgbClr val="1F1F1F"/>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dirty="0">
              <a:solidFill>
                <a:schemeClr val="tx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 name="文本框 39"/>
          <p:cNvSpPr txBox="1"/>
          <p:nvPr/>
        </p:nvSpPr>
        <p:spPr>
          <a:xfrm>
            <a:off x="678180" y="1800860"/>
            <a:ext cx="3514090" cy="3404870"/>
          </a:xfrm>
          <a:prstGeom prst="rect">
            <a:avLst/>
          </a:prstGeom>
          <a:noFill/>
        </p:spPr>
        <p:txBody>
          <a:bodyPr wrap="square" rtlCol="0">
            <a:noAutofit/>
          </a:bodyPr>
          <a:p>
            <a:pPr indent="457200" fontAlgn="auto">
              <a:lnSpc>
                <a:spcPct val="150000"/>
              </a:lnSpc>
              <a:defRPr sz="1800">
                <a:solidFill>
                  <a:srgbClr val="000000"/>
                </a:solidFill>
                <a:uFillTx/>
              </a:defRPr>
            </a:pPr>
            <a:r>
              <a:rPr lang="zh-CN" altLang="en-US" sz="1400" dirty="0">
                <a:solidFill>
                  <a:schemeClr val="tx1"/>
                </a:solidFill>
                <a:sym typeface="+mn-ea"/>
              </a:rPr>
              <a:t>简称“方志”，即按一定体例，全面记载某一时期某一地域的自然、社会、政治、经济、文化等方面情况或特定事项的书籍文献。</a:t>
            </a:r>
            <a:endParaRPr lang="zh-CN" altLang="en-US" sz="1400" dirty="0">
              <a:solidFill>
                <a:schemeClr val="tx1"/>
              </a:solidFill>
              <a:sym typeface="+mn-ea"/>
            </a:endParaRPr>
          </a:p>
          <a:p>
            <a:pPr indent="457200" fontAlgn="auto">
              <a:lnSpc>
                <a:spcPct val="150000"/>
              </a:lnSpc>
              <a:defRPr sz="1800">
                <a:solidFill>
                  <a:srgbClr val="000000"/>
                </a:solidFill>
                <a:uFillTx/>
              </a:defRPr>
            </a:pPr>
            <a:r>
              <a:rPr lang="zh-CN" altLang="en-US" sz="1400" dirty="0">
                <a:solidFill>
                  <a:schemeClr val="tx1"/>
                </a:solidFill>
                <a:sym typeface="+mn-ea"/>
              </a:rPr>
              <a:t>按年代分为新方志、旧方志，新方志收录始于1949年，共计5.7万册，旧方志收录为新中国成立之前，8600余种，10万多卷。</a:t>
            </a:r>
            <a:endParaRPr lang="zh-CN" altLang="en-US" sz="1400" dirty="0">
              <a:solidFill>
                <a:schemeClr val="tx1"/>
              </a:solidFill>
              <a:sym typeface="+mn-ea"/>
            </a:endParaRPr>
          </a:p>
          <a:p>
            <a:pPr indent="457200" fontAlgn="auto">
              <a:lnSpc>
                <a:spcPct val="150000"/>
              </a:lnSpc>
              <a:defRPr sz="1800">
                <a:solidFill>
                  <a:srgbClr val="000000"/>
                </a:solidFill>
                <a:uFillTx/>
              </a:defRPr>
            </a:pPr>
            <a:endParaRPr lang="zh-CN" altLang="en-US" sz="1400" kern="0" dirty="0">
              <a:solidFill>
                <a:srgbClr val="1F1F1F"/>
              </a:solidFill>
              <a:latin typeface="微软雅黑" panose="020B0503020204020204" charset="-122"/>
              <a:ea typeface="微软雅黑" panose="020B0503020204020204" charset="-122"/>
              <a:cs typeface="微软雅黑" panose="020B0503020204020204" charset="-122"/>
              <a:sym typeface="+mn-ea"/>
            </a:endParaRPr>
          </a:p>
          <a:p>
            <a:pPr indent="457200" fontAlgn="auto">
              <a:lnSpc>
                <a:spcPct val="150000"/>
              </a:lnSpc>
              <a:defRPr sz="1800">
                <a:solidFill>
                  <a:srgbClr val="000000"/>
                </a:solidFill>
                <a:uFillTx/>
              </a:defRPr>
            </a:pPr>
            <a:endParaRPr lang="zh-CN" altLang="en-US" sz="1400" b="0" dirty="0">
              <a:solidFill>
                <a:schemeClr val="tx1"/>
              </a:solidFill>
            </a:endParaRPr>
          </a:p>
          <a:p>
            <a:pPr indent="457200" fontAlgn="auto">
              <a:lnSpc>
                <a:spcPct val="150000"/>
              </a:lnSpc>
              <a:defRPr sz="1800">
                <a:solidFill>
                  <a:srgbClr val="000000"/>
                </a:solidFill>
                <a:uFillTx/>
              </a:defRPr>
            </a:pPr>
            <a:endParaRPr lang="zh-CN" altLang="en-US" sz="1400" dirty="0">
              <a:solidFill>
                <a:schemeClr val="tx1"/>
              </a:solidFill>
              <a:sym typeface="+mn-ea"/>
            </a:endParaRPr>
          </a:p>
        </p:txBody>
      </p:sp>
      <p:pic>
        <p:nvPicPr>
          <p:cNvPr id="3" name="图片 2"/>
          <p:cNvPicPr>
            <a:picLocks noChangeAspect="1"/>
          </p:cNvPicPr>
          <p:nvPr/>
        </p:nvPicPr>
        <p:blipFill>
          <a:blip r:embed="rId1"/>
          <a:stretch>
            <a:fillRect/>
          </a:stretch>
        </p:blipFill>
        <p:spPr>
          <a:xfrm>
            <a:off x="4514850" y="1742440"/>
            <a:ext cx="7146925" cy="3463290"/>
          </a:xfrm>
          <a:prstGeom prst="rect">
            <a:avLst/>
          </a:prstGeom>
        </p:spPr>
      </p:pic>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地方志资源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视频资源</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bwMode="auto">
          <a:xfrm>
            <a:off x="5274409" y="1646425"/>
            <a:ext cx="6438900" cy="650240"/>
            <a:chOff x="899592" y="1227225"/>
            <a:chExt cx="7268666" cy="637181"/>
          </a:xfrm>
        </p:grpSpPr>
        <p:sp>
          <p:nvSpPr>
            <p:cNvPr id="2" name="矩形 1"/>
            <p:cNvSpPr/>
            <p:nvPr/>
          </p:nvSpPr>
          <p:spPr>
            <a:xfrm>
              <a:off x="899592" y="1256471"/>
              <a:ext cx="7268666" cy="607935"/>
            </a:xfrm>
            <a:prstGeom prst="rect">
              <a:avLst/>
            </a:prstGeom>
            <a:solidFill>
              <a:srgbClr val="E174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a:defRPr/>
              </a:pPr>
              <a:endPar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a:defRPr/>
              </a:pPr>
              <a:r>
                <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rPr>
                <a:t>中国名师讲坛（独家）</a:t>
              </a:r>
              <a:endParaRPr lang="en-US" altLang="zh-CN"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eaLnBrk="1" hangingPunct="1">
                <a:defRPr/>
              </a:pPr>
              <a:r>
                <a:rPr lang="zh-CN" altLang="en-US" sz="1200" kern="0" dirty="0" smtClean="0">
                  <a:solidFill>
                    <a:schemeClr val="bg1"/>
                  </a:solidFill>
                  <a:latin typeface="微软雅黑" panose="020B0503020204020204" charset="-122"/>
                  <a:ea typeface="微软雅黑" panose="020B0503020204020204" charset="-122"/>
                </a:rPr>
                <a:t>（</a:t>
              </a:r>
              <a:r>
                <a:rPr lang="en-US" altLang="zh-CN" sz="1200" kern="0" dirty="0" smtClean="0">
                  <a:solidFill>
                    <a:schemeClr val="bg1"/>
                  </a:solidFill>
                  <a:latin typeface="微软雅黑" panose="020B0503020204020204" charset="-122"/>
                  <a:ea typeface="微软雅黑" panose="020B0503020204020204" charset="-122"/>
                </a:rPr>
                <a:t>234</a:t>
              </a:r>
              <a:r>
                <a:rPr lang="zh-CN" altLang="en-US" sz="1200" kern="0" dirty="0" smtClean="0">
                  <a:solidFill>
                    <a:schemeClr val="bg1"/>
                  </a:solidFill>
                  <a:latin typeface="微软雅黑" panose="020B0503020204020204" charset="-122"/>
                  <a:ea typeface="微软雅黑" panose="020B0503020204020204" charset="-122"/>
                </a:rPr>
                <a:t>位名师</a:t>
              </a:r>
              <a:r>
                <a:rPr lang="en-US" altLang="zh-CN" sz="1200" kern="0" dirty="0" smtClean="0">
                  <a:solidFill>
                    <a:schemeClr val="bg1"/>
                  </a:solidFill>
                  <a:latin typeface="微软雅黑" panose="020B0503020204020204" charset="-122"/>
                  <a:ea typeface="微软雅黑" panose="020B0503020204020204" charset="-122"/>
                </a:rPr>
                <a:t>  4398</a:t>
              </a:r>
              <a:r>
                <a:rPr lang="zh-CN" altLang="en-US" sz="1200" kern="0" dirty="0" smtClean="0">
                  <a:solidFill>
                    <a:schemeClr val="bg1"/>
                  </a:solidFill>
                  <a:latin typeface="微软雅黑" panose="020B0503020204020204" charset="-122"/>
                  <a:ea typeface="微软雅黑" panose="020B0503020204020204" charset="-122"/>
                </a:rPr>
                <a:t>部   </a:t>
              </a:r>
              <a:r>
                <a:rPr lang="en-US" altLang="zh-CN" sz="1200" kern="0" dirty="0" smtClean="0">
                  <a:solidFill>
                    <a:schemeClr val="bg1"/>
                  </a:solidFill>
                  <a:latin typeface="微软雅黑" panose="020B0503020204020204" charset="-122"/>
                  <a:ea typeface="微软雅黑" panose="020B0503020204020204" charset="-122"/>
                </a:rPr>
                <a:t>82505</a:t>
              </a:r>
              <a:r>
                <a:rPr lang="zh-CN" altLang="en-US" sz="1200" kern="0" dirty="0" smtClean="0">
                  <a:solidFill>
                    <a:schemeClr val="bg1"/>
                  </a:solidFill>
                  <a:latin typeface="微软雅黑" panose="020B0503020204020204" charset="-122"/>
                  <a:ea typeface="微软雅黑" panose="020B0503020204020204" charset="-122"/>
                </a:rPr>
                <a:t>分钟）</a:t>
              </a:r>
              <a:endParaRPr lang="en-US" altLang="zh-CN" sz="1200" kern="0" dirty="0">
                <a:solidFill>
                  <a:schemeClr val="bg1"/>
                </a:solidFill>
                <a:latin typeface="微软雅黑" panose="020B0503020204020204" charset="-122"/>
                <a:ea typeface="微软雅黑" panose="020B0503020204020204" charset="-122"/>
              </a:endParaRPr>
            </a:p>
            <a:p>
              <a:pPr algn="ctr" defTabSz="685800" eaLnBrk="1" hangingPunct="1">
                <a:defRPr/>
              </a:pPr>
              <a:endParaRPr lang="zh-CN" altLang="en-US" sz="1350" dirty="0">
                <a:solidFill>
                  <a:prstClr val="white"/>
                </a:solidFill>
              </a:endParaRPr>
            </a:p>
          </p:txBody>
        </p:sp>
        <p:sp>
          <p:nvSpPr>
            <p:cNvPr id="8" name="TextBox 6"/>
            <p:cNvSpPr txBox="1"/>
            <p:nvPr/>
          </p:nvSpPr>
          <p:spPr bwMode="auto">
            <a:xfrm>
              <a:off x="7172191" y="1227225"/>
              <a:ext cx="440134" cy="571845"/>
            </a:xfrm>
            <a:prstGeom prst="rect">
              <a:avLst/>
            </a:prstGeom>
            <a:noFill/>
          </p:spPr>
          <p:txBody>
            <a:bodyPr wrap="none">
              <a:spAutoFit/>
            </a:bodyPr>
            <a:p>
              <a:pPr defTabSz="685800" eaLnBrk="1" hangingPunct="1">
                <a:defRPr/>
              </a:pPr>
              <a:r>
                <a:rPr lang="en-US" altLang="zh-CN" sz="3200" spc="-150" dirty="0">
                  <a:solidFill>
                    <a:prstClr val="white"/>
                  </a:solidFill>
                  <a:latin typeface="Arial" panose="020B0604020202020204" pitchFamily="34" charset="0"/>
                  <a:cs typeface="Arial" panose="020B0604020202020204" pitchFamily="34" charset="0"/>
                </a:rPr>
                <a:t>1</a:t>
              </a:r>
              <a:endParaRPr lang="zh-CN" altLang="en-US" sz="3200" i="1" spc="-150" dirty="0">
                <a:solidFill>
                  <a:prstClr val="white"/>
                </a:solidFill>
                <a:latin typeface="Arial" panose="020B0604020202020204" pitchFamily="34" charset="0"/>
                <a:cs typeface="Arial" panose="020B0604020202020204" pitchFamily="34" charset="0"/>
              </a:endParaRPr>
            </a:p>
          </p:txBody>
        </p:sp>
      </p:grpSp>
      <p:pic>
        <p:nvPicPr>
          <p:cNvPr id="25" name="图片 24"/>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274310" y="1698625"/>
            <a:ext cx="1092200" cy="61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43"/>
          <p:cNvGrpSpPr/>
          <p:nvPr/>
        </p:nvGrpSpPr>
        <p:grpSpPr bwMode="auto">
          <a:xfrm rot="0">
            <a:off x="5274310" y="2266950"/>
            <a:ext cx="6438900" cy="1415366"/>
            <a:chOff x="941848" y="1260000"/>
            <a:chExt cx="7215711" cy="2317024"/>
          </a:xfrm>
        </p:grpSpPr>
        <p:sp>
          <p:nvSpPr>
            <p:cNvPr id="13" name="矩形 12"/>
            <p:cNvSpPr/>
            <p:nvPr/>
          </p:nvSpPr>
          <p:spPr>
            <a:xfrm flipH="1">
              <a:off x="941848" y="1260000"/>
              <a:ext cx="7215711" cy="1001064"/>
            </a:xfrm>
            <a:prstGeom prst="rect">
              <a:avLst/>
            </a:prstGeom>
            <a:solidFill>
              <a:srgbClr val="59AC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eaLnBrk="1" hangingPunct="1">
                <a:defRPr/>
              </a:pPr>
              <a:endPar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eaLnBrk="1" hangingPunct="1">
                <a:defRPr/>
              </a:pPr>
              <a:r>
                <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rPr>
                <a:t>境内高端学术会议（独家）</a:t>
              </a:r>
              <a:endParaRPr lang="en-US" altLang="zh-CN"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a:defRPr/>
              </a:pP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a:t>
              </a:r>
              <a:r>
                <a:rPr lang="en-US" altLang="zh-CN" sz="1200" kern="0" dirty="0" smtClean="0">
                  <a:solidFill>
                    <a:schemeClr val="bg1"/>
                  </a:solidFill>
                  <a:latin typeface="微软雅黑" panose="020B0503020204020204" charset="-122"/>
                  <a:ea typeface="微软雅黑" panose="020B0503020204020204" charset="-122"/>
                  <a:cs typeface="Arial" panose="020B0604020202020204" pitchFamily="34" charset="0"/>
                </a:rPr>
                <a:t>140</a:t>
              </a: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个会议</a:t>
              </a:r>
              <a:r>
                <a:rPr lang="en-US" altLang="zh-CN" sz="1200" kern="0" dirty="0">
                  <a:solidFill>
                    <a:schemeClr val="bg1"/>
                  </a:solidFill>
                  <a:latin typeface="微软雅黑" panose="020B0503020204020204" charset="-122"/>
                  <a:ea typeface="微软雅黑" panose="020B0503020204020204" charset="-122"/>
                </a:rPr>
                <a:t> 6591</a:t>
              </a:r>
              <a:r>
                <a:rPr lang="zh-CN" altLang="en-US" sz="1200" kern="0" dirty="0">
                  <a:solidFill>
                    <a:schemeClr val="bg1"/>
                  </a:solidFill>
                  <a:latin typeface="微软雅黑" panose="020B0503020204020204" charset="-122"/>
                  <a:ea typeface="微软雅黑" panose="020B0503020204020204" charset="-122"/>
                </a:rPr>
                <a:t>部   </a:t>
              </a:r>
              <a:r>
                <a:rPr lang="en-US" altLang="zh-CN" sz="1200" kern="0" dirty="0">
                  <a:solidFill>
                    <a:schemeClr val="bg1"/>
                  </a:solidFill>
                  <a:latin typeface="微软雅黑" panose="020B0503020204020204" charset="-122"/>
                  <a:ea typeface="微软雅黑" panose="020B0503020204020204" charset="-122"/>
                </a:rPr>
                <a:t>99327</a:t>
              </a:r>
              <a:r>
                <a:rPr lang="zh-CN" altLang="en-US" sz="1200" kern="0" dirty="0">
                  <a:solidFill>
                    <a:schemeClr val="bg1"/>
                  </a:solidFill>
                  <a:latin typeface="微软雅黑" panose="020B0503020204020204" charset="-122"/>
                  <a:ea typeface="微软雅黑" panose="020B0503020204020204" charset="-122"/>
                </a:rPr>
                <a:t>分钟</a:t>
              </a: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a:t>
              </a:r>
              <a:endParaRPr lang="en-US" altLang="zh-CN" sz="1200" kern="0" dirty="0">
                <a:solidFill>
                  <a:schemeClr val="bg1"/>
                </a:solidFill>
                <a:latin typeface="微软雅黑" panose="020B0503020204020204" charset="-122"/>
                <a:ea typeface="微软雅黑" panose="020B0503020204020204" charset="-122"/>
              </a:endParaRPr>
            </a:p>
            <a:p>
              <a:pPr algn="ctr" defTabSz="685800" eaLnBrk="1" hangingPunct="1">
                <a:defRPr/>
              </a:pPr>
              <a:endParaRPr lang="zh-CN" altLang="en-US" sz="1350" dirty="0">
                <a:solidFill>
                  <a:prstClr val="white"/>
                </a:solidFill>
              </a:endParaRPr>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0652"/>
            <a:stretch>
              <a:fillRect/>
            </a:stretch>
          </p:blipFill>
          <p:spPr bwMode="auto">
            <a:xfrm>
              <a:off x="6880221" y="1290146"/>
              <a:ext cx="1277337" cy="94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4"/>
            <p:cNvSpPr txBox="1"/>
            <p:nvPr/>
          </p:nvSpPr>
          <p:spPr bwMode="auto">
            <a:xfrm>
              <a:off x="1251211" y="2621699"/>
              <a:ext cx="601577" cy="955325"/>
            </a:xfrm>
            <a:prstGeom prst="rect">
              <a:avLst/>
            </a:prstGeom>
            <a:noFill/>
          </p:spPr>
          <p:txBody>
            <a:bodyPr wrap="square">
              <a:spAutoFit/>
            </a:bodyPr>
            <a:p>
              <a:pPr defTabSz="685800" eaLnBrk="1" hangingPunct="1">
                <a:defRPr/>
              </a:pPr>
              <a:r>
                <a:rPr lang="en-US" altLang="zh-CN" sz="3200" spc="-150" dirty="0">
                  <a:solidFill>
                    <a:prstClr val="white"/>
                  </a:solidFill>
                  <a:latin typeface="Arial" panose="020B0604020202020204" pitchFamily="34" charset="0"/>
                  <a:cs typeface="Arial" panose="020B0604020202020204" pitchFamily="34" charset="0"/>
                </a:rPr>
                <a:t>02</a:t>
              </a:r>
              <a:endParaRPr lang="zh-CN" altLang="en-US" sz="3200" spc="-150" dirty="0">
                <a:solidFill>
                  <a:prstClr val="white"/>
                </a:solidFill>
                <a:latin typeface="Arial" panose="020B0604020202020204" pitchFamily="34" charset="0"/>
                <a:cs typeface="Arial" panose="020B0604020202020204" pitchFamily="34" charset="0"/>
              </a:endParaRPr>
            </a:p>
          </p:txBody>
        </p:sp>
      </p:grpSp>
      <p:grpSp>
        <p:nvGrpSpPr>
          <p:cNvPr id="19" name="组合 51"/>
          <p:cNvGrpSpPr/>
          <p:nvPr/>
        </p:nvGrpSpPr>
        <p:grpSpPr bwMode="auto">
          <a:xfrm>
            <a:off x="5275044" y="2876603"/>
            <a:ext cx="6450330" cy="617511"/>
            <a:chOff x="899592" y="3599040"/>
            <a:chExt cx="7269079" cy="640102"/>
          </a:xfrm>
        </p:grpSpPr>
        <p:sp>
          <p:nvSpPr>
            <p:cNvPr id="21" name="矩形 20"/>
            <p:cNvSpPr/>
            <p:nvPr/>
          </p:nvSpPr>
          <p:spPr>
            <a:xfrm>
              <a:off x="899592" y="3599040"/>
              <a:ext cx="7269079" cy="621370"/>
            </a:xfrm>
            <a:prstGeom prst="rect">
              <a:avLst/>
            </a:prstGeom>
            <a:solidFill>
              <a:srgbClr val="213C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hangingPunct="1">
                <a:defRPr/>
              </a:pPr>
              <a:r>
                <a:rPr lang="zh-CN" altLang="en-US" kern="0" dirty="0">
                  <a:solidFill>
                    <a:schemeClr val="bg1"/>
                  </a:solidFill>
                  <a:latin typeface="微软雅黑" panose="020B0503020204020204" charset="-122"/>
                  <a:ea typeface="微软雅黑" panose="020B0503020204020204" charset="-122"/>
                  <a:cs typeface="Arial" panose="020B0604020202020204" pitchFamily="34" charset="0"/>
                </a:rPr>
                <a:t>高校精品</a:t>
              </a:r>
              <a:r>
                <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rPr>
                <a:t>课程</a:t>
              </a:r>
              <a:endParaRPr lang="en-US" altLang="zh-CN"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a:defRPr/>
              </a:pP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a:t>
              </a:r>
              <a:r>
                <a:rPr lang="en-US" altLang="zh-CN" sz="1200" kern="0" dirty="0">
                  <a:solidFill>
                    <a:schemeClr val="bg1"/>
                  </a:solidFill>
                  <a:latin typeface="微软雅黑" panose="020B0503020204020204" charset="-122"/>
                  <a:ea typeface="微软雅黑" panose="020B0503020204020204" charset="-122"/>
                </a:rPr>
                <a:t> 9516</a:t>
              </a:r>
              <a:r>
                <a:rPr lang="zh-CN" altLang="en-US" sz="1200" kern="0" dirty="0" smtClean="0">
                  <a:solidFill>
                    <a:schemeClr val="bg1"/>
                  </a:solidFill>
                  <a:latin typeface="微软雅黑" panose="020B0503020204020204" charset="-122"/>
                  <a:ea typeface="微软雅黑" panose="020B0503020204020204" charset="-122"/>
                </a:rPr>
                <a:t>部   </a:t>
              </a:r>
              <a:r>
                <a:rPr lang="en-US" altLang="zh-CN" sz="1200" kern="0" dirty="0" smtClean="0">
                  <a:solidFill>
                    <a:schemeClr val="bg1"/>
                  </a:solidFill>
                  <a:latin typeface="微软雅黑" panose="020B0503020204020204" charset="-122"/>
                  <a:ea typeface="微软雅黑" panose="020B0503020204020204" charset="-122"/>
                </a:rPr>
                <a:t>286287</a:t>
              </a:r>
              <a:r>
                <a:rPr lang="zh-CN" altLang="en-US" sz="1200" kern="0" dirty="0" smtClean="0">
                  <a:solidFill>
                    <a:schemeClr val="bg1"/>
                  </a:solidFill>
                  <a:latin typeface="微软雅黑" panose="020B0503020204020204" charset="-122"/>
                  <a:ea typeface="微软雅黑" panose="020B0503020204020204" charset="-122"/>
                </a:rPr>
                <a:t>分钟</a:t>
              </a: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a:t>
              </a:r>
              <a:endParaRPr lang="zh-CN" altLang="en-US" sz="1200" dirty="0">
                <a:solidFill>
                  <a:schemeClr val="bg1"/>
                </a:solidFill>
              </a:endParaRP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3599040"/>
              <a:ext cx="1230119" cy="62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bwMode="auto">
            <a:xfrm>
              <a:off x="7148246" y="3634228"/>
              <a:ext cx="439379" cy="604914"/>
            </a:xfrm>
            <a:prstGeom prst="rect">
              <a:avLst/>
            </a:prstGeom>
            <a:noFill/>
          </p:spPr>
          <p:txBody>
            <a:bodyPr wrap="none">
              <a:spAutoFit/>
            </a:bodyPr>
            <a:lstStyle/>
            <a:p>
              <a:pPr defTabSz="685800" eaLnBrk="1" hangingPunct="1">
                <a:defRPr/>
              </a:pPr>
              <a:r>
                <a:rPr lang="en-US" altLang="zh-CN" sz="3200" spc="-150" dirty="0">
                  <a:solidFill>
                    <a:prstClr val="white"/>
                  </a:solidFill>
                  <a:latin typeface="Arial" panose="020B0604020202020204" pitchFamily="34" charset="0"/>
                  <a:cs typeface="Arial" panose="020B0604020202020204" pitchFamily="34" charset="0"/>
                </a:rPr>
                <a:t>3</a:t>
              </a:r>
              <a:endParaRPr lang="zh-CN" altLang="en-US" sz="3200" spc="-150" dirty="0">
                <a:solidFill>
                  <a:prstClr val="white"/>
                </a:solidFill>
                <a:latin typeface="Arial" panose="020B0604020202020204" pitchFamily="34" charset="0"/>
                <a:cs typeface="Arial" panose="020B0604020202020204" pitchFamily="34" charset="0"/>
              </a:endParaRPr>
            </a:p>
          </p:txBody>
        </p:sp>
        <p:sp>
          <p:nvSpPr>
            <p:cNvPr id="24" name="矩形 75"/>
            <p:cNvSpPr>
              <a:spLocks noChangeArrowheads="1"/>
            </p:cNvSpPr>
            <p:nvPr/>
          </p:nvSpPr>
          <p:spPr bwMode="auto">
            <a:xfrm>
              <a:off x="2528433" y="3837222"/>
              <a:ext cx="4632998" cy="316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just" eaLnBrk="1" hangingPunct="1">
                <a:lnSpc>
                  <a:spcPct val="150000"/>
                </a:lnSpc>
                <a:spcBef>
                  <a:spcPct val="0"/>
                </a:spcBef>
                <a:buFontTx/>
                <a:buNone/>
              </a:pPr>
              <a:endParaRPr lang="zh-CN" altLang="en-US" sz="1100">
                <a:solidFill>
                  <a:srgbClr val="FFFFFF"/>
                </a:solidFill>
                <a:latin typeface="微软雅黑" panose="020B0503020204020204" charset="-122"/>
                <a:ea typeface="微软雅黑" panose="020B0503020204020204" charset="-122"/>
              </a:endParaRPr>
            </a:p>
          </p:txBody>
        </p:sp>
      </p:grpSp>
      <p:sp>
        <p:nvSpPr>
          <p:cNvPr id="15" name="矩形 14"/>
          <p:cNvSpPr/>
          <p:nvPr>
            <p:custDataLst>
              <p:tags r:id="rId4"/>
            </p:custDataLst>
          </p:nvPr>
        </p:nvSpPr>
        <p:spPr>
          <a:xfrm flipH="1">
            <a:off x="5286375" y="3466465"/>
            <a:ext cx="6438900" cy="611505"/>
          </a:xfrm>
          <a:prstGeom prst="rect">
            <a:avLst/>
          </a:prstGeom>
          <a:solidFill>
            <a:srgbClr val="59AC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eaLnBrk="1" hangingPunct="1">
              <a:defRPr/>
            </a:pPr>
            <a:endPar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a:defRPr/>
            </a:pPr>
            <a:r>
              <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rPr>
              <a:t>技能课程专题库</a:t>
            </a:r>
            <a:endPar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a:defRPr/>
            </a:pP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a:t>
            </a:r>
            <a:r>
              <a:rPr lang="en-US" altLang="zh-CN" sz="1200" kern="0" dirty="0">
                <a:solidFill>
                  <a:schemeClr val="bg1"/>
                </a:solidFill>
                <a:latin typeface="微软雅黑" panose="020B0503020204020204" charset="-122"/>
                <a:ea typeface="微软雅黑" panose="020B0503020204020204" charset="-122"/>
              </a:rPr>
              <a:t> </a:t>
            </a:r>
            <a:r>
              <a:rPr lang="zh-CN" altLang="en-US" sz="1200" kern="0" dirty="0">
                <a:solidFill>
                  <a:schemeClr val="bg1"/>
                </a:solidFill>
                <a:latin typeface="微软雅黑" panose="020B0503020204020204" charset="-122"/>
                <a:ea typeface="微软雅黑" panose="020B0503020204020204" charset="-122"/>
              </a:rPr>
              <a:t>超过</a:t>
            </a:r>
            <a:r>
              <a:rPr lang="en-US" altLang="zh-CN" sz="1200" kern="0" dirty="0">
                <a:solidFill>
                  <a:schemeClr val="bg1"/>
                </a:solidFill>
                <a:latin typeface="微软雅黑" panose="020B0503020204020204" charset="-122"/>
                <a:ea typeface="微软雅黑" panose="020B0503020204020204" charset="-122"/>
              </a:rPr>
              <a:t>3w</a:t>
            </a:r>
            <a:r>
              <a:rPr lang="zh-CN" altLang="en-US" sz="1200" kern="0" dirty="0">
                <a:solidFill>
                  <a:schemeClr val="bg1"/>
                </a:solidFill>
                <a:latin typeface="微软雅黑" panose="020B0503020204020204" charset="-122"/>
                <a:ea typeface="微软雅黑" panose="020B0503020204020204" charset="-122"/>
              </a:rPr>
              <a:t>余分钟</a:t>
            </a:r>
            <a:r>
              <a:rPr lang="zh-CN" altLang="en-US" sz="1200" kern="0" dirty="0" smtClean="0">
                <a:solidFill>
                  <a:schemeClr val="bg1"/>
                </a:solidFill>
                <a:latin typeface="微软雅黑" panose="020B0503020204020204" charset="-122"/>
                <a:ea typeface="微软雅黑" panose="020B0503020204020204" charset="-122"/>
                <a:cs typeface="Arial" panose="020B0604020202020204" pitchFamily="34" charset="0"/>
              </a:rPr>
              <a:t>）</a:t>
            </a:r>
            <a:endParaRPr lang="en-US" altLang="zh-CN" sz="1200" kern="0" dirty="0">
              <a:solidFill>
                <a:schemeClr val="bg1"/>
              </a:solidFill>
              <a:latin typeface="微软雅黑" panose="020B0503020204020204" charset="-122"/>
              <a:ea typeface="微软雅黑" panose="020B0503020204020204" charset="-122"/>
            </a:endParaRPr>
          </a:p>
          <a:p>
            <a:pPr algn="ctr" defTabSz="685800" eaLnBrk="1" hangingPunct="1">
              <a:defRPr/>
            </a:pPr>
            <a:endParaRPr lang="zh-CN" altLang="en-US" sz="1350" dirty="0">
              <a:solidFill>
                <a:prstClr val="white"/>
              </a:solidFill>
            </a:endParaRPr>
          </a:p>
        </p:txBody>
      </p:sp>
      <p:sp>
        <p:nvSpPr>
          <p:cNvPr id="18" name="矩形 17"/>
          <p:cNvSpPr/>
          <p:nvPr>
            <p:custDataLst>
              <p:tags r:id="rId5"/>
            </p:custDataLst>
          </p:nvPr>
        </p:nvSpPr>
        <p:spPr>
          <a:xfrm>
            <a:off x="5274409" y="4056250"/>
            <a:ext cx="6438900" cy="620395"/>
          </a:xfrm>
          <a:prstGeom prst="rect">
            <a:avLst/>
          </a:prstGeom>
          <a:solidFill>
            <a:srgbClr val="E1740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a:defRPr/>
            </a:pPr>
            <a:endPar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eaLnBrk="1" hangingPunct="1">
              <a:defRPr/>
            </a:pPr>
            <a:r>
              <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rPr>
              <a:t>其他热门专题</a:t>
            </a:r>
            <a:endParaRPr lang="zh-CN" altLang="en-US" kern="0" dirty="0" smtClean="0">
              <a:solidFill>
                <a:schemeClr val="bg1"/>
              </a:solidFill>
              <a:latin typeface="微软雅黑" panose="020B0503020204020204" charset="-122"/>
              <a:ea typeface="微软雅黑" panose="020B0503020204020204" charset="-122"/>
              <a:cs typeface="Arial" panose="020B0604020202020204" pitchFamily="34" charset="0"/>
            </a:endParaRPr>
          </a:p>
          <a:p>
            <a:pPr algn="ctr" defTabSz="685800" eaLnBrk="1" hangingPunct="1">
              <a:defRPr/>
            </a:pPr>
            <a:r>
              <a:rPr lang="zh-CN" altLang="en-US" sz="1200" kern="0" dirty="0" smtClean="0">
                <a:solidFill>
                  <a:schemeClr val="bg1"/>
                </a:solidFill>
                <a:latin typeface="微软雅黑" panose="020B0503020204020204" charset="-122"/>
                <a:ea typeface="微软雅黑" panose="020B0503020204020204" charset="-122"/>
              </a:rPr>
              <a:t>两会</a:t>
            </a:r>
            <a:r>
              <a:rPr lang="en-US" altLang="zh-CN" sz="1200" kern="0" dirty="0" smtClean="0">
                <a:solidFill>
                  <a:schemeClr val="bg1"/>
                </a:solidFill>
                <a:latin typeface="微软雅黑" panose="020B0503020204020204" charset="-122"/>
                <a:ea typeface="微软雅黑" panose="020B0503020204020204" charset="-122"/>
              </a:rPr>
              <a:t>+</a:t>
            </a:r>
            <a:r>
              <a:rPr lang="zh-CN" altLang="en-US" sz="1200" kern="0" dirty="0" smtClean="0">
                <a:solidFill>
                  <a:schemeClr val="bg1"/>
                </a:solidFill>
                <a:latin typeface="微软雅黑" panose="020B0503020204020204" charset="-122"/>
                <a:ea typeface="微软雅黑" panose="020B0503020204020204" charset="-122"/>
              </a:rPr>
              <a:t>二十大、国学、党建小词典、总书记重要讲话</a:t>
            </a:r>
            <a:r>
              <a:rPr lang="zh-CN" altLang="en-US" sz="1200" kern="0" dirty="0" smtClean="0">
                <a:solidFill>
                  <a:schemeClr val="bg1"/>
                </a:solidFill>
                <a:latin typeface="微软雅黑" panose="020B0503020204020204" charset="-122"/>
                <a:ea typeface="微软雅黑" panose="020B0503020204020204" charset="-122"/>
              </a:rPr>
              <a:t>等）</a:t>
            </a:r>
            <a:endParaRPr lang="en-US" altLang="zh-CN" sz="1200" kern="0" dirty="0">
              <a:solidFill>
                <a:schemeClr val="bg1"/>
              </a:solidFill>
              <a:latin typeface="微软雅黑" panose="020B0503020204020204" charset="-122"/>
              <a:ea typeface="微软雅黑" panose="020B0503020204020204" charset="-122"/>
            </a:endParaRPr>
          </a:p>
          <a:p>
            <a:pPr algn="ctr" defTabSz="685800" eaLnBrk="1" hangingPunct="1">
              <a:defRPr/>
            </a:pPr>
            <a:endParaRPr lang="zh-CN" altLang="en-US" sz="1350" dirty="0">
              <a:solidFill>
                <a:prstClr val="white"/>
              </a:solidFill>
            </a:endParaRPr>
          </a:p>
        </p:txBody>
      </p:sp>
      <p:pic>
        <p:nvPicPr>
          <p:cNvPr id="17" name="Picture 2"/>
          <p:cNvPicPr>
            <a:picLocks noChangeAspect="1" noChangeArrowheads="1"/>
          </p:cNvPicPr>
          <p:nvPr>
            <p:custDataLst>
              <p:tags r:id="rId6"/>
            </p:custDataLst>
          </p:nvPr>
        </p:nvPicPr>
        <p:blipFill>
          <a:blip r:embed="rId2" cstate="print">
            <a:extLst>
              <a:ext uri="{28A0092B-C50C-407E-A947-70E740481C1C}">
                <a14:useLocalDpi xmlns:a14="http://schemas.microsoft.com/office/drawing/2010/main" val="0"/>
              </a:ext>
            </a:extLst>
          </a:blip>
          <a:srcRect r="10652"/>
          <a:stretch>
            <a:fillRect/>
          </a:stretch>
        </p:blipFill>
        <p:spPr bwMode="auto">
          <a:xfrm>
            <a:off x="10573385" y="3466465"/>
            <a:ext cx="1139825" cy="576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6"/>
          <p:cNvSpPr txBox="1"/>
          <p:nvPr>
            <p:custDataLst>
              <p:tags r:id="rId7"/>
            </p:custDataLst>
          </p:nvPr>
        </p:nvSpPr>
        <p:spPr bwMode="auto">
          <a:xfrm>
            <a:off x="5550290" y="2278250"/>
            <a:ext cx="389890" cy="583565"/>
          </a:xfrm>
          <a:prstGeom prst="rect">
            <a:avLst/>
          </a:prstGeom>
          <a:noFill/>
        </p:spPr>
        <p:txBody>
          <a:bodyPr wrap="none">
            <a:spAutoFit/>
          </a:bodyPr>
          <a:p>
            <a:pPr defTabSz="685800" eaLnBrk="1" hangingPunct="1">
              <a:defRPr/>
            </a:pPr>
            <a:r>
              <a:rPr lang="en-US" altLang="zh-CN" sz="3200" spc="-150" dirty="0">
                <a:solidFill>
                  <a:prstClr val="white"/>
                </a:solidFill>
                <a:latin typeface="Arial" panose="020B0604020202020204" pitchFamily="34" charset="0"/>
                <a:cs typeface="Arial" panose="020B0604020202020204" pitchFamily="34" charset="0"/>
              </a:rPr>
              <a:t>2</a:t>
            </a:r>
            <a:endParaRPr lang="zh-CN" altLang="en-US" sz="3200" i="1" spc="-150" dirty="0">
              <a:solidFill>
                <a:prstClr val="white"/>
              </a:solidFill>
              <a:latin typeface="Arial" panose="020B0604020202020204" pitchFamily="34" charset="0"/>
              <a:cs typeface="Arial" panose="020B0604020202020204" pitchFamily="34" charset="0"/>
            </a:endParaRPr>
          </a:p>
        </p:txBody>
      </p:sp>
      <p:sp>
        <p:nvSpPr>
          <p:cNvPr id="27" name="TextBox 22"/>
          <p:cNvSpPr txBox="1"/>
          <p:nvPr>
            <p:custDataLst>
              <p:tags r:id="rId8"/>
            </p:custDataLst>
          </p:nvPr>
        </p:nvSpPr>
        <p:spPr bwMode="auto">
          <a:xfrm>
            <a:off x="5550654" y="3493479"/>
            <a:ext cx="389890" cy="583565"/>
          </a:xfrm>
          <a:prstGeom prst="rect">
            <a:avLst/>
          </a:prstGeom>
          <a:noFill/>
        </p:spPr>
        <p:txBody>
          <a:bodyPr wrap="none">
            <a:spAutoFit/>
          </a:bodyPr>
          <a:p>
            <a:pPr defTabSz="685800" eaLnBrk="1" hangingPunct="1">
              <a:defRPr/>
            </a:pPr>
            <a:r>
              <a:rPr lang="en-US" altLang="zh-CN" sz="3200" spc="-150" dirty="0">
                <a:solidFill>
                  <a:prstClr val="white"/>
                </a:solidFill>
                <a:latin typeface="Arial" panose="020B0604020202020204" pitchFamily="34" charset="0"/>
                <a:cs typeface="Arial" panose="020B0604020202020204" pitchFamily="34" charset="0"/>
              </a:rPr>
              <a:t>4</a:t>
            </a:r>
            <a:endParaRPr lang="zh-CN" altLang="en-US" sz="3200" spc="-150" dirty="0">
              <a:solidFill>
                <a:prstClr val="white"/>
              </a:solidFill>
              <a:latin typeface="Arial" panose="020B0604020202020204" pitchFamily="34" charset="0"/>
              <a:cs typeface="Arial" panose="020B0604020202020204" pitchFamily="34" charset="0"/>
            </a:endParaRPr>
          </a:p>
        </p:txBody>
      </p:sp>
      <p:sp>
        <p:nvSpPr>
          <p:cNvPr id="28" name="TextBox 22"/>
          <p:cNvSpPr txBox="1"/>
          <p:nvPr>
            <p:custDataLst>
              <p:tags r:id="rId9"/>
            </p:custDataLst>
          </p:nvPr>
        </p:nvSpPr>
        <p:spPr bwMode="auto">
          <a:xfrm>
            <a:off x="10900529" y="4158324"/>
            <a:ext cx="389890" cy="583565"/>
          </a:xfrm>
          <a:prstGeom prst="rect">
            <a:avLst/>
          </a:prstGeom>
          <a:noFill/>
        </p:spPr>
        <p:txBody>
          <a:bodyPr wrap="none">
            <a:spAutoFit/>
          </a:bodyPr>
          <a:p>
            <a:pPr defTabSz="685800" eaLnBrk="1" hangingPunct="1">
              <a:defRPr/>
            </a:pPr>
            <a:r>
              <a:rPr lang="en-US" altLang="zh-CN" sz="3200" spc="-150" dirty="0">
                <a:solidFill>
                  <a:prstClr val="white"/>
                </a:solidFill>
                <a:latin typeface="Arial" panose="020B0604020202020204" pitchFamily="34" charset="0"/>
                <a:cs typeface="Arial" panose="020B0604020202020204" pitchFamily="34" charset="0"/>
              </a:rPr>
              <a:t>5</a:t>
            </a:r>
            <a:endParaRPr lang="zh-CN" altLang="en-US" sz="3200" spc="-150" dirty="0">
              <a:solidFill>
                <a:prstClr val="white"/>
              </a:solidFill>
              <a:latin typeface="Arial" panose="020B0604020202020204" pitchFamily="34" charset="0"/>
              <a:cs typeface="Arial" panose="020B0604020202020204" pitchFamily="34" charset="0"/>
            </a:endParaRPr>
          </a:p>
        </p:txBody>
      </p:sp>
      <p:sp>
        <p:nvSpPr>
          <p:cNvPr id="9" name="Rectangle 5"/>
          <p:cNvSpPr/>
          <p:nvPr>
            <p:custDataLst>
              <p:tags r:id="rId10"/>
            </p:custDataLst>
          </p:nvPr>
        </p:nvSpPr>
        <p:spPr bwMode="auto">
          <a:xfrm>
            <a:off x="5447030" y="5228590"/>
            <a:ext cx="390969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p>
            <a:pPr indent="457200" algn="just" fontAlgn="base">
              <a:lnSpc>
                <a:spcPct val="150000"/>
              </a:lnSpc>
              <a:spcBef>
                <a:spcPct val="0"/>
              </a:spcBef>
              <a:spcAft>
                <a:spcPct val="0"/>
              </a:spcAft>
            </a:pPr>
            <a:r>
              <a:rPr lang="zh-CN" altLang="en-US" sz="1400" dirty="0">
                <a:uFillTx/>
                <a:sym typeface="Gill Sans" panose="020B0502020104020203" charset="0"/>
              </a:rPr>
              <a:t>万方视频2023年陆续上线互联网技能类就业课程，视频共计有</a:t>
            </a:r>
            <a:r>
              <a:rPr lang="zh-CN" altLang="en-US" sz="1400" dirty="0">
                <a:solidFill>
                  <a:srgbClr val="FF0000"/>
                </a:solidFill>
                <a:uFillTx/>
                <a:sym typeface="Gill Sans" panose="020B0502020104020203" charset="0"/>
              </a:rPr>
              <a:t>567</a:t>
            </a:r>
            <a:r>
              <a:rPr lang="zh-CN" altLang="en-US" sz="1400" dirty="0">
                <a:uFillTx/>
                <a:sym typeface="Gill Sans" panose="020B0502020104020203" charset="0"/>
              </a:rPr>
              <a:t>部，</a:t>
            </a:r>
            <a:r>
              <a:rPr lang="zh-CN" altLang="en-US" sz="1400" dirty="0">
                <a:solidFill>
                  <a:srgbClr val="FF0000"/>
                </a:solidFill>
                <a:uFillTx/>
                <a:sym typeface="Gill Sans" panose="020B0502020104020203" charset="0"/>
              </a:rPr>
              <a:t>14028</a:t>
            </a:r>
            <a:r>
              <a:rPr lang="zh-CN" altLang="en-US" sz="1400" dirty="0">
                <a:uFillTx/>
                <a:sym typeface="Gill Sans" panose="020B0502020104020203" charset="0"/>
              </a:rPr>
              <a:t>分钟。</a:t>
            </a:r>
            <a:endParaRPr lang="zh-CN" altLang="en-US" sz="1400" dirty="0">
              <a:uFillTx/>
              <a:sym typeface="Gill Sans" panose="020B0502020104020203" charset="0"/>
            </a:endParaRPr>
          </a:p>
        </p:txBody>
      </p:sp>
      <p:sp>
        <p:nvSpPr>
          <p:cNvPr id="10" name="Rectangle 5"/>
          <p:cNvSpPr/>
          <p:nvPr>
            <p:custDataLst>
              <p:tags r:id="rId11"/>
            </p:custDataLst>
          </p:nvPr>
        </p:nvSpPr>
        <p:spPr bwMode="auto">
          <a:xfrm>
            <a:off x="501650" y="1734820"/>
            <a:ext cx="4279900"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p>
            <a:pPr indent="457200" algn="just" fontAlgn="base">
              <a:lnSpc>
                <a:spcPct val="150000"/>
              </a:lnSpc>
              <a:spcBef>
                <a:spcPct val="0"/>
              </a:spcBef>
              <a:spcAft>
                <a:spcPct val="0"/>
              </a:spcAft>
            </a:pPr>
            <a:r>
              <a:rPr lang="zh-CN" altLang="en-US" sz="1400" dirty="0">
                <a:uFillTx/>
                <a:sym typeface="+mn-ea"/>
              </a:rPr>
              <a:t>以</a:t>
            </a:r>
            <a:r>
              <a:rPr lang="zh-CN" altLang="en-US" sz="1400" dirty="0">
                <a:solidFill>
                  <a:srgbClr val="FF0000"/>
                </a:solidFill>
                <a:uFillTx/>
                <a:sym typeface="+mn-ea"/>
              </a:rPr>
              <a:t>科技、教育、文化</a:t>
            </a:r>
            <a:r>
              <a:rPr lang="zh-CN" altLang="en-US" sz="1400" dirty="0">
                <a:uFillTx/>
                <a:sym typeface="+mn-ea"/>
              </a:rPr>
              <a:t>为主要内容的学术视频，与中央电视台、教育部、中国科技信息研究所等国内外著名专业制作机构进行广泛的战略合作。</a:t>
            </a:r>
            <a:endParaRPr lang="zh-CN" altLang="en-US" sz="1400" dirty="0">
              <a:uFillTx/>
              <a:sym typeface="+mn-ea"/>
            </a:endParaRPr>
          </a:p>
          <a:p>
            <a:pPr indent="457200" algn="just" fontAlgn="base">
              <a:lnSpc>
                <a:spcPct val="150000"/>
              </a:lnSpc>
              <a:spcBef>
                <a:spcPct val="0"/>
              </a:spcBef>
              <a:spcAft>
                <a:spcPct val="0"/>
              </a:spcAft>
            </a:pPr>
            <a:r>
              <a:rPr lang="zh-CN" altLang="en-US" sz="1400" dirty="0">
                <a:uFillTx/>
                <a:sym typeface="+mn-ea"/>
              </a:rPr>
              <a:t>系统包含了高校课程、学术讲座、考试辅导、就业指导、科普视频等精品视频共计</a:t>
            </a:r>
            <a:r>
              <a:rPr lang="zh-CN" altLang="en-US" sz="1400" dirty="0">
                <a:solidFill>
                  <a:srgbClr val="FF0000"/>
                </a:solidFill>
                <a:uFillTx/>
                <a:sym typeface="+mn-ea"/>
              </a:rPr>
              <a:t>3万余</a:t>
            </a:r>
            <a:r>
              <a:rPr lang="zh-CN" altLang="en-US" sz="1400" dirty="0">
                <a:uFillTx/>
                <a:sym typeface="+mn-ea"/>
              </a:rPr>
              <a:t>部，近</a:t>
            </a:r>
            <a:r>
              <a:rPr lang="zh-CN" altLang="en-US" sz="1400" dirty="0">
                <a:solidFill>
                  <a:srgbClr val="FF0000"/>
                </a:solidFill>
                <a:uFillTx/>
                <a:sym typeface="+mn-ea"/>
              </a:rPr>
              <a:t>100万</a:t>
            </a:r>
            <a:r>
              <a:rPr lang="zh-CN" altLang="en-US" sz="1400" dirty="0">
                <a:uFillTx/>
                <a:sym typeface="+mn-ea"/>
              </a:rPr>
              <a:t>余分钟。</a:t>
            </a:r>
            <a:endParaRPr lang="zh-CN" altLang="en-US" sz="1800" kern="0" dirty="0">
              <a:solidFill>
                <a:srgbClr val="1F1F1F"/>
              </a:solidFill>
              <a:latin typeface="微软雅黑" panose="020B0503020204020204" charset="-122"/>
              <a:ea typeface="微软雅黑" panose="020B0503020204020204" charset="-122"/>
              <a:cs typeface="微软雅黑" panose="020B0503020204020204" charset="-122"/>
              <a:sym typeface="Gill Sans" panose="020B0502020104020203" charset="0"/>
            </a:endParaRPr>
          </a:p>
        </p:txBody>
      </p:sp>
      <p:graphicFrame>
        <p:nvGraphicFramePr>
          <p:cNvPr id="12" name="表格 11"/>
          <p:cNvGraphicFramePr>
            <a:graphicFrameLocks noGrp="1"/>
          </p:cNvGraphicFramePr>
          <p:nvPr>
            <p:custDataLst>
              <p:tags r:id="rId12"/>
            </p:custDataLst>
          </p:nvPr>
        </p:nvGraphicFramePr>
        <p:xfrm>
          <a:off x="914400" y="3919220"/>
          <a:ext cx="3867150" cy="2828290"/>
        </p:xfrm>
        <a:graphic>
          <a:graphicData uri="http://schemas.openxmlformats.org/drawingml/2006/table">
            <a:tbl>
              <a:tblPr firstRow="1" bandRow="1">
                <a:tableStyleId>{5C22544A-7EE6-4342-B048-85BDC9FD1C3A}</a:tableStyleId>
              </a:tblPr>
              <a:tblGrid>
                <a:gridCol w="1706245"/>
                <a:gridCol w="988695"/>
                <a:gridCol w="1172210"/>
              </a:tblGrid>
              <a:tr h="401955">
                <a:tc gridSpan="3">
                  <a:txBody>
                    <a:bodyPr/>
                    <a:p>
                      <a:pPr algn="ctr" fontAlgn="auto">
                        <a:lnSpc>
                          <a:spcPct val="120000"/>
                        </a:lnSpc>
                        <a:buNone/>
                      </a:pPr>
                      <a:r>
                        <a:rPr lang="zh-CN" altLang="en-US" sz="1800" spc="130" baseline="0" noProof="0" dirty="0">
                          <a:ln>
                            <a:noFill/>
                          </a:ln>
                          <a:solidFill>
                            <a:schemeClr val="accent1"/>
                          </a:solidFill>
                          <a:effectLst/>
                          <a:uLnTx/>
                          <a:uFillTx/>
                          <a:latin typeface="Arial" panose="020B0604020202020204" pitchFamily="34" charset="0"/>
                          <a:ea typeface="Calibri" panose="020F0502020204030204" charset="0"/>
                          <a:sym typeface="+mn-ea"/>
                        </a:rPr>
                        <a:t>实操类课程资源统计表</a:t>
                      </a:r>
                      <a:endParaRPr lang="zh-CN" altLang="en-US" sz="1800" b="1" spc="130" baseline="0" noProof="0" dirty="0">
                        <a:ln>
                          <a:noFill/>
                        </a:ln>
                        <a:solidFill>
                          <a:schemeClr val="accent1"/>
                        </a:solidFill>
                        <a:effectLst/>
                        <a:uLnTx/>
                        <a:uFillTx/>
                        <a:latin typeface="Arial" panose="020B0604020202020204" pitchFamily="34" charset="0"/>
                        <a:ea typeface="Calibri" panose="020F0502020204030204" charset="0"/>
                        <a:sym typeface="+mn-ea"/>
                      </a:endParaRPr>
                    </a:p>
                  </a:txBody>
                  <a:tcPr marL="66675" marR="66675" marT="35718" marB="35718"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1">
                  <a:tcPr marL="109053" marR="109053" marT="54527" marB="54527"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a:noFill/>
                    </a:lnT>
                    <a:lnB w="3175" cap="flat" cmpd="sng" algn="ctr">
                      <a:solidFill>
                        <a:schemeClr val="tx1"/>
                      </a:solidFill>
                      <a:prstDash val="solid"/>
                      <a:round/>
                      <a:headEnd type="none" w="med" len="med"/>
                      <a:tailEnd type="none" w="med" len="med"/>
                    </a:lnB>
                    <a:noFill/>
                  </a:tcPr>
                </a:tc>
                <a:tc hMerge="1">
                  <a:tcPr marL="109053" marR="109053" marT="54527" marB="54527" anchor="ctr">
                    <a:lnL w="3175" cap="flat" cmpd="sng" algn="ctr">
                      <a:solidFill>
                        <a:schemeClr val="tx1"/>
                      </a:solidFill>
                      <a:prstDash val="solid"/>
                      <a:round/>
                      <a:headEnd type="none" w="med" len="med"/>
                      <a:tailEnd type="none" w="med" len="med"/>
                    </a:lnL>
                    <a:lnR>
                      <a:noFill/>
                    </a:lnR>
                    <a:lnT>
                      <a:noFill/>
                    </a:lnT>
                    <a:lnB w="3175" cap="flat" cmpd="sng" algn="ctr">
                      <a:solidFill>
                        <a:schemeClr val="tx1"/>
                      </a:solidFill>
                      <a:prstDash val="solid"/>
                      <a:round/>
                      <a:headEnd type="none" w="med" len="med"/>
                      <a:tailEnd type="none" w="med" len="med"/>
                    </a:lnB>
                    <a:noFill/>
                  </a:tcPr>
                </a:tc>
              </a:tr>
              <a:tr h="277495">
                <a:tc>
                  <a:txBody>
                    <a:bodyPr/>
                    <a:p>
                      <a:pPr algn="ctr" fontAlgn="auto">
                        <a:lnSpc>
                          <a:spcPct val="120000"/>
                        </a:lnSpc>
                      </a:pPr>
                      <a:r>
                        <a:rPr lang="zh-CN" altLang="en-US" sz="1125" b="1" spc="120" baseline="0" dirty="0">
                          <a:solidFill>
                            <a:schemeClr val="bg1"/>
                          </a:solidFill>
                          <a:latin typeface="Arial" panose="020B0604020202020204" pitchFamily="34" charset="0"/>
                          <a:ea typeface="Calibri" panose="020F0502020204030204" charset="0"/>
                        </a:rPr>
                        <a:t>课程</a:t>
                      </a:r>
                      <a:endParaRPr lang="zh-CN" altLang="en-US" sz="1125" b="1" spc="120" baseline="0" dirty="0">
                        <a:solidFill>
                          <a:schemeClr val="bg1"/>
                        </a:solidFill>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zh-CN" altLang="en-US" sz="1125" b="1" spc="120" baseline="0" dirty="0">
                          <a:solidFill>
                            <a:schemeClr val="accent1"/>
                          </a:solidFill>
                          <a:latin typeface="Arial" panose="020B0604020202020204" pitchFamily="34" charset="0"/>
                          <a:ea typeface="Calibri" panose="020F0502020204030204" charset="0"/>
                        </a:rPr>
                        <a:t>部数（个）</a:t>
                      </a:r>
                      <a:endParaRPr lang="zh-CN" altLang="en-US" sz="1125" b="1" spc="120" baseline="0" dirty="0">
                        <a:solidFill>
                          <a:schemeClr val="accent1"/>
                        </a:solidFill>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zh-CN" sz="1125" b="1" spc="120" baseline="0" dirty="0">
                          <a:solidFill>
                            <a:schemeClr val="accent1"/>
                          </a:solidFill>
                          <a:latin typeface="Arial" panose="020B0604020202020204" pitchFamily="34" charset="0"/>
                          <a:ea typeface="宋体" panose="02010600030101010101" pitchFamily="2" charset="-122"/>
                        </a:rPr>
                        <a:t>时长（分钟）</a:t>
                      </a:r>
                      <a:endParaRPr lang="zh-CN" sz="1125" b="1" spc="120" baseline="0" dirty="0">
                        <a:solidFill>
                          <a:schemeClr val="accent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77495">
                <a:tc>
                  <a:txBody>
                    <a:bodyPr/>
                    <a:p>
                      <a:pPr algn="ctr" fontAlgn="auto">
                        <a:lnSpc>
                          <a:spcPct val="120000"/>
                        </a:lnSpc>
                      </a:pPr>
                      <a:r>
                        <a:rPr lang="zh-CN" sz="1125" b="1" spc="120" baseline="0" dirty="0">
                          <a:solidFill>
                            <a:schemeClr val="bg1"/>
                          </a:solidFill>
                          <a:latin typeface="Arial" panose="020B0604020202020204" pitchFamily="34" charset="0"/>
                          <a:ea typeface="宋体" panose="02010600030101010101" pitchFamily="2" charset="-122"/>
                        </a:rPr>
                        <a:t>告价实训</a:t>
                      </a:r>
                      <a:endParaRPr lang="zh-CN"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280</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7975</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77495">
                <a:tc>
                  <a:txBody>
                    <a:bodyPr/>
                    <a:p>
                      <a:pPr algn="ctr" fontAlgn="auto">
                        <a:lnSpc>
                          <a:spcPct val="120000"/>
                        </a:lnSpc>
                      </a:pPr>
                      <a:r>
                        <a:rPr lang="zh-CN" sz="1125" b="1" spc="120" baseline="0" dirty="0">
                          <a:solidFill>
                            <a:schemeClr val="bg1"/>
                          </a:solidFill>
                          <a:latin typeface="Arial" panose="020B0604020202020204" pitchFamily="34" charset="0"/>
                          <a:ea typeface="宋体" panose="02010600030101010101" pitchFamily="2" charset="-122"/>
                        </a:rPr>
                        <a:t>装配式施工技术</a:t>
                      </a:r>
                      <a:endParaRPr lang="zh-CN"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37</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1066</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77495">
                <a:tc>
                  <a:txBody>
                    <a:bodyPr/>
                    <a:p>
                      <a:pPr algn="ctr" fontAlgn="auto">
                        <a:lnSpc>
                          <a:spcPct val="120000"/>
                        </a:lnSpc>
                      </a:pPr>
                      <a:r>
                        <a:rPr lang="zh-CN" sz="1125" b="1" spc="120" baseline="0" dirty="0">
                          <a:solidFill>
                            <a:schemeClr val="bg1"/>
                          </a:solidFill>
                          <a:latin typeface="Arial" panose="020B0604020202020204" pitchFamily="34" charset="0"/>
                          <a:ea typeface="宋体" panose="02010600030101010101" pitchFamily="2" charset="-122"/>
                        </a:rPr>
                        <a:t>现场施工技术</a:t>
                      </a:r>
                      <a:endParaRPr lang="zh-CN"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61</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781</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83870">
                <a:tc>
                  <a:txBody>
                    <a:bodyPr/>
                    <a:p>
                      <a:pPr algn="ctr" fontAlgn="auto">
                        <a:lnSpc>
                          <a:spcPct val="120000"/>
                        </a:lnSpc>
                      </a:pPr>
                      <a:r>
                        <a:rPr lang="en-US" sz="1125" b="1" spc="120" baseline="0" dirty="0">
                          <a:solidFill>
                            <a:schemeClr val="bg1"/>
                          </a:solidFill>
                          <a:latin typeface="Arial" panose="020B0604020202020204" pitchFamily="34" charset="0"/>
                          <a:ea typeface="Calibri" panose="020F0502020204030204" charset="0"/>
                        </a:rPr>
                        <a:t>AUTO CAD</a:t>
                      </a:r>
                      <a:r>
                        <a:rPr lang="zh-CN" altLang="en-US" sz="1125" b="1" spc="120" baseline="0" dirty="0">
                          <a:solidFill>
                            <a:schemeClr val="bg1"/>
                          </a:solidFill>
                          <a:latin typeface="Arial" panose="020B0604020202020204" pitchFamily="34" charset="0"/>
                          <a:ea typeface="宋体" panose="02010600030101010101" pitchFamily="2" charset="-122"/>
                        </a:rPr>
                        <a:t>基础绘图实操</a:t>
                      </a:r>
                      <a:endParaRPr lang="zh-CN" altLang="en-US"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43</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607</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77495">
                <a:tc>
                  <a:txBody>
                    <a:bodyPr/>
                    <a:p>
                      <a:pPr algn="ctr" fontAlgn="auto">
                        <a:lnSpc>
                          <a:spcPct val="120000"/>
                        </a:lnSpc>
                      </a:pPr>
                      <a:r>
                        <a:rPr lang="zh-CN" sz="1125" b="1" spc="120" baseline="0" dirty="0">
                          <a:solidFill>
                            <a:schemeClr val="bg1"/>
                          </a:solidFill>
                          <a:latin typeface="Arial" panose="020B0604020202020204" pitchFamily="34" charset="0"/>
                          <a:ea typeface="宋体" panose="02010600030101010101" pitchFamily="2" charset="-122"/>
                        </a:rPr>
                        <a:t>家装设计</a:t>
                      </a:r>
                      <a:endParaRPr lang="zh-CN"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42</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2146</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77495">
                <a:tc>
                  <a:txBody>
                    <a:bodyPr/>
                    <a:p>
                      <a:pPr algn="ctr" fontAlgn="auto">
                        <a:lnSpc>
                          <a:spcPct val="120000"/>
                        </a:lnSpc>
                      </a:pPr>
                      <a:r>
                        <a:rPr lang="zh-CN" sz="1125" b="1" spc="120" baseline="0" dirty="0">
                          <a:solidFill>
                            <a:schemeClr val="bg1"/>
                          </a:solidFill>
                          <a:latin typeface="Arial" panose="020B0604020202020204" pitchFamily="34" charset="0"/>
                          <a:ea typeface="宋体" panose="02010600030101010101" pitchFamily="2" charset="-122"/>
                        </a:rPr>
                        <a:t>家装渲染效果表现</a:t>
                      </a:r>
                      <a:endParaRPr lang="zh-CN"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cs typeface="微软雅黑" panose="020B0503020204020204" charset="-122"/>
                        </a:rPr>
                        <a:t>32</a:t>
                      </a:r>
                      <a:endParaRPr lang="en-US" altLang="zh-CN" sz="1050" b="0" spc="120" baseline="0" dirty="0">
                        <a:solidFill>
                          <a:schemeClr val="tx1"/>
                        </a:solidFill>
                        <a:uFillTx/>
                        <a:latin typeface="Arial" panose="020B0604020202020204" pitchFamily="34" charset="0"/>
                        <a:ea typeface="Calibri" panose="020F0502020204030204" charset="0"/>
                        <a:cs typeface="微软雅黑" panose="020B0503020204020204"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1006</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277495">
                <a:tc>
                  <a:txBody>
                    <a:bodyPr/>
                    <a:p>
                      <a:pPr algn="ctr" fontAlgn="auto">
                        <a:lnSpc>
                          <a:spcPct val="120000"/>
                        </a:lnSpc>
                      </a:pPr>
                      <a:r>
                        <a:rPr lang="zh-CN" sz="1125" b="1" spc="120" baseline="0" dirty="0">
                          <a:solidFill>
                            <a:schemeClr val="bg1"/>
                          </a:solidFill>
                          <a:latin typeface="Arial" panose="020B0604020202020204" pitchFamily="34" charset="0"/>
                          <a:ea typeface="宋体" panose="02010600030101010101" pitchFamily="2" charset="-122"/>
                        </a:rPr>
                        <a:t>蓄冰空调技术实操</a:t>
                      </a:r>
                      <a:endParaRPr lang="zh-CN" sz="1125" b="1" spc="120" baseline="0" dirty="0">
                        <a:solidFill>
                          <a:schemeClr val="bg1"/>
                        </a:solidFill>
                        <a:latin typeface="Arial" panose="020B0604020202020204" pitchFamily="34" charset="0"/>
                        <a:ea typeface="宋体" panose="02010600030101010101" pitchFamily="2" charset="-122"/>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42</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p>
                      <a:pPr algn="ctr" fontAlgn="auto">
                        <a:lnSpc>
                          <a:spcPct val="120000"/>
                        </a:lnSpc>
                      </a:pPr>
                      <a:r>
                        <a:rPr lang="en-US" altLang="zh-CN" sz="1050" b="0" spc="120" baseline="0" dirty="0">
                          <a:solidFill>
                            <a:schemeClr val="tx1"/>
                          </a:solidFill>
                          <a:uFillTx/>
                          <a:latin typeface="Arial" panose="020B0604020202020204" pitchFamily="34" charset="0"/>
                          <a:ea typeface="Calibri" panose="020F0502020204030204" charset="0"/>
                        </a:rPr>
                        <a:t>1057</a:t>
                      </a:r>
                      <a:endParaRPr lang="en-US" altLang="zh-CN" sz="1050" b="0" spc="120" baseline="0" dirty="0">
                        <a:solidFill>
                          <a:schemeClr val="tx1"/>
                        </a:solidFill>
                        <a:uFillTx/>
                        <a:latin typeface="Arial" panose="020B0604020202020204" pitchFamily="34" charset="0"/>
                        <a:ea typeface="Calibri" panose="020F0502020204030204" charset="0"/>
                      </a:endParaRPr>
                    </a:p>
                  </a:txBody>
                  <a:tcPr marL="66675" marR="66675" marT="35718" marB="35718"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000"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0-#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 name="图片 17"/>
          <p:cNvPicPr>
            <a:picLocks noChangeAspect="1"/>
          </p:cNvPicPr>
          <p:nvPr/>
        </p:nvPicPr>
        <p:blipFill>
          <a:blip r:embed="rId1"/>
          <a:stretch>
            <a:fillRect/>
          </a:stretch>
        </p:blipFill>
        <p:spPr>
          <a:xfrm>
            <a:off x="8124825" y="2188210"/>
            <a:ext cx="3673475" cy="2637790"/>
          </a:xfrm>
          <a:prstGeom prst="rect">
            <a:avLst/>
          </a:prstGeom>
        </p:spPr>
      </p:pic>
      <p:pic>
        <p:nvPicPr>
          <p:cNvPr id="17" name="图片 16"/>
          <p:cNvPicPr>
            <a:picLocks noChangeAspect="1"/>
          </p:cNvPicPr>
          <p:nvPr/>
        </p:nvPicPr>
        <p:blipFill>
          <a:blip r:embed="rId2"/>
          <a:stretch>
            <a:fillRect/>
          </a:stretch>
        </p:blipFill>
        <p:spPr>
          <a:xfrm>
            <a:off x="702310" y="2064385"/>
            <a:ext cx="3962400" cy="3293110"/>
          </a:xfrm>
          <a:prstGeom prst="rect">
            <a:avLst/>
          </a:prstGeom>
        </p:spPr>
      </p:pic>
      <p:sp>
        <p:nvSpPr>
          <p:cNvPr id="16" name="TextBox 2"/>
          <p:cNvSpPr txBox="1"/>
          <p:nvPr>
            <p:custDataLst>
              <p:tags r:id="rId3"/>
            </p:custDataLst>
          </p:nvPr>
        </p:nvSpPr>
        <p:spPr>
          <a:xfrm>
            <a:off x="445077" y="1146562"/>
            <a:ext cx="3216910" cy="521970"/>
          </a:xfrm>
          <a:prstGeom prst="rect">
            <a:avLst/>
          </a:prstGeom>
          <a:noFill/>
        </p:spPr>
        <p:txBody>
          <a:bodyPr wrap="square" rtlCol="0">
            <a:spAutoFit/>
          </a:bodyPr>
          <a:lstStyle>
            <a:defPPr>
              <a:defRPr lang="zh-CN"/>
            </a:defPPr>
            <a:lvl1pPr>
              <a:defRPr sz="3600" b="1">
                <a:latin typeface="+mn-ea"/>
              </a:defRPr>
            </a:lvl1pPr>
          </a:lstStyle>
          <a:p>
            <a:pPr algn="ctr"/>
            <a:r>
              <a:rPr lang="zh-CN" altLang="en-US" sz="2800" dirty="0">
                <a:solidFill>
                  <a:srgbClr val="E38D4D"/>
                </a:solidFill>
                <a:latin typeface="+mn-lt"/>
                <a:sym typeface="+mn-ea"/>
              </a:rPr>
              <a:t>研学支持</a:t>
            </a:r>
            <a:endParaRPr lang="zh-CN" altLang="en-US" sz="2800" dirty="0">
              <a:solidFill>
                <a:srgbClr val="E38D4D"/>
              </a:solidFill>
              <a:latin typeface="+mn-lt"/>
              <a:ea typeface="微软雅黑" panose="020B0503020204020204" charset="-122"/>
              <a:cs typeface="仿宋" panose="02010609060101010101" charset="-122"/>
              <a:sym typeface="+mn-ea"/>
            </a:endParaRPr>
          </a:p>
        </p:txBody>
      </p:sp>
      <p:grpSp>
        <p:nvGrpSpPr>
          <p:cNvPr id="5" name="组合 4"/>
          <p:cNvGrpSpPr/>
          <p:nvPr/>
        </p:nvGrpSpPr>
        <p:grpSpPr>
          <a:xfrm>
            <a:off x="4279654" y="31232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工具类产品</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6" name="TextBox 2"/>
          <p:cNvSpPr txBox="1"/>
          <p:nvPr>
            <p:custDataLst>
              <p:tags r:id="rId4"/>
            </p:custDataLst>
          </p:nvPr>
        </p:nvSpPr>
        <p:spPr>
          <a:xfrm>
            <a:off x="4488180" y="1006475"/>
            <a:ext cx="3904615" cy="521970"/>
          </a:xfrm>
          <a:prstGeom prst="rect">
            <a:avLst/>
          </a:prstGeom>
          <a:noFill/>
        </p:spPr>
        <p:txBody>
          <a:bodyPr wrap="square" rtlCol="0">
            <a:spAutoFit/>
          </a:bodyPr>
          <a:lstStyle>
            <a:defPPr>
              <a:defRPr lang="zh-CN"/>
            </a:defPPr>
            <a:lvl1pPr>
              <a:defRPr sz="3600" b="1">
                <a:latin typeface="+mn-ea"/>
              </a:defRPr>
            </a:lvl1pPr>
          </a:lstStyle>
          <a:p>
            <a:pPr algn="ctr"/>
            <a:r>
              <a:rPr lang="en-US" altLang="zh-CN" sz="2800" dirty="0">
                <a:solidFill>
                  <a:srgbClr val="E38D4D"/>
                </a:solidFill>
                <a:latin typeface="+mn-lt"/>
                <a:sym typeface="+mn-ea"/>
              </a:rPr>
              <a:t>AI</a:t>
            </a:r>
            <a:r>
              <a:rPr lang="zh-CN" altLang="en-US" sz="2800" dirty="0">
                <a:solidFill>
                  <a:srgbClr val="E38D4D"/>
                </a:solidFill>
                <a:latin typeface="+mn-lt"/>
                <a:sym typeface="+mn-ea"/>
              </a:rPr>
              <a:t>全面赋能科技创新</a:t>
            </a:r>
            <a:endParaRPr lang="zh-CN" altLang="en-US" sz="2800" dirty="0">
              <a:solidFill>
                <a:srgbClr val="E38D4D"/>
              </a:solidFill>
              <a:latin typeface="+mn-lt"/>
              <a:ea typeface="微软雅黑" panose="020B0503020204020204" charset="-122"/>
              <a:cs typeface="仿宋" panose="02010609060101010101" charset="-122"/>
              <a:sym typeface="+mn-ea"/>
            </a:endParaRPr>
          </a:p>
        </p:txBody>
      </p:sp>
      <p:sp>
        <p:nvSpPr>
          <p:cNvPr id="3" name="文本框 2"/>
          <p:cNvSpPr txBox="1"/>
          <p:nvPr/>
        </p:nvSpPr>
        <p:spPr>
          <a:xfrm>
            <a:off x="180340" y="5647055"/>
            <a:ext cx="4674870" cy="915670"/>
          </a:xfrm>
          <a:prstGeom prst="rect">
            <a:avLst/>
          </a:prstGeom>
          <a:noFill/>
        </p:spPr>
        <p:txBody>
          <a:bodyPr wrap="square" rtlCol="0" anchor="t">
            <a:noAutofit/>
          </a:bodyPr>
          <a:p>
            <a:pPr indent="0" algn="l" fontAlgn="auto">
              <a:lnSpc>
                <a:spcPct val="120000"/>
              </a:lnSpc>
            </a:pPr>
            <a:r>
              <a:rPr lang="zh-CN" altLang="en-US" sz="1400" dirty="0">
                <a:uFillTx/>
                <a:sym typeface="+mn-ea"/>
              </a:rPr>
              <a:t>科研工作涉及科研学习、学术交流、科研决策等多个环节。</a:t>
            </a:r>
            <a:endParaRPr lang="zh-CN" altLang="en-US" sz="1400" dirty="0">
              <a:uFillTx/>
              <a:sym typeface="+mn-ea"/>
            </a:endParaRPr>
          </a:p>
          <a:p>
            <a:pPr indent="0" fontAlgn="auto">
              <a:lnSpc>
                <a:spcPct val="120000"/>
              </a:lnSpc>
            </a:pPr>
            <a:r>
              <a:rPr lang="zh-CN" altLang="en-US" sz="1400" dirty="0">
                <a:uFillTx/>
                <a:sym typeface="+mn-ea"/>
              </a:rPr>
              <a:t>“研学支持”为科研主体在学习、研究、管理、决策过程中提供智能化、知识化的科研工具。</a:t>
            </a:r>
            <a:endParaRPr lang="zh-CN" altLang="en-US" sz="2000">
              <a:latin typeface="楷体" panose="02010609060101010101" charset="-122"/>
              <a:ea typeface="楷体" panose="02010609060101010101" charset="-122"/>
              <a:cs typeface="楷体" panose="02010609060101010101" charset="-122"/>
              <a:sym typeface="+mn-ea"/>
            </a:endParaRPr>
          </a:p>
        </p:txBody>
      </p:sp>
      <p:sp>
        <p:nvSpPr>
          <p:cNvPr id="8" name="文本框 7"/>
          <p:cNvSpPr txBox="1"/>
          <p:nvPr/>
        </p:nvSpPr>
        <p:spPr>
          <a:xfrm>
            <a:off x="5088255" y="2188210"/>
            <a:ext cx="3210560" cy="2814955"/>
          </a:xfrm>
          <a:prstGeom prst="rect">
            <a:avLst/>
          </a:prstGeom>
          <a:noFill/>
        </p:spPr>
        <p:txBody>
          <a:bodyPr wrap="square" rtlCol="0" anchor="t">
            <a:spAutoFit/>
          </a:bodyPr>
          <a:p>
            <a:pPr indent="457200" fontAlgn="auto">
              <a:lnSpc>
                <a:spcPct val="150000"/>
              </a:lnSpc>
            </a:pPr>
            <a:r>
              <a:rPr lang="zh-CN" altLang="en-US" sz="1400" dirty="0">
                <a:uFillTx/>
                <a:sym typeface="+mn-ea"/>
              </a:rPr>
              <a:t>面向本科生、硕博士、高校老师等不同群体</a:t>
            </a:r>
            <a:endParaRPr lang="zh-CN" altLang="en-US" sz="1400" dirty="0">
              <a:uFillTx/>
            </a:endParaRPr>
          </a:p>
          <a:p>
            <a:pPr indent="457200" fontAlgn="auto">
              <a:lnSpc>
                <a:spcPct val="150000"/>
              </a:lnSpc>
            </a:pPr>
            <a:r>
              <a:rPr lang="zh-CN" altLang="en-US" sz="1400" dirty="0">
                <a:uFillTx/>
                <a:sym typeface="+mn-ea"/>
              </a:rPr>
              <a:t>提供“大学生论文检测”、“硕博论文检测”、“职称论文检测”等不同的检测版本。</a:t>
            </a:r>
            <a:endParaRPr lang="zh-CN" altLang="en-US" sz="1400" dirty="0">
              <a:uFillTx/>
            </a:endParaRPr>
          </a:p>
          <a:p>
            <a:pPr indent="457200" fontAlgn="auto">
              <a:lnSpc>
                <a:spcPct val="150000"/>
              </a:lnSpc>
            </a:pPr>
            <a:r>
              <a:rPr lang="zh-CN" altLang="en-US" sz="1400" dirty="0">
                <a:uFillTx/>
                <a:sym typeface="+mn-ea"/>
              </a:rPr>
              <a:t>针对高校建设科研诚信需求，提供“科研诚信学习系统”，为加强科研道德教育提供支持</a:t>
            </a:r>
            <a:r>
              <a:rPr lang="zh-CN" altLang="en-US" sz="2000">
                <a:latin typeface="微软雅黑" panose="020B0503020204020204" charset="-122"/>
                <a:ea typeface="微软雅黑" panose="020B0503020204020204" charset="-122"/>
                <a:cs typeface="微软雅黑" panose="020B0503020204020204" charset="-122"/>
                <a:sym typeface="+mn-ea"/>
              </a:rPr>
              <a:t>。</a:t>
            </a:r>
            <a:endParaRPr lang="zh-CN" altLang="en-US" sz="2000">
              <a:latin typeface="微软雅黑" panose="020B0503020204020204" charset="-122"/>
              <a:ea typeface="微软雅黑" panose="020B0503020204020204" charset="-122"/>
              <a:cs typeface="微软雅黑" panose="020B0503020204020204" charset="-122"/>
              <a:sym typeface="+mn-ea"/>
            </a:endParaRPr>
          </a:p>
        </p:txBody>
      </p:sp>
      <p:sp>
        <p:nvSpPr>
          <p:cNvPr id="9" name="TextBox 2"/>
          <p:cNvSpPr txBox="1"/>
          <p:nvPr>
            <p:custDataLst>
              <p:tags r:id="rId5"/>
            </p:custDataLst>
          </p:nvPr>
        </p:nvSpPr>
        <p:spPr>
          <a:xfrm>
            <a:off x="7995227" y="1146562"/>
            <a:ext cx="3216910" cy="521970"/>
          </a:xfrm>
          <a:prstGeom prst="rect">
            <a:avLst/>
          </a:prstGeom>
          <a:noFill/>
        </p:spPr>
        <p:txBody>
          <a:bodyPr wrap="square" rtlCol="0">
            <a:spAutoFit/>
          </a:bodyPr>
          <a:lstStyle>
            <a:defPPr>
              <a:defRPr lang="zh-CN"/>
            </a:defPPr>
            <a:lvl1pPr>
              <a:defRPr sz="3600" b="1">
                <a:latin typeface="+mn-ea"/>
              </a:defRPr>
            </a:lvl1pPr>
          </a:lstStyle>
          <a:p>
            <a:pPr algn="ctr"/>
            <a:r>
              <a:rPr lang="zh-CN" altLang="en-US" sz="2800" dirty="0">
                <a:solidFill>
                  <a:schemeClr val="accent5"/>
                </a:solidFill>
                <a:latin typeface="+mn-lt"/>
                <a:sym typeface="+mn-ea"/>
              </a:rPr>
              <a:t>科研诚信</a:t>
            </a:r>
            <a:endParaRPr lang="zh-CN" altLang="en-US" sz="2800" dirty="0">
              <a:solidFill>
                <a:schemeClr val="accent5"/>
              </a:solidFill>
              <a:latin typeface="+mn-lt"/>
              <a:ea typeface="微软雅黑" panose="020B0503020204020204" charset="-122"/>
              <a:cs typeface="仿宋" panose="02010609060101010101" charset="-122"/>
              <a:sym typeface="+mn-ea"/>
            </a:endParaRPr>
          </a:p>
        </p:txBody>
      </p:sp>
      <p:pic>
        <p:nvPicPr>
          <p:cNvPr id="11" name="图片 10"/>
          <p:cNvPicPr>
            <a:picLocks noChangeAspect="1"/>
          </p:cNvPicPr>
          <p:nvPr/>
        </p:nvPicPr>
        <p:blipFill>
          <a:blip r:embed="rId6"/>
          <a:stretch>
            <a:fillRect/>
          </a:stretch>
        </p:blipFill>
        <p:spPr>
          <a:xfrm>
            <a:off x="1524000" y="1590675"/>
            <a:ext cx="8896350" cy="3676650"/>
          </a:xfrm>
          <a:prstGeom prst="rect">
            <a:avLst/>
          </a:prstGeom>
        </p:spPr>
      </p:pic>
      <p:pic>
        <p:nvPicPr>
          <p:cNvPr id="12" name="图片 11"/>
          <p:cNvPicPr>
            <a:picLocks noChangeAspect="1"/>
          </p:cNvPicPr>
          <p:nvPr/>
        </p:nvPicPr>
        <p:blipFill>
          <a:blip r:embed="rId7"/>
          <a:stretch>
            <a:fillRect/>
          </a:stretch>
        </p:blipFill>
        <p:spPr>
          <a:xfrm>
            <a:off x="1881505" y="1494155"/>
            <a:ext cx="8181975" cy="4152900"/>
          </a:xfrm>
          <a:prstGeom prst="rect">
            <a:avLst/>
          </a:prstGeom>
        </p:spPr>
      </p:pic>
      <p:pic>
        <p:nvPicPr>
          <p:cNvPr id="13" name="图片 12"/>
          <p:cNvPicPr>
            <a:picLocks noChangeAspect="1"/>
          </p:cNvPicPr>
          <p:nvPr/>
        </p:nvPicPr>
        <p:blipFill>
          <a:blip r:embed="rId8"/>
          <a:stretch>
            <a:fillRect/>
          </a:stretch>
        </p:blipFill>
        <p:spPr>
          <a:xfrm>
            <a:off x="1619250" y="1590675"/>
            <a:ext cx="8953500" cy="3857625"/>
          </a:xfrm>
          <a:prstGeom prst="rect">
            <a:avLst/>
          </a:prstGeom>
        </p:spPr>
      </p:pic>
      <p:pic>
        <p:nvPicPr>
          <p:cNvPr id="15" name="图片 14"/>
          <p:cNvPicPr>
            <a:picLocks noChangeAspect="1"/>
          </p:cNvPicPr>
          <p:nvPr/>
        </p:nvPicPr>
        <p:blipFill>
          <a:blip r:embed="rId9"/>
          <a:stretch>
            <a:fillRect/>
          </a:stretch>
        </p:blipFill>
        <p:spPr>
          <a:xfrm>
            <a:off x="1315085" y="1417955"/>
            <a:ext cx="9315450" cy="4229100"/>
          </a:xfrm>
          <a:prstGeom prst="rect">
            <a:avLst/>
          </a:prstGeom>
        </p:spPr>
      </p:pic>
      <p:pic>
        <p:nvPicPr>
          <p:cNvPr id="10" name="图片 9"/>
          <p:cNvPicPr>
            <a:picLocks noChangeAspect="1"/>
          </p:cNvPicPr>
          <p:nvPr/>
        </p:nvPicPr>
        <p:blipFill>
          <a:blip r:embed="rId10"/>
          <a:stretch>
            <a:fillRect/>
          </a:stretch>
        </p:blipFill>
        <p:spPr>
          <a:xfrm>
            <a:off x="702310" y="1833880"/>
            <a:ext cx="10644505" cy="4221480"/>
          </a:xfrm>
          <a:prstGeom prst="rect">
            <a:avLst/>
          </a:prstGeom>
        </p:spPr>
      </p:pic>
      <p:sp>
        <p:nvSpPr>
          <p:cNvPr id="19" name="文本框 18"/>
          <p:cNvSpPr txBox="1"/>
          <p:nvPr/>
        </p:nvSpPr>
        <p:spPr>
          <a:xfrm>
            <a:off x="1941195" y="3206750"/>
            <a:ext cx="8277860" cy="1476375"/>
          </a:xfrm>
          <a:prstGeom prst="rect">
            <a:avLst/>
          </a:prstGeom>
          <a:noFill/>
        </p:spPr>
        <p:txBody>
          <a:bodyPr wrap="square" rtlCol="0" anchor="t">
            <a:spAutoFit/>
          </a:bodyPr>
          <a:lstStyle/>
          <a:p>
            <a:pPr algn="just">
              <a:lnSpc>
                <a:spcPct val="150000"/>
              </a:lnSpc>
              <a:spcAft>
                <a:spcPts val="0"/>
              </a:spcAft>
              <a:buClrTx/>
              <a:buSzTx/>
              <a:buFontTx/>
            </a:pPr>
            <a:r>
              <a:rPr lang="zh-CN" altLang="en-US" sz="2000" dirty="0">
                <a:latin typeface="微软雅黑" panose="020B0503020204020204" charset="-122"/>
                <a:ea typeface="微软雅黑" panose="020B0503020204020204" charset="-122"/>
                <a:cs typeface="微软雅黑" panose="020B0503020204020204" charset="-122"/>
                <a:sym typeface="+mn-ea"/>
              </a:rPr>
              <a:t>是一款</a:t>
            </a:r>
            <a:r>
              <a:rPr lang="en-US" altLang="zh-CN" sz="2000" dirty="0">
                <a:latin typeface="微软雅黑" panose="020B0503020204020204" charset="-122"/>
                <a:ea typeface="微软雅黑" panose="020B0503020204020204" charset="-122"/>
                <a:cs typeface="微软雅黑" panose="020B0503020204020204" charset="-122"/>
                <a:sym typeface="+mn-ea"/>
              </a:rPr>
              <a:t>一站式辅助创作平台</a:t>
            </a:r>
            <a:r>
              <a:rPr lang="zh-CN" altLang="en-US" sz="2000" dirty="0">
                <a:latin typeface="微软雅黑" panose="020B0503020204020204" charset="-122"/>
                <a:ea typeface="微软雅黑" panose="020B0503020204020204" charset="-122"/>
                <a:cs typeface="微软雅黑" panose="020B0503020204020204" charset="-122"/>
                <a:sym typeface="+mn-ea"/>
              </a:rPr>
              <a:t>，针对创作流程中的各个环节智能提供基于大数据的创作建议和帮助，让创作更简单。主要功能有快速创作、流程写作、文本润色和AI百宝箱。</a:t>
            </a:r>
            <a:endParaRPr lang="zh-CN" altLang="en-US" sz="2000" dirty="0">
              <a:latin typeface="微软雅黑" panose="020B0503020204020204" charset="-122"/>
              <a:ea typeface="微软雅黑" panose="020B0503020204020204" charset="-122"/>
              <a:cs typeface="微软雅黑" panose="020B0503020204020204" charset="-122"/>
              <a:sym typeface="+mn-ea"/>
            </a:endParaRPr>
          </a:p>
        </p:txBody>
      </p:sp>
      <p:pic>
        <p:nvPicPr>
          <p:cNvPr id="14" name="图片 13"/>
          <p:cNvPicPr>
            <a:picLocks noChangeAspect="1"/>
          </p:cNvPicPr>
          <p:nvPr/>
        </p:nvPicPr>
        <p:blipFill>
          <a:blip r:embed="rId11"/>
          <a:stretch>
            <a:fillRect/>
          </a:stretch>
        </p:blipFill>
        <p:spPr>
          <a:xfrm>
            <a:off x="2270760" y="1590675"/>
            <a:ext cx="7266305" cy="4637405"/>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250" fill="hold">
                                          <p:stCondLst>
                                            <p:cond delay="0"/>
                                          </p:stCondLst>
                                        </p:cTn>
                                        <p:tgtEl>
                                          <p:spTgt spid="11"/>
                                        </p:tgtEl>
                                        <p:attrNameLst>
                                          <p:attrName>style.visibility</p:attrName>
                                        </p:attrNameLst>
                                      </p:cBhvr>
                                      <p:to>
                                        <p:strVal val="visible"/>
                                      </p:to>
                                    </p:set>
                                    <p:anim calcmode="lin" valueType="num">
                                      <p:cBhvr>
                                        <p:cTn id="20" dur="1250" fill="hold"/>
                                        <p:tgtEl>
                                          <p:spTgt spid="11"/>
                                        </p:tgtEl>
                                        <p:attrNameLst>
                                          <p:attrName>ppt_w</p:attrName>
                                        </p:attrNameLst>
                                      </p:cBhvr>
                                      <p:tavLst>
                                        <p:tav tm="0">
                                          <p:val>
                                            <p:fltVal val="0"/>
                                          </p:val>
                                        </p:tav>
                                        <p:tav tm="100000">
                                          <p:val>
                                            <p:strVal val="#ppt_w"/>
                                          </p:val>
                                        </p:tav>
                                      </p:tavLst>
                                    </p:anim>
                                    <p:anim calcmode="lin" valueType="num">
                                      <p:cBhvr>
                                        <p:cTn id="21" dur="1250" fill="hold"/>
                                        <p:tgtEl>
                                          <p:spTgt spid="11"/>
                                        </p:tgtEl>
                                        <p:attrNameLst>
                                          <p:attrName>ppt_h</p:attrName>
                                        </p:attrNameLst>
                                      </p:cBhvr>
                                      <p:tavLst>
                                        <p:tav tm="0">
                                          <p:val>
                                            <p:fltVal val="0"/>
                                          </p:val>
                                        </p:tav>
                                        <p:tav tm="100000">
                                          <p:val>
                                            <p:strVal val="#ppt_h"/>
                                          </p:val>
                                        </p:tav>
                                      </p:tavLst>
                                    </p:anim>
                                    <p:anim calcmode="lin" valueType="num">
                                      <p:cBhvr>
                                        <p:cTn id="22" dur="1250" fill="hold"/>
                                        <p:tgtEl>
                                          <p:spTgt spid="11"/>
                                        </p:tgtEl>
                                        <p:attrNameLst>
                                          <p:attrName>style.rotation</p:attrName>
                                        </p:attrNameLst>
                                      </p:cBhvr>
                                      <p:tavLst>
                                        <p:tav tm="0">
                                          <p:val>
                                            <p:fltVal val="360"/>
                                          </p:val>
                                        </p:tav>
                                        <p:tav tm="100000">
                                          <p:val>
                                            <p:fltVal val="0"/>
                                          </p:val>
                                        </p:tav>
                                      </p:tavLst>
                                    </p:anim>
                                    <p:animEffect transition="in" filter="fade">
                                      <p:cBhvr>
                                        <p:cTn id="23" dur="12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000"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360"/>
                                          </p:val>
                                        </p:tav>
                                        <p:tav tm="100000">
                                          <p:val>
                                            <p:fltVal val="0"/>
                                          </p:val>
                                        </p:tav>
                                      </p:tavLst>
                                    </p:anim>
                                    <p:animEffect transition="in" filter="fade">
                                      <p:cBhvr>
                                        <p:cTn id="36" dur="10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000" fill="hold">
                                          <p:stCondLst>
                                            <p:cond delay="0"/>
                                          </p:stCondLst>
                                        </p:cTn>
                                        <p:tgtEl>
                                          <p:spTgt spid="13"/>
                                        </p:tgtEl>
                                        <p:attrNameLst>
                                          <p:attrName>style.visibility</p:attrName>
                                        </p:attrNameLst>
                                      </p:cBhvr>
                                      <p:to>
                                        <p:strVal val="visible"/>
                                      </p:to>
                                    </p:set>
                                    <p:anim calcmode="lin" valueType="num">
                                      <p:cBhvr>
                                        <p:cTn id="46" dur="1000" fill="hold"/>
                                        <p:tgtEl>
                                          <p:spTgt spid="13"/>
                                        </p:tgtEl>
                                        <p:attrNameLst>
                                          <p:attrName>ppt_w</p:attrName>
                                        </p:attrNameLst>
                                      </p:cBhvr>
                                      <p:tavLst>
                                        <p:tav tm="0">
                                          <p:val>
                                            <p:fltVal val="0"/>
                                          </p:val>
                                        </p:tav>
                                        <p:tav tm="100000">
                                          <p:val>
                                            <p:strVal val="#ppt_w"/>
                                          </p:val>
                                        </p:tav>
                                      </p:tavLst>
                                    </p:anim>
                                    <p:anim calcmode="lin" valueType="num">
                                      <p:cBhvr>
                                        <p:cTn id="47" dur="1000" fill="hold"/>
                                        <p:tgtEl>
                                          <p:spTgt spid="13"/>
                                        </p:tgtEl>
                                        <p:attrNameLst>
                                          <p:attrName>ppt_h</p:attrName>
                                        </p:attrNameLst>
                                      </p:cBhvr>
                                      <p:tavLst>
                                        <p:tav tm="0">
                                          <p:val>
                                            <p:fltVal val="0"/>
                                          </p:val>
                                        </p:tav>
                                        <p:tav tm="100000">
                                          <p:val>
                                            <p:strVal val="#ppt_h"/>
                                          </p:val>
                                        </p:tav>
                                      </p:tavLst>
                                    </p:anim>
                                    <p:anim calcmode="lin" valueType="num">
                                      <p:cBhvr>
                                        <p:cTn id="48" dur="1000" fill="hold"/>
                                        <p:tgtEl>
                                          <p:spTgt spid="13"/>
                                        </p:tgtEl>
                                        <p:attrNameLst>
                                          <p:attrName>style.rotation</p:attrName>
                                        </p:attrNameLst>
                                      </p:cBhvr>
                                      <p:tavLst>
                                        <p:tav tm="0">
                                          <p:val>
                                            <p:fltVal val="360"/>
                                          </p:val>
                                        </p:tav>
                                        <p:tav tm="100000">
                                          <p:val>
                                            <p:fltVal val="0"/>
                                          </p:val>
                                        </p:tav>
                                      </p:tavLst>
                                    </p:anim>
                                    <p:animEffect transition="in" filter="fade">
                                      <p:cBhvr>
                                        <p:cTn id="49" dur="1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xit" presetSubtype="12" fill="hold" nodeType="clickEffect">
                                  <p:stCondLst>
                                    <p:cond delay="0"/>
                                  </p:stCondLst>
                                  <p:childTnLst>
                                    <p:animEffect transition="out" filter="strips(downLeft)">
                                      <p:cBhvr>
                                        <p:cTn id="53" dur="750"/>
                                        <p:tgtEl>
                                          <p:spTgt spid="13"/>
                                        </p:tgtEl>
                                      </p:cBhvr>
                                    </p:animEffect>
                                    <p:set>
                                      <p:cBhvr>
                                        <p:cTn id="54" dur="1" fill="hold">
                                          <p:stCondLst>
                                            <p:cond delay="748"/>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000"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fltVal val="0"/>
                                          </p:val>
                                        </p:tav>
                                        <p:tav tm="100000">
                                          <p:val>
                                            <p:strVal val="#ppt_w"/>
                                          </p:val>
                                        </p:tav>
                                      </p:tavLst>
                                    </p:anim>
                                    <p:anim calcmode="lin" valueType="num">
                                      <p:cBhvr>
                                        <p:cTn id="60" dur="1000" fill="hold"/>
                                        <p:tgtEl>
                                          <p:spTgt spid="15"/>
                                        </p:tgtEl>
                                        <p:attrNameLst>
                                          <p:attrName>ppt_h</p:attrName>
                                        </p:attrNameLst>
                                      </p:cBhvr>
                                      <p:tavLst>
                                        <p:tav tm="0">
                                          <p:val>
                                            <p:fltVal val="0"/>
                                          </p:val>
                                        </p:tav>
                                        <p:tav tm="100000">
                                          <p:val>
                                            <p:strVal val="#ppt_h"/>
                                          </p:val>
                                        </p:tav>
                                      </p:tavLst>
                                    </p:anim>
                                    <p:anim calcmode="lin" valueType="num">
                                      <p:cBhvr>
                                        <p:cTn id="61" dur="1000" fill="hold"/>
                                        <p:tgtEl>
                                          <p:spTgt spid="15"/>
                                        </p:tgtEl>
                                        <p:attrNameLst>
                                          <p:attrName>style.rotation</p:attrName>
                                        </p:attrNameLst>
                                      </p:cBhvr>
                                      <p:tavLst>
                                        <p:tav tm="0">
                                          <p:val>
                                            <p:fltVal val="360"/>
                                          </p:val>
                                        </p:tav>
                                        <p:tav tm="100000">
                                          <p:val>
                                            <p:fltVal val="0"/>
                                          </p:val>
                                        </p:tav>
                                      </p:tavLst>
                                    </p:anim>
                                    <p:animEffect transition="in" filter="fade">
                                      <p:cBhvr>
                                        <p:cTn id="62" dur="10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xit" presetSubtype="12" fill="hold" nodeType="clickEffect">
                                  <p:stCondLst>
                                    <p:cond delay="0"/>
                                  </p:stCondLst>
                                  <p:childTnLst>
                                    <p:animEffect transition="out" filter="strips(downLeft)">
                                      <p:cBhvr>
                                        <p:cTn id="66" dur="500"/>
                                        <p:tgtEl>
                                          <p:spTgt spid="15"/>
                                        </p:tgtEl>
                                      </p:cBhvr>
                                    </p:animEffect>
                                    <p:set>
                                      <p:cBhvr>
                                        <p:cTn id="67" dur="1" fill="hold">
                                          <p:stCondLst>
                                            <p:cond delay="499"/>
                                          </p:stCondLst>
                                        </p:cTn>
                                        <p:tgtEl>
                                          <p:spTgt spid="15"/>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9" presetClass="entr" presetSubtype="0" decel="100000" fill="hold" nodeType="clickEffect">
                                  <p:stCondLst>
                                    <p:cond delay="0"/>
                                  </p:stCondLst>
                                  <p:childTnLst>
                                    <p:set>
                                      <p:cBhvr>
                                        <p:cTn id="71" dur="1000"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anim calcmode="lin" valueType="num">
                                      <p:cBhvr>
                                        <p:cTn id="74" dur="1000" fill="hold"/>
                                        <p:tgtEl>
                                          <p:spTgt spid="10"/>
                                        </p:tgtEl>
                                        <p:attrNameLst>
                                          <p:attrName>style.rotation</p:attrName>
                                        </p:attrNameLst>
                                      </p:cBhvr>
                                      <p:tavLst>
                                        <p:tav tm="0">
                                          <p:val>
                                            <p:fltVal val="360"/>
                                          </p:val>
                                        </p:tav>
                                        <p:tav tm="100000">
                                          <p:val>
                                            <p:fltVal val="0"/>
                                          </p:val>
                                        </p:tav>
                                      </p:tavLst>
                                    </p:anim>
                                    <p:animEffect transition="in" filter="fade">
                                      <p:cBhvr>
                                        <p:cTn id="75" dur="1000"/>
                                        <p:tgtEl>
                                          <p:spTgt spid="10"/>
                                        </p:tgtEl>
                                      </p:cBhvr>
                                    </p:animEffect>
                                  </p:childTnLst>
                                </p:cTn>
                              </p:par>
                              <p:par>
                                <p:cTn id="76" presetID="1" presetClass="entr" presetSubtype="0"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8" presetClass="exit" presetSubtype="12" fill="hold" nodeType="clickEffect">
                                  <p:stCondLst>
                                    <p:cond delay="0"/>
                                  </p:stCondLst>
                                  <p:childTnLst>
                                    <p:animEffect transition="out" filter="strips(downLeft)">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3" presetClass="exit" presetSubtype="10" fill="hold" grpId="2" nodeType="withEffect">
                                  <p:stCondLst>
                                    <p:cond delay="0"/>
                                  </p:stCondLst>
                                  <p:childTnLst>
                                    <p:animEffect transition="out" filter="blinds(horizontal)">
                                      <p:cBhvr>
                                        <p:cTn id="84" dur="500"/>
                                        <p:tgtEl>
                                          <p:spTgt spid="19"/>
                                        </p:tgtEl>
                                      </p:cBhvr>
                                    </p:animEffect>
                                    <p:set>
                                      <p:cBhvr>
                                        <p:cTn id="85" dur="1" fill="hold">
                                          <p:stCondLst>
                                            <p:cond delay="499"/>
                                          </p:stCondLst>
                                        </p:cTn>
                                        <p:tgtEl>
                                          <p:spTgt spid="19"/>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9" presetClass="entr" presetSubtype="0" decel="100000" fill="hold" nodeType="clickEffect">
                                  <p:stCondLst>
                                    <p:cond delay="0"/>
                                  </p:stCondLst>
                                  <p:childTnLst>
                                    <p:set>
                                      <p:cBhvr>
                                        <p:cTn id="89" dur="1000" fill="hold">
                                          <p:stCondLst>
                                            <p:cond delay="0"/>
                                          </p:stCondLst>
                                        </p:cTn>
                                        <p:tgtEl>
                                          <p:spTgt spid="14"/>
                                        </p:tgtEl>
                                        <p:attrNameLst>
                                          <p:attrName>style.visibility</p:attrName>
                                        </p:attrNameLst>
                                      </p:cBhvr>
                                      <p:to>
                                        <p:strVal val="visible"/>
                                      </p:to>
                                    </p:set>
                                    <p:anim calcmode="lin" valueType="num">
                                      <p:cBhvr>
                                        <p:cTn id="90" dur="1000" fill="hold"/>
                                        <p:tgtEl>
                                          <p:spTgt spid="14"/>
                                        </p:tgtEl>
                                        <p:attrNameLst>
                                          <p:attrName>ppt_w</p:attrName>
                                        </p:attrNameLst>
                                      </p:cBhvr>
                                      <p:tavLst>
                                        <p:tav tm="0">
                                          <p:val>
                                            <p:fltVal val="0"/>
                                          </p:val>
                                        </p:tav>
                                        <p:tav tm="100000">
                                          <p:val>
                                            <p:strVal val="#ppt_w"/>
                                          </p:val>
                                        </p:tav>
                                      </p:tavLst>
                                    </p:anim>
                                    <p:anim calcmode="lin" valueType="num">
                                      <p:cBhvr>
                                        <p:cTn id="91" dur="1000" fill="hold"/>
                                        <p:tgtEl>
                                          <p:spTgt spid="14"/>
                                        </p:tgtEl>
                                        <p:attrNameLst>
                                          <p:attrName>ppt_h</p:attrName>
                                        </p:attrNameLst>
                                      </p:cBhvr>
                                      <p:tavLst>
                                        <p:tav tm="0">
                                          <p:val>
                                            <p:fltVal val="0"/>
                                          </p:val>
                                        </p:tav>
                                        <p:tav tm="100000">
                                          <p:val>
                                            <p:strVal val="#ppt_h"/>
                                          </p:val>
                                        </p:tav>
                                      </p:tavLst>
                                    </p:anim>
                                    <p:anim calcmode="lin" valueType="num">
                                      <p:cBhvr>
                                        <p:cTn id="92" dur="1000" fill="hold"/>
                                        <p:tgtEl>
                                          <p:spTgt spid="14"/>
                                        </p:tgtEl>
                                        <p:attrNameLst>
                                          <p:attrName>style.rotation</p:attrName>
                                        </p:attrNameLst>
                                      </p:cBhvr>
                                      <p:tavLst>
                                        <p:tav tm="0">
                                          <p:val>
                                            <p:fltVal val="360"/>
                                          </p:val>
                                        </p:tav>
                                        <p:tav tm="100000">
                                          <p:val>
                                            <p:fltVal val="0"/>
                                          </p:val>
                                        </p:tav>
                                      </p:tavLst>
                                    </p:anim>
                                    <p:animEffect transition="in" filter="fade">
                                      <p:cBhvr>
                                        <p:cTn id="93" dur="1000"/>
                                        <p:tgtEl>
                                          <p:spTgt spid="14"/>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xit" presetSubtype="12" fill="hold" nodeType="clickEffect">
                                  <p:stCondLst>
                                    <p:cond delay="0"/>
                                  </p:stCondLst>
                                  <p:childTnLst>
                                    <p:animEffect transition="out" filter="strips(downLeft)">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6" grpId="0"/>
      <p:bldP spid="16" grpId="1"/>
      <p:bldP spid="19" grpId="0"/>
      <p:bldP spid="19" grpId="1"/>
      <p:bldP spid="19"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 name="矩形 2" descr="7b0a202020202262756c6c6574223a20227b5c2263617465676f727949645c223a31303030352c5c2274656d706c61746549645c223a32303233313537347d220a7d0a"/>
          <p:cNvSpPr/>
          <p:nvPr/>
        </p:nvSpPr>
        <p:spPr>
          <a:xfrm>
            <a:off x="2516505" y="1149985"/>
            <a:ext cx="7583805" cy="5074920"/>
          </a:xfrm>
          <a:prstGeom prst="rect">
            <a:avLst/>
          </a:prstGeom>
        </p:spPr>
        <p:txBody>
          <a:bodyPr wrap="square">
            <a:noAutofit/>
          </a:bodyPr>
          <a:p>
            <a:pPr indent="0" fontAlgn="auto">
              <a:lnSpc>
                <a:spcPct val="150000"/>
              </a:lnSpc>
              <a:buFont typeface="Arial" panose="020B0604020202020204" pitchFamily="34" charset="0"/>
              <a:buNone/>
            </a:pPr>
            <a:r>
              <a:rPr lang="zh-CN" altLang="en-US" b="1" dirty="0">
                <a:solidFill>
                  <a:schemeClr val="dk1"/>
                </a:solidFill>
                <a:latin typeface="微软雅黑" panose="020B0503020204020204" charset="-122"/>
                <a:ea typeface="微软雅黑" panose="020B0503020204020204" charset="-122"/>
                <a:sym typeface="+mn-ea"/>
              </a:rPr>
              <a:t>实现海量多渠道多种类资源的一站式检索和发现：</a:t>
            </a:r>
            <a:endParaRPr lang="en-US" b="1" kern="0" dirty="0">
              <a:solidFill>
                <a:srgbClr val="000000"/>
              </a:solidFill>
              <a:uFillTx/>
              <a:latin typeface="微软雅黑" panose="020B0503020204020204" charset="-122"/>
              <a:ea typeface="微软雅黑" panose="020B0503020204020204" charset="-122"/>
              <a:cs typeface="微软雅黑" panose="020B0503020204020204" charset="-122"/>
              <a:sym typeface="+mn-ea"/>
            </a:endParaRPr>
          </a:p>
          <a:p>
            <a:pPr marL="457200" indent="-457200" fontAlgn="auto">
              <a:lnSpc>
                <a:spcPct val="150000"/>
              </a:lnSpc>
              <a:buFont typeface="Arial" panose="020B0604020202020204" pitchFamily="34" charset="0"/>
              <a:buChar char="•"/>
            </a:pPr>
            <a:r>
              <a:rPr sz="1600" kern="0" dirty="0">
                <a:solidFill>
                  <a:srgbClr val="537285"/>
                </a:solidFill>
                <a:uFillTx/>
                <a:latin typeface="微软雅黑" panose="020B0503020204020204" charset="-122"/>
                <a:ea typeface="微软雅黑" panose="020B0503020204020204" charset="-122"/>
                <a:cs typeface="微软雅黑" panose="020B0503020204020204" charset="-122"/>
                <a:sym typeface="+mn-ea"/>
              </a:rPr>
              <a:t> 10余种资源统一检索</a:t>
            </a:r>
            <a:endParaRPr sz="1600" kern="0" dirty="0">
              <a:solidFill>
                <a:srgbClr val="537285"/>
              </a:solidFill>
              <a:uFillTx/>
              <a:latin typeface="微软雅黑" panose="020B0503020204020204" charset="-122"/>
              <a:ea typeface="微软雅黑" panose="020B0503020204020204" charset="-122"/>
              <a:cs typeface="微软雅黑" panose="020B0503020204020204" charset="-122"/>
            </a:endParaRPr>
          </a:p>
          <a:p>
            <a:pPr marL="457200" indent="-457200" fontAlgn="auto">
              <a:lnSpc>
                <a:spcPct val="150000"/>
              </a:lnSpc>
              <a:buFont typeface="Arial" panose="020B0604020202020204" pitchFamily="34" charset="0"/>
              <a:buChar char="•"/>
            </a:pPr>
            <a:r>
              <a:rPr sz="1600" kern="0" dirty="0">
                <a:solidFill>
                  <a:srgbClr val="537285"/>
                </a:solidFill>
                <a:uFillTx/>
                <a:latin typeface="微软雅黑" panose="020B0503020204020204" charset="-122"/>
                <a:ea typeface="微软雅黑" panose="020B0503020204020204" charset="-122"/>
                <a:cs typeface="微软雅黑" panose="020B0503020204020204" charset="-122"/>
                <a:sym typeface="+mn-ea"/>
              </a:rPr>
              <a:t> </a:t>
            </a:r>
            <a:r>
              <a:rPr sz="1600" kern="0" dirty="0">
                <a:solidFill>
                  <a:srgbClr val="537285"/>
                </a:solidFill>
                <a:uFillTx/>
                <a:latin typeface="微软雅黑" panose="020B0503020204020204" charset="-122"/>
                <a:ea typeface="微软雅黑" panose="020B0503020204020204" charset="-122"/>
                <a:cs typeface="微软雅黑" panose="020B0503020204020204" charset="-122"/>
                <a:sym typeface="+mn-ea"/>
              </a:rPr>
              <a:t>中英文统一检索</a:t>
            </a:r>
            <a:endParaRPr sz="1600" kern="0" dirty="0">
              <a:solidFill>
                <a:srgbClr val="000000"/>
              </a:solidFill>
              <a:uFillTx/>
              <a:latin typeface="微软雅黑" panose="020B0503020204020204" charset="-122"/>
              <a:ea typeface="微软雅黑" panose="020B0503020204020204" charset="-122"/>
              <a:cs typeface="微软雅黑" panose="020B0503020204020204" charset="-122"/>
            </a:endParaRPr>
          </a:p>
          <a:p>
            <a:pPr marL="457200" indent="-457200" algn="l">
              <a:lnSpc>
                <a:spcPct val="150000"/>
              </a:lnSpc>
              <a:buClrTx/>
              <a:buSzTx/>
              <a:buFont typeface="Arial" panose="020B0604020202020204" pitchFamily="34" charset="0"/>
              <a:buChar char="•"/>
            </a:pPr>
            <a:endParaRPr lang="en-US" altLang="zh-CN" sz="1600" b="1" kern="0" dirty="0">
              <a:solidFill>
                <a:schemeClr val="accent4"/>
              </a:solidFill>
              <a:uFillTx/>
              <a:latin typeface="黑体" panose="02010609060101010101" charset="-122"/>
              <a:ea typeface="黑体" panose="02010609060101010101" charset="-122"/>
            </a:endParaRPr>
          </a:p>
          <a:p>
            <a:pPr>
              <a:lnSpc>
                <a:spcPct val="150000"/>
              </a:lnSpc>
            </a:pPr>
            <a:r>
              <a:rPr b="1" kern="0" dirty="0">
                <a:solidFill>
                  <a:srgbClr val="000000"/>
                </a:solidFill>
                <a:uFillTx/>
                <a:latin typeface="微软雅黑" panose="020B0503020204020204" charset="-122"/>
                <a:ea typeface="微软雅黑" panose="020B0503020204020204" charset="-122"/>
                <a:cs typeface="微软雅黑" panose="020B0503020204020204" charset="-122"/>
              </a:rPr>
              <a:t>提升检索结果的精准度：</a:t>
            </a:r>
            <a:endParaRPr b="1" kern="0" dirty="0">
              <a:solidFill>
                <a:srgbClr val="000000"/>
              </a:solidFill>
              <a:uFillTx/>
              <a:latin typeface="微软雅黑" panose="020B0503020204020204" charset="-122"/>
              <a:ea typeface="微软雅黑" panose="020B0503020204020204" charset="-122"/>
              <a:cs typeface="微软雅黑" panose="020B0503020204020204" charset="-122"/>
            </a:endParaRPr>
          </a:p>
          <a:p>
            <a:pPr marL="457200" indent="-457200">
              <a:lnSpc>
                <a:spcPct val="150000"/>
              </a:lnSpc>
              <a:buFont typeface="Arial" panose="020B0604020202020204" pitchFamily="34" charset="0"/>
              <a:buChar char="•"/>
            </a:pPr>
            <a:r>
              <a:rPr lang="zh-CN" altLang="en-US" sz="1600" b="1" kern="0" dirty="0">
                <a:solidFill>
                  <a:schemeClr val="tx2"/>
                </a:solidFill>
                <a:uFillTx/>
                <a:latin typeface="黑体" panose="02010609060101010101" charset="-122"/>
                <a:ea typeface="黑体" panose="02010609060101010101" charset="-122"/>
              </a:rPr>
              <a:t> 限定检索：</a:t>
            </a:r>
            <a:r>
              <a:rPr sz="1600" kern="0" dirty="0">
                <a:solidFill>
                  <a:srgbClr val="537285"/>
                </a:solidFill>
                <a:uFillTx/>
                <a:latin typeface="微软雅黑" panose="020B0503020204020204" charset="-122"/>
                <a:ea typeface="微软雅黑" panose="020B0503020204020204" charset="-122"/>
                <a:cs typeface="微软雅黑" panose="020B0503020204020204" charset="-122"/>
              </a:rPr>
              <a:t>选择题名、关键词、摘要、作者或作者单位等检索字段；</a:t>
            </a:r>
            <a:endParaRPr sz="1600" kern="0" dirty="0">
              <a:solidFill>
                <a:srgbClr val="000000"/>
              </a:solidFill>
              <a:uFillTx/>
              <a:latin typeface="微软雅黑" panose="020B0503020204020204" charset="-122"/>
              <a:ea typeface="微软雅黑" panose="020B0503020204020204" charset="-122"/>
              <a:cs typeface="微软雅黑" panose="020B0503020204020204" charset="-122"/>
            </a:endParaRPr>
          </a:p>
          <a:p>
            <a:pPr marL="457200" indent="-457200">
              <a:lnSpc>
                <a:spcPct val="150000"/>
              </a:lnSpc>
              <a:buFont typeface="Arial" panose="020B0604020202020204" pitchFamily="34" charset="0"/>
              <a:buChar char="•"/>
            </a:pPr>
            <a:r>
              <a:rPr lang="zh-CN" altLang="en-US" sz="1600" b="1" kern="0" dirty="0">
                <a:solidFill>
                  <a:schemeClr val="tx2"/>
                </a:solidFill>
                <a:uFillTx/>
                <a:latin typeface="黑体" panose="02010609060101010101" charset="-122"/>
                <a:ea typeface="黑体" panose="02010609060101010101" charset="-122"/>
              </a:rPr>
              <a:t> 精确检索：</a:t>
            </a:r>
            <a:r>
              <a:rPr sz="1600" kern="0" dirty="0">
                <a:solidFill>
                  <a:srgbClr val="537285"/>
                </a:solidFill>
                <a:uFillTx/>
                <a:latin typeface="微软雅黑" panose="020B0503020204020204" charset="-122"/>
                <a:ea typeface="微软雅黑" panose="020B0503020204020204" charset="-122"/>
                <a:cs typeface="微软雅黑" panose="020B0503020204020204" charset="-122"/>
              </a:rPr>
              <a:t>加双引号进行限定；</a:t>
            </a:r>
            <a:endParaRPr sz="1600" kern="0" dirty="0">
              <a:solidFill>
                <a:srgbClr val="000000"/>
              </a:solidFill>
              <a:uFillTx/>
              <a:latin typeface="微软雅黑" panose="020B0503020204020204" charset="-122"/>
              <a:ea typeface="微软雅黑" panose="020B0503020204020204" charset="-122"/>
              <a:cs typeface="微软雅黑" panose="020B0503020204020204" charset="-122"/>
            </a:endParaRPr>
          </a:p>
          <a:p>
            <a:pPr marL="457200" indent="-457200">
              <a:lnSpc>
                <a:spcPct val="150000"/>
              </a:lnSpc>
              <a:buFont typeface="Arial" panose="020B0604020202020204" pitchFamily="34" charset="0"/>
              <a:buChar char="•"/>
            </a:pPr>
            <a:r>
              <a:rPr lang="zh-CN" altLang="en-US" sz="1600" b="1" kern="0" dirty="0">
                <a:solidFill>
                  <a:schemeClr val="tx2"/>
                </a:solidFill>
                <a:uFillTx/>
                <a:latin typeface="黑体" panose="02010609060101010101" charset="-122"/>
                <a:ea typeface="黑体" panose="02010609060101010101" charset="-122"/>
              </a:rPr>
              <a:t> 布尔逻辑检索：</a:t>
            </a:r>
            <a:r>
              <a:rPr sz="1600" kern="0" dirty="0">
                <a:solidFill>
                  <a:srgbClr val="537285"/>
                </a:solidFill>
                <a:uFillTx/>
                <a:latin typeface="微软雅黑" panose="020B0503020204020204" charset="-122"/>
                <a:ea typeface="微软雅黑" panose="020B0503020204020204" charset="-122"/>
                <a:cs typeface="微软雅黑" panose="020B0503020204020204" charset="-122"/>
              </a:rPr>
              <a:t>“与、或、非”即逻辑词and、or、not；</a:t>
            </a:r>
            <a:endParaRPr sz="1600" kern="0" dirty="0">
              <a:solidFill>
                <a:srgbClr val="000000"/>
              </a:solidFill>
              <a:uFillTx/>
              <a:latin typeface="微软雅黑" panose="020B0503020204020204" charset="-122"/>
              <a:ea typeface="微软雅黑" panose="020B0503020204020204" charset="-122"/>
              <a:cs typeface="微软雅黑" panose="020B0503020204020204" charset="-122"/>
            </a:endParaRPr>
          </a:p>
          <a:p>
            <a:pPr marL="457200" indent="-457200">
              <a:lnSpc>
                <a:spcPct val="150000"/>
              </a:lnSpc>
              <a:buFont typeface="Arial" panose="020B0604020202020204" pitchFamily="34" charset="0"/>
              <a:buChar char="•"/>
            </a:pPr>
            <a:r>
              <a:rPr lang="zh-CN" altLang="en-US" sz="1600" b="1" kern="0" dirty="0">
                <a:solidFill>
                  <a:schemeClr val="tx2"/>
                </a:solidFill>
                <a:uFillTx/>
                <a:latin typeface="黑体" panose="02010609060101010101" charset="-122"/>
                <a:ea typeface="黑体" panose="02010609060101010101" charset="-122"/>
              </a:rPr>
              <a:t> 分类检索：</a:t>
            </a:r>
            <a:r>
              <a:rPr sz="1600" kern="0" dirty="0">
                <a:solidFill>
                  <a:srgbClr val="537285"/>
                </a:solidFill>
                <a:uFillTx/>
                <a:latin typeface="微软雅黑" panose="020B0503020204020204" charset="-122"/>
                <a:ea typeface="微软雅黑" panose="020B0503020204020204" charset="-122"/>
                <a:cs typeface="微软雅黑" panose="020B0503020204020204" charset="-122"/>
              </a:rPr>
              <a:t>选择其中一种文献类型。</a:t>
            </a:r>
            <a:endParaRPr sz="1600" kern="0" dirty="0">
              <a:solidFill>
                <a:srgbClr val="000000"/>
              </a:solidFill>
              <a:uFillTx/>
              <a:latin typeface="微软雅黑" panose="020B0503020204020204" charset="-122"/>
              <a:ea typeface="微软雅黑" panose="020B0503020204020204" charset="-122"/>
              <a:cs typeface="微软雅黑" panose="020B0503020204020204" charset="-122"/>
            </a:endParaRPr>
          </a:p>
          <a:p>
            <a:pPr marL="457200" indent="-457200">
              <a:lnSpc>
                <a:spcPct val="150000"/>
              </a:lnSpc>
              <a:buFont typeface="Arial" panose="020B0604020202020204" pitchFamily="34" charset="0"/>
              <a:buChar char="•"/>
            </a:pPr>
            <a:r>
              <a:rPr lang="zh-CN" altLang="en-US" sz="1600" b="1" kern="0" dirty="0">
                <a:solidFill>
                  <a:schemeClr val="tx2"/>
                </a:solidFill>
                <a:uFillTx/>
                <a:latin typeface="黑体" panose="02010609060101010101" charset="-122"/>
                <a:ea typeface="黑体" panose="02010609060101010101" charset="-122"/>
                <a:sym typeface="+mn-ea"/>
              </a:rPr>
              <a:t> 智能识</a:t>
            </a:r>
            <a:r>
              <a:rPr lang="zh-CN" altLang="en-US" sz="1600" b="1" kern="0" dirty="0">
                <a:solidFill>
                  <a:schemeClr val="tx2"/>
                </a:solidFill>
                <a:uFillTx/>
                <a:latin typeface="黑体" panose="02010609060101010101" charset="-122"/>
                <a:ea typeface="黑体" panose="02010609060101010101" charset="-122"/>
              </a:rPr>
              <a:t>别：</a:t>
            </a:r>
            <a:r>
              <a:rPr sz="1600" kern="0" dirty="0">
                <a:solidFill>
                  <a:srgbClr val="537285"/>
                </a:solidFill>
                <a:uFillTx/>
                <a:latin typeface="微软雅黑" panose="020B0503020204020204" charset="-122"/>
                <a:ea typeface="微软雅黑" panose="020B0503020204020204" charset="-122"/>
                <a:cs typeface="微软雅黑" panose="020B0503020204020204" charset="-122"/>
                <a:sym typeface="+mn-ea"/>
              </a:rPr>
              <a:t>可对用户输入的检索词进行学者、期刊、机构等实体识别 。</a:t>
            </a:r>
            <a:endParaRPr sz="1600" kern="0" dirty="0">
              <a:solidFill>
                <a:srgbClr val="000000"/>
              </a:solidFill>
              <a:uFillTx/>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Arial" panose="020B0604020202020204" pitchFamily="34" charset="0"/>
              <a:buChar char="•"/>
            </a:pPr>
            <a:endParaRPr sz="1600" kern="0" dirty="0">
              <a:solidFill>
                <a:srgbClr val="000000"/>
              </a:solidFill>
              <a:uFillTx/>
              <a:latin typeface="微软雅黑" panose="020B0503020204020204" charset="-122"/>
              <a:ea typeface="微软雅黑" panose="020B0503020204020204" charset="-122"/>
              <a:cs typeface="微软雅黑" panose="020B0503020204020204" charset="-122"/>
              <a:sym typeface="+mn-ea"/>
            </a:endParaRPr>
          </a:p>
          <a:p>
            <a:pPr indent="0">
              <a:lnSpc>
                <a:spcPct val="150000"/>
              </a:lnSpc>
              <a:buFont typeface="Arial" panose="020B0604020202020204" pitchFamily="34" charset="0"/>
              <a:buNone/>
            </a:pPr>
            <a:r>
              <a:rPr lang="zh-CN" b="1" kern="0" dirty="0">
                <a:solidFill>
                  <a:srgbClr val="000000"/>
                </a:solidFill>
                <a:uFillTx/>
                <a:latin typeface="微软雅黑" panose="020B0503020204020204" charset="-122"/>
                <a:ea typeface="微软雅黑" panose="020B0503020204020204" charset="-122"/>
                <a:cs typeface="微软雅黑" panose="020B0503020204020204" charset="-122"/>
                <a:sym typeface="+mn-ea"/>
              </a:rPr>
              <a:t>更多检索方式</a:t>
            </a:r>
            <a:r>
              <a:rPr b="1" kern="0" dirty="0">
                <a:solidFill>
                  <a:srgbClr val="000000"/>
                </a:solidFill>
                <a:uFillTx/>
                <a:latin typeface="微软雅黑" panose="020B0503020204020204" charset="-122"/>
                <a:ea typeface="微软雅黑" panose="020B0503020204020204" charset="-122"/>
                <a:cs typeface="微软雅黑" panose="020B0503020204020204" charset="-122"/>
                <a:sym typeface="+mn-ea"/>
              </a:rPr>
              <a:t>：</a:t>
            </a:r>
            <a:endParaRPr kern="0" dirty="0">
              <a:solidFill>
                <a:srgbClr val="000000"/>
              </a:solidFill>
              <a:uFillTx/>
              <a:latin typeface="微软雅黑" panose="020B0503020204020204" charset="-122"/>
              <a:ea typeface="微软雅黑" panose="020B0503020204020204" charset="-122"/>
              <a:cs typeface="微软雅黑" panose="020B0503020204020204" charset="-122"/>
              <a:sym typeface="+mn-ea"/>
            </a:endParaRPr>
          </a:p>
          <a:p>
            <a:pPr marL="457200" indent="-457200">
              <a:lnSpc>
                <a:spcPct val="150000"/>
              </a:lnSpc>
              <a:buFont typeface="Arial" panose="020B0604020202020204" pitchFamily="34" charset="0"/>
              <a:buChar char="•"/>
            </a:pPr>
            <a:r>
              <a:rPr lang="zh-CN" altLang="en-US" sz="1600" b="1" kern="0" dirty="0">
                <a:solidFill>
                  <a:schemeClr val="tx2"/>
                </a:solidFill>
                <a:uFillTx/>
                <a:latin typeface="黑体" panose="02010609060101010101" charset="-122"/>
                <a:ea typeface="黑体" panose="02010609060101010101" charset="-122"/>
                <a:sym typeface="+mn-ea"/>
              </a:rPr>
              <a:t> 高级检索、专业检索、作者发文检索、</a:t>
            </a:r>
            <a:r>
              <a:rPr lang="en-US" altLang="zh-CN" sz="1600" b="1" kern="0" dirty="0">
                <a:solidFill>
                  <a:schemeClr val="tx2"/>
                </a:solidFill>
                <a:uFillTx/>
                <a:latin typeface="黑体" panose="02010609060101010101" charset="-122"/>
                <a:ea typeface="黑体" panose="02010609060101010101" charset="-122"/>
                <a:sym typeface="+mn-ea"/>
              </a:rPr>
              <a:t>AI</a:t>
            </a:r>
            <a:r>
              <a:rPr lang="zh-CN" altLang="en-US" sz="1600" b="1" kern="0" dirty="0">
                <a:solidFill>
                  <a:schemeClr val="tx2"/>
                </a:solidFill>
                <a:uFillTx/>
                <a:latin typeface="黑体" panose="02010609060101010101" charset="-122"/>
                <a:ea typeface="黑体" panose="02010609060101010101" charset="-122"/>
                <a:sym typeface="+mn-ea"/>
              </a:rPr>
              <a:t>增强检索</a:t>
            </a:r>
            <a:endParaRPr lang="zh-CN" altLang="en-US" sz="1600" b="1" kern="0" dirty="0">
              <a:solidFill>
                <a:schemeClr val="tx2"/>
              </a:solidFill>
              <a:uFillTx/>
              <a:latin typeface="黑体" panose="02010609060101010101" charset="-122"/>
              <a:ea typeface="黑体" panose="02010609060101010101" charset="-122"/>
            </a:endParaRPr>
          </a:p>
          <a:p>
            <a:pPr marL="285750" indent="-285750">
              <a:lnSpc>
                <a:spcPct val="150000"/>
              </a:lnSpc>
              <a:buFont typeface="Wingdings" panose="05000000000000000000" pitchFamily="2" charset="2"/>
              <a:buChar char="ü"/>
            </a:pPr>
            <a:endParaRPr lang="en-US" altLang="zh-CN" sz="1000" dirty="0" smtClean="0">
              <a:solidFill>
                <a:srgbClr val="000000"/>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Wingdings" panose="05000000000000000000" pitchFamily="2" charset="2"/>
              <a:buChar char="ü"/>
            </a:pPr>
            <a:endParaRPr lang="en-US" altLang="zh-CN" sz="1000" dirty="0" smtClean="0">
              <a:solidFill>
                <a:srgbClr val="000000"/>
              </a:solidFill>
              <a:latin typeface="微软雅黑" panose="020B0503020204020204" charset="-122"/>
              <a:ea typeface="微软雅黑" panose="020B0503020204020204" charset="-122"/>
              <a:cs typeface="微软雅黑" panose="020B0503020204020204" charset="-122"/>
            </a:endParaRPr>
          </a:p>
          <a:p>
            <a:pPr>
              <a:lnSpc>
                <a:spcPct val="150000"/>
              </a:lnSpc>
            </a:pPr>
            <a:endParaRPr lang="en-US" altLang="zh-CN" sz="1000" dirty="0" smtClean="0">
              <a:solidFill>
                <a:srgbClr val="000000"/>
              </a:solidFill>
              <a:latin typeface="微软雅黑" panose="020B0503020204020204" charset="-122"/>
              <a:ea typeface="微软雅黑" panose="020B0503020204020204" charset="-122"/>
              <a:cs typeface="微软雅黑" panose="020B0503020204020204" charset="-122"/>
            </a:endParaRPr>
          </a:p>
        </p:txBody>
      </p:sp>
      <p:grpSp>
        <p:nvGrpSpPr>
          <p:cNvPr id="10" name="组合 9"/>
          <p:cNvGrpSpPr/>
          <p:nvPr/>
        </p:nvGrpSpPr>
        <p:grpSpPr>
          <a:xfrm>
            <a:off x="3336044" y="312329"/>
            <a:ext cx="5711190" cy="632054"/>
            <a:chOff x="4306959" y="563789"/>
            <a:chExt cx="5711190" cy="632054"/>
          </a:xfrm>
        </p:grpSpPr>
        <p:sp>
          <p:nvSpPr>
            <p:cNvPr id="11" name="文本框 20"/>
            <p:cNvSpPr txBox="1"/>
            <p:nvPr/>
          </p:nvSpPr>
          <p:spPr>
            <a:xfrm>
              <a:off x="4306959" y="563789"/>
              <a:ext cx="5711190" cy="4965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平台亮点功能</a:t>
              </a:r>
              <a:r>
                <a:rPr lang="en-US" altLang="zh-CN" sz="3200" dirty="0">
                  <a:ln w="15875">
                    <a:noFill/>
                  </a:ln>
                  <a:solidFill>
                    <a:schemeClr val="accent1"/>
                  </a:solidFill>
                  <a:latin typeface="+mj-ea"/>
                  <a:ea typeface="+mj-ea"/>
                  <a:cs typeface="MiSans Normal" panose="00000500000000000000" pitchFamily="2" charset="-122"/>
                  <a:sym typeface="+mn-ea"/>
                </a:rPr>
                <a:t>-</a:t>
              </a:r>
              <a:r>
                <a:rPr lang="zh-CN" altLang="en-US" sz="3200" dirty="0">
                  <a:ln w="15875">
                    <a:noFill/>
                  </a:ln>
                  <a:solidFill>
                    <a:schemeClr val="accent1"/>
                  </a:solidFill>
                  <a:latin typeface="+mj-ea"/>
                  <a:ea typeface="+mj-ea"/>
                  <a:cs typeface="MiSans Normal" panose="00000500000000000000" pitchFamily="2" charset="-122"/>
                  <a:sym typeface="+mn-ea"/>
                </a:rPr>
                <a:t>智能检索</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4" name="直接连接符 23"/>
            <p:cNvCxnSpPr/>
            <p:nvPr/>
          </p:nvCxnSpPr>
          <p:spPr>
            <a:xfrm>
              <a:off x="668854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图片 3" descr="奖章无印花"/>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823085" y="1222375"/>
            <a:ext cx="596900" cy="596900"/>
          </a:xfrm>
          <a:prstGeom prst="rect">
            <a:avLst/>
          </a:prstGeom>
        </p:spPr>
      </p:pic>
      <p:pic>
        <p:nvPicPr>
          <p:cNvPr id="5" name="图片 4" descr="奖章"/>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8010" y="2795905"/>
            <a:ext cx="561975" cy="561975"/>
          </a:xfrm>
          <a:prstGeom prst="rect">
            <a:avLst/>
          </a:prstGeom>
        </p:spPr>
      </p:pic>
      <p:pic>
        <p:nvPicPr>
          <p:cNvPr id="6" name="图片 5" descr="奖牌"/>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2470" y="5390515"/>
            <a:ext cx="534035" cy="5340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73"/>
                                        </p:tgtEl>
                                        <p:attrNameLst>
                                          <p:attrName>style.visibility</p:attrName>
                                        </p:attrNameLst>
                                      </p:cBhvr>
                                      <p:to>
                                        <p:strVal val="visible"/>
                                      </p:to>
                                    </p:set>
                                    <p:anim calcmode="lin" valueType="num">
                                      <p:cBhvr>
                                        <p:cTn id="7" dur="2000" fill="hold"/>
                                        <p:tgtEl>
                                          <p:spTgt spid="73"/>
                                        </p:tgtEl>
                                        <p:attrNameLst>
                                          <p:attrName>ppt_w</p:attrName>
                                        </p:attrNameLst>
                                      </p:cBhvr>
                                      <p:tavLst>
                                        <p:tav tm="0">
                                          <p:val>
                                            <p:fltVal val="0"/>
                                          </p:val>
                                        </p:tav>
                                        <p:tav tm="100000">
                                          <p:val>
                                            <p:strVal val="#ppt_w"/>
                                          </p:val>
                                        </p:tav>
                                      </p:tavLst>
                                    </p:anim>
                                    <p:anim calcmode="lin" valueType="num">
                                      <p:cBhvr>
                                        <p:cTn id="8" dur="2000" fill="hold"/>
                                        <p:tgtEl>
                                          <p:spTgt spid="73"/>
                                        </p:tgtEl>
                                        <p:attrNameLst>
                                          <p:attrName>ppt_h</p:attrName>
                                        </p:attrNameLst>
                                      </p:cBhvr>
                                      <p:tavLst>
                                        <p:tav tm="0">
                                          <p:val>
                                            <p:fltVal val="0"/>
                                          </p:val>
                                        </p:tav>
                                        <p:tav tm="100000">
                                          <p:val>
                                            <p:strVal val="#ppt_h"/>
                                          </p:val>
                                        </p:tav>
                                      </p:tavLst>
                                    </p:anim>
                                    <p:animEffect transition="in" filter="fade">
                                      <p:cBhvr>
                                        <p:cTn id="9" dur="2000"/>
                                        <p:tgtEl>
                                          <p:spTgt spid="73"/>
                                        </p:tgtEl>
                                      </p:cBhvr>
                                    </p:animEffect>
                                  </p:childTnLst>
                                </p:cTn>
                              </p:par>
                              <p:par>
                                <p:cTn id="10" presetID="53" presetClass="entr" presetSubtype="16" fill="hold" nodeType="withEffect">
                                  <p:stCondLst>
                                    <p:cond delay="0"/>
                                  </p:stCondLst>
                                  <p:childTnLst>
                                    <p:set>
                                      <p:cBhvr>
                                        <p:cTn id="11" dur="2000" fill="hold">
                                          <p:stCondLst>
                                            <p:cond delay="0"/>
                                          </p:stCondLst>
                                        </p:cTn>
                                        <p:tgtEl>
                                          <p:spTgt spid="4"/>
                                        </p:tgtEl>
                                        <p:attrNameLst>
                                          <p:attrName>style.visibility</p:attrName>
                                        </p:attrNameLst>
                                      </p:cBhvr>
                                      <p:to>
                                        <p:strVal val="visible"/>
                                      </p:to>
                                    </p:set>
                                    <p:anim calcmode="lin" valueType="num">
                                      <p:cBhvr>
                                        <p:cTn id="12" dur="2000" fill="hold"/>
                                        <p:tgtEl>
                                          <p:spTgt spid="4"/>
                                        </p:tgtEl>
                                        <p:attrNameLst>
                                          <p:attrName>ppt_w</p:attrName>
                                        </p:attrNameLst>
                                      </p:cBhvr>
                                      <p:tavLst>
                                        <p:tav tm="0">
                                          <p:val>
                                            <p:fltVal val="0"/>
                                          </p:val>
                                        </p:tav>
                                        <p:tav tm="100000">
                                          <p:val>
                                            <p:strVal val="#ppt_w"/>
                                          </p:val>
                                        </p:tav>
                                      </p:tavLst>
                                    </p:anim>
                                    <p:anim calcmode="lin" valueType="num">
                                      <p:cBhvr>
                                        <p:cTn id="13" dur="2000" fill="hold"/>
                                        <p:tgtEl>
                                          <p:spTgt spid="4"/>
                                        </p:tgtEl>
                                        <p:attrNameLst>
                                          <p:attrName>ppt_h</p:attrName>
                                        </p:attrNameLst>
                                      </p:cBhvr>
                                      <p:tavLst>
                                        <p:tav tm="0">
                                          <p:val>
                                            <p:fltVal val="0"/>
                                          </p:val>
                                        </p:tav>
                                        <p:tav tm="100000">
                                          <p:val>
                                            <p:strVal val="#ppt_h"/>
                                          </p:val>
                                        </p:tav>
                                      </p:tavLst>
                                    </p:anim>
                                    <p:animEffect transition="in" filter="fade">
                                      <p:cBhvr>
                                        <p:cTn id="14" dur="2000"/>
                                        <p:tgtEl>
                                          <p:spTgt spid="4"/>
                                        </p:tgtEl>
                                      </p:cBhvr>
                                    </p:animEffect>
                                  </p:childTnLst>
                                </p:cTn>
                              </p:par>
                              <p:par>
                                <p:cTn id="15" presetID="53" presetClass="entr" presetSubtype="16" fill="hold" nodeType="withEffect">
                                  <p:stCondLst>
                                    <p:cond delay="0"/>
                                  </p:stCondLst>
                                  <p:childTnLst>
                                    <p:set>
                                      <p:cBhvr>
                                        <p:cTn id="16" dur="2000"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par>
                                <p:cTn id="20" presetID="53" presetClass="entr" presetSubtype="16" fill="hold" nodeType="withEffect">
                                  <p:stCondLst>
                                    <p:cond delay="0"/>
                                  </p:stCondLst>
                                  <p:childTnLst>
                                    <p:set>
                                      <p:cBhvr>
                                        <p:cTn id="21" dur="2000" fill="hold">
                                          <p:stCondLst>
                                            <p:cond delay="0"/>
                                          </p:stCondLst>
                                        </p:cTn>
                                        <p:tgtEl>
                                          <p:spTgt spid="6"/>
                                        </p:tgtEl>
                                        <p:attrNameLst>
                                          <p:attrName>style.visibility</p:attrName>
                                        </p:attrNameLst>
                                      </p:cBhvr>
                                      <p:to>
                                        <p:strVal val="visible"/>
                                      </p:to>
                                    </p:set>
                                    <p:anim calcmode="lin" valueType="num">
                                      <p:cBhvr>
                                        <p:cTn id="22" dur="2000" fill="hold"/>
                                        <p:tgtEl>
                                          <p:spTgt spid="6"/>
                                        </p:tgtEl>
                                        <p:attrNameLst>
                                          <p:attrName>ppt_w</p:attrName>
                                        </p:attrNameLst>
                                      </p:cBhvr>
                                      <p:tavLst>
                                        <p:tav tm="0">
                                          <p:val>
                                            <p:fltVal val="0"/>
                                          </p:val>
                                        </p:tav>
                                        <p:tav tm="100000">
                                          <p:val>
                                            <p:strVal val="#ppt_w"/>
                                          </p:val>
                                        </p:tav>
                                      </p:tavLst>
                                    </p:anim>
                                    <p:anim calcmode="lin" valueType="num">
                                      <p:cBhvr>
                                        <p:cTn id="23" dur="2000" fill="hold"/>
                                        <p:tgtEl>
                                          <p:spTgt spid="6"/>
                                        </p:tgtEl>
                                        <p:attrNameLst>
                                          <p:attrName>ppt_h</p:attrName>
                                        </p:attrNameLst>
                                      </p:cBhvr>
                                      <p:tavLst>
                                        <p:tav tm="0">
                                          <p:val>
                                            <p:fltVal val="0"/>
                                          </p:val>
                                        </p:tav>
                                        <p:tav tm="100000">
                                          <p:val>
                                            <p:strVal val="#ppt_h"/>
                                          </p:val>
                                        </p:tav>
                                      </p:tavLst>
                                    </p:anim>
                                    <p:animEffect transition="in" filter="fade">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 name="图片 16"/>
          <p:cNvPicPr>
            <a:picLocks noChangeAspect="1"/>
          </p:cNvPicPr>
          <p:nvPr/>
        </p:nvPicPr>
        <p:blipFill>
          <a:blip r:embed="rId1"/>
          <a:stretch>
            <a:fillRect/>
          </a:stretch>
        </p:blipFill>
        <p:spPr>
          <a:xfrm>
            <a:off x="0" y="0"/>
            <a:ext cx="12238990" cy="6858000"/>
          </a:xfrm>
          <a:prstGeom prst="rect">
            <a:avLst/>
          </a:prstGeom>
        </p:spPr>
      </p:pic>
      <p:sp>
        <p:nvSpPr>
          <p:cNvPr id="18" name="圆角矩形 17"/>
          <p:cNvSpPr/>
          <p:nvPr>
            <p:custDataLst>
              <p:tags r:id="rId2"/>
            </p:custDataLst>
          </p:nvPr>
        </p:nvSpPr>
        <p:spPr>
          <a:xfrm>
            <a:off x="2431415" y="2397125"/>
            <a:ext cx="2378075" cy="419608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9" name="组合 248"/>
          <p:cNvGrpSpPr/>
          <p:nvPr/>
        </p:nvGrpSpPr>
        <p:grpSpPr>
          <a:xfrm>
            <a:off x="11173707" y="507545"/>
            <a:ext cx="396240" cy="175895"/>
            <a:chOff x="16994" y="611"/>
            <a:chExt cx="624" cy="277"/>
          </a:xfrm>
          <a:solidFill>
            <a:schemeClr val="accent1"/>
          </a:solidFill>
        </p:grpSpPr>
        <p:sp>
          <p:nvSpPr>
            <p:cNvPr id="250" name="圆角矩形 13"/>
            <p:cNvSpPr/>
            <p:nvPr/>
          </p:nvSpPr>
          <p:spPr>
            <a:xfrm>
              <a:off x="16994" y="61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63238"/>
                </a:solidFill>
              </a:endParaRPr>
            </a:p>
          </p:txBody>
        </p:sp>
        <p:sp>
          <p:nvSpPr>
            <p:cNvPr id="251" name="圆角矩形 14"/>
            <p:cNvSpPr/>
            <p:nvPr/>
          </p:nvSpPr>
          <p:spPr>
            <a:xfrm>
              <a:off x="16994" y="72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sp>
          <p:nvSpPr>
            <p:cNvPr id="252" name="圆角矩形 15"/>
            <p:cNvSpPr/>
            <p:nvPr/>
          </p:nvSpPr>
          <p:spPr>
            <a:xfrm>
              <a:off x="16994" y="83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grpSp>
      <p:sp>
        <p:nvSpPr>
          <p:cNvPr id="2" name="文本框 1"/>
          <p:cNvSpPr txBox="1"/>
          <p:nvPr/>
        </p:nvSpPr>
        <p:spPr>
          <a:xfrm>
            <a:off x="701263" y="1478368"/>
            <a:ext cx="2812043"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dirty="0">
                <a:solidFill>
                  <a:schemeClr val="tx1">
                    <a:lumMod val="75000"/>
                    <a:lumOff val="25000"/>
                  </a:schemeClr>
                </a:solidFill>
                <a:latin typeface="+mj-ea"/>
                <a:ea typeface="+mj-ea"/>
              </a:rPr>
              <a:t>目录</a:t>
            </a:r>
            <a:endParaRPr lang="zh-CN" altLang="en-US" sz="4400" dirty="0">
              <a:solidFill>
                <a:schemeClr val="tx1">
                  <a:lumMod val="75000"/>
                  <a:lumOff val="25000"/>
                </a:schemeClr>
              </a:solidFill>
              <a:latin typeface="+mj-ea"/>
              <a:ea typeface="+mj-ea"/>
            </a:endParaRPr>
          </a:p>
        </p:txBody>
      </p:sp>
      <p:sp>
        <p:nvSpPr>
          <p:cNvPr id="3" name="文本框 12"/>
          <p:cNvSpPr txBox="1"/>
          <p:nvPr/>
        </p:nvSpPr>
        <p:spPr>
          <a:xfrm>
            <a:off x="2107284" y="1632255"/>
            <a:ext cx="2403790"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en-US" altLang="zh-CN" sz="2400" dirty="0">
                <a:solidFill>
                  <a:schemeClr val="tx1">
                    <a:lumMod val="75000"/>
                    <a:lumOff val="25000"/>
                  </a:schemeClr>
                </a:solidFill>
                <a:latin typeface="+mj-ea"/>
                <a:ea typeface="+mj-ea"/>
              </a:rPr>
              <a:t>CONTENTS</a:t>
            </a:r>
            <a:endParaRPr lang="zh-CN" altLang="en-US" sz="2400" dirty="0">
              <a:solidFill>
                <a:schemeClr val="tx1">
                  <a:lumMod val="75000"/>
                  <a:lumOff val="25000"/>
                </a:schemeClr>
              </a:solidFill>
              <a:latin typeface="+mj-ea"/>
              <a:ea typeface="+mj-ea"/>
            </a:endParaRPr>
          </a:p>
        </p:txBody>
      </p:sp>
      <p:grpSp>
        <p:nvGrpSpPr>
          <p:cNvPr id="4" name="组合 3"/>
          <p:cNvGrpSpPr/>
          <p:nvPr>
            <p:custDataLst>
              <p:tags r:id="rId1"/>
            </p:custDataLst>
          </p:nvPr>
        </p:nvGrpSpPr>
        <p:grpSpPr>
          <a:xfrm>
            <a:off x="307620" y="2464208"/>
            <a:ext cx="6536055" cy="2632075"/>
            <a:chOff x="418745" y="2488338"/>
            <a:chExt cx="6536055" cy="2632075"/>
          </a:xfrm>
        </p:grpSpPr>
        <p:sp>
          <p:nvSpPr>
            <p:cNvPr id="5" name="矩形: 圆角 4"/>
            <p:cNvSpPr/>
            <p:nvPr>
              <p:custDataLst>
                <p:tags r:id="rId2"/>
              </p:custDataLst>
            </p:nvPr>
          </p:nvSpPr>
          <p:spPr>
            <a:xfrm>
              <a:off x="419380" y="3419883"/>
              <a:ext cx="5961380" cy="769620"/>
            </a:xfrm>
            <a:prstGeom prst="roundRect">
              <a:avLst>
                <a:gd name="adj" fmla="val 50000"/>
              </a:avLst>
            </a:prstGeom>
            <a:solidFill>
              <a:schemeClr val="bg1"/>
            </a:solidFill>
            <a:ln w="6350">
              <a:solidFill>
                <a:schemeClr val="accent1">
                  <a:alpha val="15000"/>
                </a:schemeClr>
              </a:solidFill>
            </a:ln>
            <a:effectLst>
              <a:outerShdw blurRad="127000" dist="127000" dir="5400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6" name="矩形: 圆角 5"/>
            <p:cNvSpPr/>
            <p:nvPr>
              <p:custDataLst>
                <p:tags r:id="rId3"/>
              </p:custDataLst>
            </p:nvPr>
          </p:nvSpPr>
          <p:spPr>
            <a:xfrm>
              <a:off x="418745" y="4350793"/>
              <a:ext cx="5962015" cy="769620"/>
            </a:xfrm>
            <a:prstGeom prst="roundRect">
              <a:avLst>
                <a:gd name="adj" fmla="val 50000"/>
              </a:avLst>
            </a:prstGeom>
            <a:solidFill>
              <a:schemeClr val="bg1"/>
            </a:solidFill>
            <a:ln w="6350">
              <a:solidFill>
                <a:schemeClr val="accent1">
                  <a:alpha val="15000"/>
                </a:schemeClr>
              </a:solidFill>
            </a:ln>
            <a:effectLst>
              <a:outerShdw blurRad="127000" dist="127000" dir="5400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8" name="矩形: 圆角 7"/>
            <p:cNvSpPr/>
            <p:nvPr>
              <p:custDataLst>
                <p:tags r:id="rId4"/>
              </p:custDataLst>
            </p:nvPr>
          </p:nvSpPr>
          <p:spPr>
            <a:xfrm>
              <a:off x="418745" y="2488338"/>
              <a:ext cx="5962015" cy="769620"/>
            </a:xfrm>
            <a:prstGeom prst="roundRect">
              <a:avLst>
                <a:gd name="adj" fmla="val 50000"/>
              </a:avLst>
            </a:prstGeom>
            <a:solidFill>
              <a:schemeClr val="bg1"/>
            </a:solidFill>
            <a:ln w="6350">
              <a:solidFill>
                <a:schemeClr val="accent1">
                  <a:alpha val="15000"/>
                </a:schemeClr>
              </a:solidFill>
            </a:ln>
            <a:effectLst>
              <a:outerShdw blurRad="127000" dist="127000" dir="5400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9" name="文本框 2"/>
            <p:cNvSpPr txBox="1"/>
            <p:nvPr>
              <p:custDataLst>
                <p:tags r:id="rId5"/>
              </p:custDataLst>
            </p:nvPr>
          </p:nvSpPr>
          <p:spPr>
            <a:xfrm>
              <a:off x="2204365" y="2658518"/>
              <a:ext cx="409448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spc="300" dirty="0">
                  <a:solidFill>
                    <a:schemeClr val="accent1"/>
                  </a:solidFill>
                  <a:latin typeface="+mj-ea"/>
                  <a:ea typeface="+mj-ea"/>
                </a:rPr>
                <a:t>万方数据简介</a:t>
              </a:r>
              <a:endParaRPr lang="zh-CN" altLang="en-US" sz="2400" spc="300" dirty="0">
                <a:solidFill>
                  <a:schemeClr val="accent1"/>
                </a:solidFill>
                <a:latin typeface="+mj-ea"/>
                <a:ea typeface="+mj-ea"/>
              </a:endParaRPr>
            </a:p>
          </p:txBody>
        </p:sp>
        <p:sp>
          <p:nvSpPr>
            <p:cNvPr id="10" name="文本框 9"/>
            <p:cNvSpPr txBox="1"/>
            <p:nvPr>
              <p:custDataLst>
                <p:tags r:id="rId6"/>
              </p:custDataLst>
            </p:nvPr>
          </p:nvSpPr>
          <p:spPr>
            <a:xfrm>
              <a:off x="2203730" y="3586253"/>
              <a:ext cx="475107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spc="300" dirty="0">
                  <a:solidFill>
                    <a:schemeClr val="accent1"/>
                  </a:solidFill>
                  <a:latin typeface="+mj-ea"/>
                  <a:ea typeface="+mj-ea"/>
                </a:rPr>
                <a:t>万方资源及产品介绍</a:t>
              </a:r>
              <a:endParaRPr lang="zh-CN" altLang="en-US" sz="2400" spc="300" dirty="0">
                <a:solidFill>
                  <a:schemeClr val="accent1"/>
                </a:solidFill>
                <a:latin typeface="+mj-ea"/>
                <a:ea typeface="+mj-ea"/>
              </a:endParaRPr>
            </a:p>
          </p:txBody>
        </p:sp>
        <p:sp>
          <p:nvSpPr>
            <p:cNvPr id="11" name="文本框 24"/>
            <p:cNvSpPr txBox="1"/>
            <p:nvPr>
              <p:custDataLst>
                <p:tags r:id="rId7"/>
              </p:custDataLst>
            </p:nvPr>
          </p:nvSpPr>
          <p:spPr>
            <a:xfrm>
              <a:off x="2204365" y="4513988"/>
              <a:ext cx="409448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spc="300" dirty="0">
                  <a:solidFill>
                    <a:schemeClr val="accent1"/>
                  </a:solidFill>
                  <a:latin typeface="+mj-ea"/>
                  <a:ea typeface="+mj-ea"/>
                </a:rPr>
                <a:t>文献的检索技巧</a:t>
              </a:r>
              <a:endParaRPr lang="zh-CN" altLang="en-US" sz="2400" spc="300" dirty="0">
                <a:solidFill>
                  <a:schemeClr val="accent1"/>
                </a:solidFill>
                <a:latin typeface="+mj-ea"/>
                <a:ea typeface="+mj-ea"/>
              </a:endParaRPr>
            </a:p>
          </p:txBody>
        </p:sp>
        <p:sp>
          <p:nvSpPr>
            <p:cNvPr id="227" name="文本框 34"/>
            <p:cNvSpPr txBox="1"/>
            <p:nvPr>
              <p:custDataLst>
                <p:tags r:id="rId8"/>
              </p:custDataLst>
            </p:nvPr>
          </p:nvSpPr>
          <p:spPr>
            <a:xfrm>
              <a:off x="619211" y="2609078"/>
              <a:ext cx="237626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lt"/>
                  <a:ea typeface="+mj-ea"/>
                </a:rPr>
                <a:t>Part 01</a:t>
              </a:r>
              <a:endParaRPr lang="zh-CN" altLang="en-US" sz="2400" dirty="0">
                <a:solidFill>
                  <a:schemeClr val="accent2"/>
                </a:solidFill>
                <a:latin typeface="+mj-lt"/>
                <a:ea typeface="+mj-ea"/>
              </a:endParaRPr>
            </a:p>
          </p:txBody>
        </p:sp>
        <p:cxnSp>
          <p:nvCxnSpPr>
            <p:cNvPr id="228" name="直接连接符 227"/>
            <p:cNvCxnSpPr/>
            <p:nvPr>
              <p:custDataLst>
                <p:tags r:id="rId9"/>
              </p:custDataLst>
            </p:nvPr>
          </p:nvCxnSpPr>
          <p:spPr>
            <a:xfrm>
              <a:off x="2107762" y="2597257"/>
              <a:ext cx="0" cy="5092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9" name="文本框 35"/>
            <p:cNvSpPr txBox="1"/>
            <p:nvPr>
              <p:custDataLst>
                <p:tags r:id="rId10"/>
              </p:custDataLst>
            </p:nvPr>
          </p:nvSpPr>
          <p:spPr>
            <a:xfrm>
              <a:off x="619211" y="3586596"/>
              <a:ext cx="237626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lt"/>
                  <a:ea typeface="+mj-ea"/>
                </a:rPr>
                <a:t>Part 02</a:t>
              </a:r>
              <a:endParaRPr lang="zh-CN" altLang="en-US" sz="2400" dirty="0">
                <a:solidFill>
                  <a:schemeClr val="accent2"/>
                </a:solidFill>
                <a:latin typeface="+mj-lt"/>
                <a:ea typeface="+mj-ea"/>
              </a:endParaRPr>
            </a:p>
          </p:txBody>
        </p:sp>
        <p:cxnSp>
          <p:nvCxnSpPr>
            <p:cNvPr id="230" name="直接连接符 229"/>
            <p:cNvCxnSpPr/>
            <p:nvPr>
              <p:custDataLst>
                <p:tags r:id="rId11"/>
              </p:custDataLst>
            </p:nvPr>
          </p:nvCxnSpPr>
          <p:spPr>
            <a:xfrm>
              <a:off x="2107762" y="3498901"/>
              <a:ext cx="0" cy="5092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1" name="文本框 37"/>
            <p:cNvSpPr txBox="1"/>
            <p:nvPr>
              <p:custDataLst>
                <p:tags r:id="rId12"/>
              </p:custDataLst>
            </p:nvPr>
          </p:nvSpPr>
          <p:spPr>
            <a:xfrm>
              <a:off x="701126" y="4503668"/>
              <a:ext cx="237626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lt"/>
                  <a:ea typeface="+mj-ea"/>
                </a:rPr>
                <a:t>Part 03</a:t>
              </a:r>
              <a:endParaRPr lang="zh-CN" altLang="en-US" sz="2400" dirty="0">
                <a:solidFill>
                  <a:schemeClr val="accent2"/>
                </a:solidFill>
                <a:latin typeface="+mj-lt"/>
                <a:ea typeface="+mj-ea"/>
              </a:endParaRPr>
            </a:p>
          </p:txBody>
        </p:sp>
        <p:cxnSp>
          <p:nvCxnSpPr>
            <p:cNvPr id="233" name="直接连接符 232"/>
            <p:cNvCxnSpPr/>
            <p:nvPr>
              <p:custDataLst>
                <p:tags r:id="rId13"/>
              </p:custDataLst>
            </p:nvPr>
          </p:nvCxnSpPr>
          <p:spPr>
            <a:xfrm>
              <a:off x="2107762" y="4460732"/>
              <a:ext cx="0" cy="5092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pic>
        <p:nvPicPr>
          <p:cNvPr id="20" name="图片 19" descr="公司logo"/>
          <p:cNvPicPr>
            <a:picLocks noChangeAspect="1"/>
          </p:cNvPicPr>
          <p:nvPr/>
        </p:nvPicPr>
        <p:blipFill>
          <a:blip r:embed="rId14"/>
          <a:stretch>
            <a:fillRect/>
          </a:stretch>
        </p:blipFill>
        <p:spPr>
          <a:xfrm>
            <a:off x="263525" y="289560"/>
            <a:ext cx="1768475" cy="471170"/>
          </a:xfrm>
          <a:prstGeom prst="rect">
            <a:avLst/>
          </a:prstGeom>
        </p:spPr>
      </p:pic>
      <p:grpSp>
        <p:nvGrpSpPr>
          <p:cNvPr id="7" name="组合 6"/>
          <p:cNvGrpSpPr/>
          <p:nvPr>
            <p:custDataLst>
              <p:tags r:id="rId15"/>
            </p:custDataLst>
          </p:nvPr>
        </p:nvGrpSpPr>
        <p:grpSpPr>
          <a:xfrm>
            <a:off x="309525" y="5300753"/>
            <a:ext cx="5962015" cy="769620"/>
            <a:chOff x="418745" y="2488338"/>
            <a:chExt cx="5962015" cy="769620"/>
          </a:xfrm>
        </p:grpSpPr>
        <p:sp>
          <p:nvSpPr>
            <p:cNvPr id="14" name="矩形: 圆角 7"/>
            <p:cNvSpPr/>
            <p:nvPr>
              <p:custDataLst>
                <p:tags r:id="rId16"/>
              </p:custDataLst>
            </p:nvPr>
          </p:nvSpPr>
          <p:spPr>
            <a:xfrm>
              <a:off x="418745" y="2488338"/>
              <a:ext cx="5962015" cy="769620"/>
            </a:xfrm>
            <a:prstGeom prst="roundRect">
              <a:avLst>
                <a:gd name="adj" fmla="val 50000"/>
              </a:avLst>
            </a:prstGeom>
            <a:solidFill>
              <a:schemeClr val="bg1"/>
            </a:solidFill>
            <a:ln w="6350">
              <a:solidFill>
                <a:schemeClr val="accent1">
                  <a:alpha val="15000"/>
                </a:schemeClr>
              </a:solidFill>
            </a:ln>
            <a:effectLst>
              <a:outerShdw blurRad="127000" dist="127000" dir="5400000" algn="t"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15" name="文本框 2"/>
            <p:cNvSpPr txBox="1"/>
            <p:nvPr>
              <p:custDataLst>
                <p:tags r:id="rId17"/>
              </p:custDataLst>
            </p:nvPr>
          </p:nvSpPr>
          <p:spPr>
            <a:xfrm>
              <a:off x="2204365" y="2658518"/>
              <a:ext cx="409448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spc="300" dirty="0">
                  <a:solidFill>
                    <a:schemeClr val="accent1"/>
                  </a:solidFill>
                  <a:latin typeface="+mj-ea"/>
                  <a:ea typeface="+mj-ea"/>
                  <a:sym typeface="+mn-ea"/>
                </a:rPr>
                <a:t>多维揭示及资源获取</a:t>
              </a:r>
              <a:endParaRPr lang="zh-CN" altLang="en-US" sz="2400" spc="300" dirty="0">
                <a:solidFill>
                  <a:schemeClr val="accent1"/>
                </a:solidFill>
                <a:latin typeface="+mj-ea"/>
                <a:ea typeface="+mj-ea"/>
              </a:endParaRPr>
            </a:p>
          </p:txBody>
        </p:sp>
        <p:sp>
          <p:nvSpPr>
            <p:cNvPr id="18" name="文本框 34"/>
            <p:cNvSpPr txBox="1"/>
            <p:nvPr>
              <p:custDataLst>
                <p:tags r:id="rId18"/>
              </p:custDataLst>
            </p:nvPr>
          </p:nvSpPr>
          <p:spPr>
            <a:xfrm>
              <a:off x="619211" y="2609078"/>
              <a:ext cx="2376264"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dirty="0">
                  <a:solidFill>
                    <a:schemeClr val="accent2"/>
                  </a:solidFill>
                  <a:latin typeface="+mj-lt"/>
                  <a:ea typeface="+mj-ea"/>
                </a:rPr>
                <a:t>Part 04</a:t>
              </a:r>
              <a:endParaRPr lang="zh-CN" altLang="en-US" sz="2400" dirty="0">
                <a:solidFill>
                  <a:schemeClr val="accent2"/>
                </a:solidFill>
                <a:latin typeface="+mj-lt"/>
                <a:ea typeface="+mj-ea"/>
              </a:endParaRPr>
            </a:p>
          </p:txBody>
        </p:sp>
        <p:cxnSp>
          <p:nvCxnSpPr>
            <p:cNvPr id="19" name="直接连接符 18"/>
            <p:cNvCxnSpPr/>
            <p:nvPr>
              <p:custDataLst>
                <p:tags r:id="rId19"/>
              </p:custDataLst>
            </p:nvPr>
          </p:nvCxnSpPr>
          <p:spPr>
            <a:xfrm>
              <a:off x="2107762" y="2597257"/>
              <a:ext cx="0" cy="50926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1619338"/>
            <a:ext cx="10679067" cy="3858803"/>
            <a:chOff x="0" y="1524610"/>
            <a:chExt cx="10679067" cy="3858803"/>
          </a:xfrm>
        </p:grpSpPr>
        <p:grpSp>
          <p:nvGrpSpPr>
            <p:cNvPr id="4" name="组合 3"/>
            <p:cNvGrpSpPr/>
            <p:nvPr/>
          </p:nvGrpSpPr>
          <p:grpSpPr>
            <a:xfrm>
              <a:off x="0" y="1524610"/>
              <a:ext cx="10678795" cy="1060450"/>
              <a:chOff x="0" y="958553"/>
              <a:chExt cx="10678795" cy="1060450"/>
            </a:xfrm>
          </p:grpSpPr>
          <p:sp>
            <p:nvSpPr>
              <p:cNvPr id="36" name="箭头: 五边形 35"/>
              <p:cNvSpPr/>
              <p:nvPr>
                <p:custDataLst>
                  <p:tags r:id="rId2"/>
                </p:custDataLst>
              </p:nvPr>
            </p:nvSpPr>
            <p:spPr>
              <a:xfrm>
                <a:off x="0" y="1181100"/>
                <a:ext cx="3062514" cy="614690"/>
              </a:xfrm>
              <a:prstGeom prst="homePlate">
                <a:avLst/>
              </a:prstGeom>
              <a:solidFill>
                <a:schemeClr val="accent1"/>
              </a:solidFill>
              <a:ln>
                <a:noFill/>
              </a:ln>
              <a:effectLst>
                <a:outerShdw blurRad="127000" dist="127000" dir="54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658812" y="1268413"/>
                <a:ext cx="2015983" cy="460375"/>
              </a:xfrm>
              <a:prstGeom prst="rect">
                <a:avLst/>
              </a:prstGeom>
              <a:noFill/>
            </p:spPr>
            <p:txBody>
              <a:bodyPr wrap="square" rtlCol="0">
                <a:spAutoFit/>
              </a:bodyPr>
              <a:lstStyle/>
              <a:p>
                <a:r>
                  <a:rPr lang="zh-CN" altLang="en-US" sz="2400" dirty="0">
                    <a:solidFill>
                      <a:schemeClr val="bg1"/>
                    </a:solidFill>
                    <a:latin typeface="+mj-ea"/>
                    <a:ea typeface="+mj-ea"/>
                  </a:rPr>
                  <a:t>多种检索方式</a:t>
                </a:r>
                <a:endParaRPr lang="zh-CN" altLang="en-US" sz="2400" dirty="0">
                  <a:solidFill>
                    <a:schemeClr val="bg1"/>
                  </a:solidFill>
                  <a:latin typeface="+mj-ea"/>
                  <a:ea typeface="+mj-ea"/>
                </a:endParaRPr>
              </a:p>
            </p:txBody>
          </p:sp>
          <p:sp>
            <p:nvSpPr>
              <p:cNvPr id="3" name="文本框 2"/>
              <p:cNvSpPr txBox="1"/>
              <p:nvPr>
                <p:custDataLst>
                  <p:tags r:id="rId4"/>
                </p:custDataLst>
              </p:nvPr>
            </p:nvSpPr>
            <p:spPr>
              <a:xfrm>
                <a:off x="3470275" y="958553"/>
                <a:ext cx="7208520" cy="1060450"/>
              </a:xfrm>
              <a:prstGeom prst="rect">
                <a:avLst/>
              </a:prstGeom>
              <a:noFill/>
            </p:spPr>
            <p:txBody>
              <a:bodyPr wrap="square" rtlCol="0">
                <a:sp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50000"/>
                  </a:lnSpc>
                </a:pPr>
                <a:r>
                  <a:rPr lang="zh-CN" altLang="en-US" kern="100" dirty="0">
                    <a:solidFill>
                      <a:schemeClr val="tx1">
                        <a:lumMod val="65000"/>
                        <a:lumOff val="35000"/>
                      </a:schemeClr>
                    </a:solidFill>
                    <a:effectLst/>
                    <a:latin typeface="+mn-ea"/>
                    <a:ea typeface="+mn-ea"/>
                    <a:cs typeface="MiSans Normal" panose="00000500000000000000" pitchFamily="2" charset="-122"/>
                    <a:sym typeface="+mn-ea"/>
                  </a:rPr>
                  <a:t>平台支持多种检索方式，包括</a:t>
                </a:r>
                <a:r>
                  <a:rPr lang="zh-CN" altLang="en-US" dirty="0">
                    <a:solidFill>
                      <a:schemeClr val="accent1"/>
                    </a:solidFill>
                    <a:highlight>
                      <a:srgbClr val="FFFF00"/>
                    </a:highlight>
                    <a:latin typeface="字体视界-一风尚黑体" panose="02000500000000000000" pitchFamily="2" charset="-122"/>
                    <a:ea typeface="字体视界-一风尚黑体" panose="02000500000000000000" pitchFamily="2" charset="-122"/>
                    <a:sym typeface="+mn-ea"/>
                  </a:rPr>
                  <a:t>基本检索</a:t>
                </a:r>
                <a:r>
                  <a:rPr lang="zh-CN" altLang="en-US" dirty="0">
                    <a:solidFill>
                      <a:schemeClr val="accent1"/>
                    </a:solidFill>
                    <a:latin typeface="字体视界-一风尚黑体" panose="02000500000000000000" pitchFamily="2" charset="-122"/>
                    <a:ea typeface="字体视界-一风尚黑体" panose="02000500000000000000" pitchFamily="2" charset="-122"/>
                    <a:sym typeface="+mn-ea"/>
                  </a:rPr>
                  <a:t>、</a:t>
                </a:r>
                <a:r>
                  <a:rPr lang="zh-CN" altLang="en-US" dirty="0">
                    <a:solidFill>
                      <a:schemeClr val="accent1"/>
                    </a:solidFill>
                    <a:highlight>
                      <a:srgbClr val="FFFF00"/>
                    </a:highlight>
                    <a:latin typeface="字体视界-一风尚黑体" panose="02000500000000000000" pitchFamily="2" charset="-122"/>
                    <a:ea typeface="字体视界-一风尚黑体" panose="02000500000000000000" pitchFamily="2" charset="-122"/>
                    <a:sym typeface="+mn-ea"/>
                  </a:rPr>
                  <a:t>高级检索</a:t>
                </a:r>
                <a:r>
                  <a:rPr lang="zh-CN" altLang="en-US" dirty="0">
                    <a:solidFill>
                      <a:schemeClr val="accent1"/>
                    </a:solidFill>
                    <a:latin typeface="字体视界-一风尚黑体" panose="02000500000000000000" pitchFamily="2" charset="-122"/>
                    <a:ea typeface="字体视界-一风尚黑体" panose="02000500000000000000" pitchFamily="2" charset="-122"/>
                    <a:sym typeface="+mn-ea"/>
                  </a:rPr>
                  <a:t>、</a:t>
                </a:r>
                <a:r>
                  <a:rPr lang="en-US" altLang="zh-CN" dirty="0">
                    <a:solidFill>
                      <a:schemeClr val="accent1"/>
                    </a:solidFill>
                    <a:highlight>
                      <a:srgbClr val="FFFF00"/>
                    </a:highlight>
                    <a:latin typeface="字体视界-一风尚黑体" panose="02000500000000000000" pitchFamily="2" charset="-122"/>
                    <a:ea typeface="字体视界-一风尚黑体" panose="02000500000000000000" pitchFamily="2" charset="-122"/>
                    <a:sym typeface="+mn-ea"/>
                  </a:rPr>
                  <a:t>AI</a:t>
                </a:r>
                <a:r>
                  <a:rPr lang="zh-CN" altLang="en-US" dirty="0">
                    <a:solidFill>
                      <a:schemeClr val="accent1"/>
                    </a:solidFill>
                    <a:highlight>
                      <a:srgbClr val="FFFF00"/>
                    </a:highlight>
                    <a:latin typeface="字体视界-一风尚黑体" panose="02000500000000000000" pitchFamily="2" charset="-122"/>
                    <a:ea typeface="字体视界-一风尚黑体" panose="02000500000000000000" pitchFamily="2" charset="-122"/>
                    <a:sym typeface="+mn-ea"/>
                  </a:rPr>
                  <a:t>增强检索</a:t>
                </a:r>
                <a:r>
                  <a:rPr lang="zh-CN" altLang="en-US" dirty="0">
                    <a:solidFill>
                      <a:schemeClr val="accent1"/>
                    </a:solidFill>
                    <a:latin typeface="字体视界-一风尚黑体" panose="02000500000000000000" pitchFamily="2" charset="-122"/>
                    <a:ea typeface="字体视界-一风尚黑体" panose="02000500000000000000" pitchFamily="2" charset="-122"/>
                    <a:sym typeface="+mn-ea"/>
                  </a:rPr>
                  <a:t>，</a:t>
                </a:r>
                <a:r>
                  <a:rPr lang="zh-CN" altLang="en-US" kern="100" dirty="0">
                    <a:solidFill>
                      <a:schemeClr val="tx1">
                        <a:lumMod val="65000"/>
                        <a:lumOff val="35000"/>
                      </a:schemeClr>
                    </a:solidFill>
                    <a:effectLst/>
                    <a:latin typeface="+mn-ea"/>
                    <a:ea typeface="+mn-ea"/>
                    <a:cs typeface="MiSans Normal" panose="00000500000000000000" pitchFamily="2" charset="-122"/>
                    <a:sym typeface="+mn-ea"/>
                  </a:rPr>
                  <a:t>支持</a:t>
                </a:r>
                <a:r>
                  <a:rPr lang="zh-CN" altLang="en-US" dirty="0">
                    <a:solidFill>
                      <a:srgbClr val="FF0000"/>
                    </a:solidFill>
                    <a:latin typeface="字体视界-一风尚黑体" panose="02000500000000000000" pitchFamily="2" charset="-122"/>
                    <a:ea typeface="字体视界-一风尚黑体" panose="02000500000000000000" pitchFamily="2" charset="-122"/>
                    <a:sym typeface="+mn-ea"/>
                  </a:rPr>
                  <a:t>PQ表达式</a:t>
                </a:r>
                <a:r>
                  <a:rPr lang="zh-CN" altLang="en-US" kern="100" dirty="0">
                    <a:solidFill>
                      <a:schemeClr val="tx1">
                        <a:lumMod val="65000"/>
                        <a:lumOff val="35000"/>
                      </a:schemeClr>
                    </a:solidFill>
                    <a:effectLst/>
                    <a:latin typeface="+mn-ea"/>
                    <a:ea typeface="+mn-ea"/>
                    <a:cs typeface="MiSans Normal" panose="00000500000000000000" pitchFamily="2" charset="-122"/>
                    <a:sym typeface="+mn-ea"/>
                  </a:rPr>
                  <a:t>和</a:t>
                </a:r>
                <a:r>
                  <a:rPr lang="zh-CN" altLang="en-US" dirty="0">
                    <a:solidFill>
                      <a:srgbClr val="FF0000"/>
                    </a:solidFill>
                    <a:latin typeface="字体视界-一风尚黑体" panose="02000500000000000000" pitchFamily="2" charset="-122"/>
                    <a:ea typeface="字体视界-一风尚黑体" panose="02000500000000000000" pitchFamily="2" charset="-122"/>
                    <a:sym typeface="+mn-ea"/>
                  </a:rPr>
                  <a:t>布尔逻辑运算符</a:t>
                </a:r>
                <a:r>
                  <a:rPr lang="zh-CN" altLang="en-US" kern="100" dirty="0">
                    <a:solidFill>
                      <a:schemeClr val="tx1">
                        <a:lumMod val="65000"/>
                        <a:lumOff val="35000"/>
                      </a:schemeClr>
                    </a:solidFill>
                    <a:effectLst/>
                    <a:latin typeface="+mn-ea"/>
                    <a:ea typeface="+mn-ea"/>
                    <a:cs typeface="MiSans Normal" panose="00000500000000000000" pitchFamily="2" charset="-122"/>
                    <a:sym typeface="+mn-ea"/>
                  </a:rPr>
                  <a:t>，可按需求选择检索方式。每种方式均可同时在十余种资源内统一检索，并可在检索结果中按不同维度筛选和排序。</a:t>
                </a:r>
                <a:endParaRPr lang="zh-CN" altLang="en-US" kern="100" dirty="0">
                  <a:solidFill>
                    <a:schemeClr val="tx1">
                      <a:lumMod val="65000"/>
                      <a:lumOff val="35000"/>
                    </a:schemeClr>
                  </a:solidFill>
                  <a:effectLst/>
                  <a:latin typeface="+mn-ea"/>
                  <a:ea typeface="+mn-ea"/>
                  <a:cs typeface="MiSans Normal" panose="00000500000000000000" pitchFamily="2" charset="-122"/>
                  <a:sym typeface="+mn-ea"/>
                </a:endParaRPr>
              </a:p>
            </p:txBody>
          </p:sp>
        </p:grpSp>
        <p:grpSp>
          <p:nvGrpSpPr>
            <p:cNvPr id="5" name="组合 4"/>
            <p:cNvGrpSpPr/>
            <p:nvPr/>
          </p:nvGrpSpPr>
          <p:grpSpPr>
            <a:xfrm>
              <a:off x="7257" y="3907038"/>
              <a:ext cx="10671810" cy="1476375"/>
              <a:chOff x="0" y="1040468"/>
              <a:chExt cx="10671810" cy="1476375"/>
            </a:xfrm>
          </p:grpSpPr>
          <p:sp>
            <p:nvSpPr>
              <p:cNvPr id="6" name="箭头: 五边形 5"/>
              <p:cNvSpPr/>
              <p:nvPr>
                <p:custDataLst>
                  <p:tags r:id="rId5"/>
                </p:custDataLst>
              </p:nvPr>
            </p:nvSpPr>
            <p:spPr>
              <a:xfrm>
                <a:off x="0" y="1181100"/>
                <a:ext cx="3062514" cy="614690"/>
              </a:xfrm>
              <a:prstGeom prst="homePlate">
                <a:avLst/>
              </a:prstGeom>
              <a:solidFill>
                <a:schemeClr val="accent2"/>
              </a:solidFill>
              <a:ln>
                <a:noFill/>
              </a:ln>
              <a:effectLst>
                <a:outerShdw blurRad="127000" dist="1270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6"/>
                </p:custDataLst>
              </p:nvPr>
            </p:nvSpPr>
            <p:spPr>
              <a:xfrm>
                <a:off x="658812" y="1268413"/>
                <a:ext cx="2015983" cy="460375"/>
              </a:xfrm>
              <a:prstGeom prst="rect">
                <a:avLst/>
              </a:prstGeom>
              <a:noFill/>
            </p:spPr>
            <p:txBody>
              <a:bodyPr wrap="square" rtlCol="0">
                <a:spAutoFit/>
              </a:bodyPr>
              <a:lstStyle/>
              <a:p>
                <a:r>
                  <a:rPr lang="zh-CN" altLang="en-US" sz="2400" dirty="0">
                    <a:solidFill>
                      <a:schemeClr val="bg1"/>
                    </a:solidFill>
                    <a:latin typeface="+mj-ea"/>
                    <a:ea typeface="+mj-ea"/>
                  </a:rPr>
                  <a:t>深层次扩展</a:t>
                </a:r>
                <a:endParaRPr lang="zh-CN" altLang="en-US" sz="2400" dirty="0">
                  <a:solidFill>
                    <a:schemeClr val="bg1"/>
                  </a:solidFill>
                  <a:latin typeface="+mj-ea"/>
                  <a:ea typeface="+mj-ea"/>
                </a:endParaRPr>
              </a:p>
            </p:txBody>
          </p:sp>
          <p:sp>
            <p:nvSpPr>
              <p:cNvPr id="8" name="文本框 7"/>
              <p:cNvSpPr txBox="1"/>
              <p:nvPr>
                <p:custDataLst>
                  <p:tags r:id="rId7"/>
                </p:custDataLst>
              </p:nvPr>
            </p:nvSpPr>
            <p:spPr>
              <a:xfrm>
                <a:off x="3462655" y="1040468"/>
                <a:ext cx="7209155" cy="1476375"/>
              </a:xfrm>
              <a:prstGeom prst="rect">
                <a:avLst/>
              </a:prstGeom>
              <a:noFill/>
            </p:spPr>
            <p:txBody>
              <a:bodyPr wrap="square" rtlCol="0">
                <a:spAutoFit/>
              </a:bodyPr>
              <a:lstStyle>
                <a:defPPr>
                  <a:defRPr lang="zh-CN"/>
                </a:defPPr>
                <a:lvl1pPr>
                  <a:lnSpc>
                    <a:spcPct val="150000"/>
                  </a:lnSpc>
                  <a:defRPr sz="1400">
                    <a:solidFill>
                      <a:schemeClr val="tx1">
                        <a:lumMod val="75000"/>
                        <a:lumOff val="25000"/>
                      </a:schemeClr>
                    </a:solidFill>
                    <a:latin typeface="思源黑体 CN Light" panose="020B0300000000000000" pitchFamily="34" charset="-122"/>
                    <a:ea typeface="思源黑体 CN Light" panose="020B0300000000000000" pitchFamily="34" charset="-122"/>
                  </a:defRPr>
                </a:lvl1pPr>
              </a:lstStyle>
              <a:p>
                <a:pPr>
                  <a:lnSpc>
                    <a:spcPct val="150000"/>
                  </a:lnSpc>
                </a:pPr>
                <a:r>
                  <a:rPr lang="zh-CN" altLang="en-US" sz="1400" kern="100" dirty="0">
                    <a:solidFill>
                      <a:schemeClr val="tx1">
                        <a:lumMod val="65000"/>
                        <a:lumOff val="35000"/>
                      </a:schemeClr>
                    </a:solidFill>
                    <a:effectLst/>
                    <a:latin typeface="+mn-ea"/>
                    <a:ea typeface="+mn-ea"/>
                    <a:cs typeface="MiSans Normal" panose="00000500000000000000" pitchFamily="2" charset="-122"/>
                    <a:sym typeface="+mn-ea"/>
                  </a:rPr>
                  <a:t>万方智搜还对基础的检索服务中做了深层次扩展，在检索结果中可</a:t>
                </a:r>
                <a:r>
                  <a:rPr lang="zh-CN" altLang="en-US" sz="1600" dirty="0">
                    <a:solidFill>
                      <a:schemeClr val="accent1"/>
                    </a:solidFill>
                    <a:highlight>
                      <a:srgbClr val="FFFF00"/>
                    </a:highlight>
                    <a:latin typeface="字体视界-一风尚黑体" panose="02000500000000000000" pitchFamily="2" charset="-122"/>
                    <a:ea typeface="字体视界-一风尚黑体" panose="02000500000000000000" pitchFamily="2" charset="-122"/>
                    <a:sym typeface="+mn-ea"/>
                  </a:rPr>
                  <a:t>智能识别</a:t>
                </a:r>
                <a:r>
                  <a:rPr lang="zh-CN" altLang="en-US" sz="1400" kern="100" dirty="0">
                    <a:solidFill>
                      <a:schemeClr val="tx1">
                        <a:lumMod val="65000"/>
                        <a:lumOff val="35000"/>
                      </a:schemeClr>
                    </a:solidFill>
                    <a:effectLst/>
                    <a:latin typeface="+mn-ea"/>
                    <a:ea typeface="+mn-ea"/>
                    <a:cs typeface="MiSans Normal" panose="00000500000000000000" pitchFamily="2" charset="-122"/>
                    <a:sym typeface="+mn-ea"/>
                  </a:rPr>
                  <a:t>期刊、学者、机构实体；同时提供</a:t>
                </a:r>
                <a:r>
                  <a:rPr lang="zh-CN" altLang="en-US" sz="1600" dirty="0">
                    <a:solidFill>
                      <a:schemeClr val="accent1"/>
                    </a:solidFill>
                    <a:highlight>
                      <a:srgbClr val="FFFF00"/>
                    </a:highlight>
                    <a:latin typeface="字体视界-一风尚黑体" panose="02000500000000000000" pitchFamily="2" charset="-122"/>
                    <a:ea typeface="字体视界-一风尚黑体" panose="02000500000000000000" pitchFamily="2" charset="-122"/>
                    <a:sym typeface="+mn-ea"/>
                  </a:rPr>
                  <a:t>主题词扩展</a:t>
                </a:r>
                <a:r>
                  <a:rPr lang="zh-CN" altLang="en-US" sz="1400" kern="100" dirty="0">
                    <a:solidFill>
                      <a:schemeClr val="tx1">
                        <a:lumMod val="65000"/>
                        <a:lumOff val="35000"/>
                      </a:schemeClr>
                    </a:solidFill>
                    <a:effectLst/>
                    <a:latin typeface="+mn-ea"/>
                    <a:ea typeface="+mn-ea"/>
                    <a:cs typeface="MiSans Normal" panose="00000500000000000000" pitchFamily="2" charset="-122"/>
                    <a:sym typeface="+mn-ea"/>
                  </a:rPr>
                  <a:t>功能，对于检索词以可视化方式展示同义词、上位词、学科范畴等相关主题词，也可以直接使用相关主题词对检索结果进行扩充，便于获取更全面、更准确的资源。</a:t>
                </a:r>
                <a:endParaRPr lang="zh-CN" altLang="en-US" sz="1400" kern="100" dirty="0">
                  <a:solidFill>
                    <a:schemeClr val="tx1">
                      <a:lumMod val="65000"/>
                      <a:lumOff val="35000"/>
                    </a:schemeClr>
                  </a:solidFill>
                  <a:effectLst/>
                  <a:latin typeface="+mn-ea"/>
                  <a:ea typeface="+mn-ea"/>
                  <a:cs typeface="MiSans Normal" panose="00000500000000000000" pitchFamily="2" charset="-122"/>
                </a:endParaRPr>
              </a:p>
            </p:txBody>
          </p:sp>
        </p:grpSp>
      </p:grpSp>
      <p:grpSp>
        <p:nvGrpSpPr>
          <p:cNvPr id="10" name="组合 9"/>
          <p:cNvGrpSpPr/>
          <p:nvPr/>
        </p:nvGrpSpPr>
        <p:grpSpPr>
          <a:xfrm>
            <a:off x="4306959" y="563789"/>
            <a:ext cx="3578082" cy="632054"/>
            <a:chOff x="4306959" y="563789"/>
            <a:chExt cx="3578082" cy="632054"/>
          </a:xfrm>
        </p:grpSpPr>
        <p:sp>
          <p:nvSpPr>
            <p:cNvPr id="11"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12" name="直接连接符 11"/>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C:/Users/邱路1/Desktop/1100.png1100"/>
          <p:cNvPicPr>
            <a:picLocks noChangeAspect="1"/>
          </p:cNvPicPr>
          <p:nvPr/>
        </p:nvPicPr>
        <p:blipFill>
          <a:blip r:embed="rId1"/>
          <a:srcRect t="2356" b="2468"/>
          <a:stretch>
            <a:fillRect/>
          </a:stretch>
        </p:blipFill>
        <p:spPr>
          <a:xfrm>
            <a:off x="2374265" y="1884680"/>
            <a:ext cx="8805545" cy="4565015"/>
          </a:xfrm>
          <a:prstGeom prst="rect">
            <a:avLst/>
          </a:prstGeom>
        </p:spPr>
      </p:pic>
      <p:sp>
        <p:nvSpPr>
          <p:cNvPr id="19" name="文本框 15"/>
          <p:cNvSpPr txBox="1"/>
          <p:nvPr/>
        </p:nvSpPr>
        <p:spPr>
          <a:xfrm>
            <a:off x="252174" y="1680948"/>
            <a:ext cx="2121810" cy="1506855"/>
          </a:xfrm>
          <a:prstGeom prst="rect">
            <a:avLst/>
          </a:prstGeom>
          <a:noFill/>
        </p:spPr>
        <p:txBody>
          <a:bodyPr wrap="square" rtlCol="0">
            <a:spAutoFit/>
          </a:bodyPr>
          <a:p>
            <a:pPr marL="285750" indent="-285750">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基本检索</a:t>
            </a:r>
            <a:endParaRPr lang="en-US" altLang="zh-CN" dirty="0">
              <a:solidFill>
                <a:srgbClr val="000000"/>
              </a:solidFill>
              <a:latin typeface="微软雅黑" panose="020B0503020204020204" charset="-122"/>
              <a:ea typeface="微软雅黑" panose="020B0503020204020204" charset="-122"/>
            </a:endParaRPr>
          </a:p>
          <a:p>
            <a:pPr fontAlgn="auto">
              <a:lnSpc>
                <a:spcPct val="150000"/>
              </a:lnSpc>
            </a:pPr>
            <a:r>
              <a:rPr lang="zh-CN" altLang="en-US" sz="1400" kern="100" dirty="0">
                <a:solidFill>
                  <a:schemeClr val="tx1"/>
                </a:solidFill>
                <a:effectLst/>
                <a:latin typeface="+mn-ea"/>
                <a:cs typeface="MiSans Normal" panose="00000500000000000000" pitchFamily="2" charset="-122"/>
              </a:rPr>
              <a:t>10种资源统一检索</a:t>
            </a:r>
            <a:endParaRPr lang="zh-CN" altLang="en-US" sz="1400" kern="100" dirty="0">
              <a:solidFill>
                <a:schemeClr val="tx1"/>
              </a:solidFill>
              <a:effectLst/>
              <a:latin typeface="+mn-ea"/>
              <a:cs typeface="MiSans Normal" panose="00000500000000000000" pitchFamily="2" charset="-122"/>
            </a:endParaRPr>
          </a:p>
          <a:p>
            <a:pPr fontAlgn="auto">
              <a:lnSpc>
                <a:spcPct val="150000"/>
              </a:lnSpc>
            </a:pPr>
            <a:r>
              <a:rPr lang="zh-CN" altLang="en-US" sz="1400" kern="100" dirty="0">
                <a:solidFill>
                  <a:schemeClr val="tx1"/>
                </a:solidFill>
                <a:effectLst/>
                <a:latin typeface="+mn-ea"/>
                <a:cs typeface="MiSans Normal" panose="00000500000000000000" pitchFamily="2" charset="-122"/>
              </a:rPr>
              <a:t>中英文统一检索</a:t>
            </a:r>
            <a:endParaRPr lang="zh-CN" altLang="en-US" sz="1400" kern="100" dirty="0">
              <a:solidFill>
                <a:schemeClr val="tx1"/>
              </a:solidFill>
              <a:effectLst/>
              <a:latin typeface="+mn-ea"/>
              <a:ea typeface="微软雅黑" panose="020B0503020204020204" charset="-122"/>
              <a:cs typeface="MiSans Normal" panose="00000500000000000000" pitchFamily="2" charset="-122"/>
            </a:endParaRPr>
          </a:p>
        </p:txBody>
      </p:sp>
      <p:sp>
        <p:nvSpPr>
          <p:cNvPr id="17" name="圆角矩形标注 16"/>
          <p:cNvSpPr/>
          <p:nvPr/>
        </p:nvSpPr>
        <p:spPr bwMode="auto">
          <a:xfrm>
            <a:off x="4287099" y="1673517"/>
            <a:ext cx="1872208" cy="542624"/>
          </a:xfrm>
          <a:prstGeom prst="wedgeRoundRectCallout">
            <a:avLst>
              <a:gd name="adj1" fmla="val -43213"/>
              <a:gd name="adj2" fmla="val 126115"/>
              <a:gd name="adj3" fmla="val 16667"/>
            </a:avLst>
          </a:prstGeom>
          <a:solidFill>
            <a:srgbClr val="00B050"/>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lIns="126000" tIns="0" rIns="0" bIns="0" anchor="ctr"/>
          <a:p>
            <a:pPr>
              <a:lnSpc>
                <a:spcPts val="2400"/>
              </a:lnSpc>
              <a:defRPr/>
            </a:pPr>
            <a:r>
              <a:rPr lang="en-US" altLang="zh-CN" sz="1800" b="1" dirty="0">
                <a:solidFill>
                  <a:srgbClr val="FFFFFF"/>
                </a:solidFill>
                <a:latin typeface="微软雅黑" panose="020B0503020204020204" charset="-122"/>
                <a:ea typeface="微软雅黑" panose="020B0503020204020204" charset="-122"/>
                <a:cs typeface="微软雅黑" panose="020B0503020204020204" charset="-122"/>
              </a:rPr>
              <a:t>选择资源类型</a:t>
            </a:r>
            <a:endParaRPr lang="zh-CN" altLang="en-US" sz="20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微软雅黑" panose="020B0503020204020204" charset="-122"/>
              <a:ea typeface="微软雅黑" panose="020B0503020204020204" charset="-122"/>
              <a:cs typeface="仿宋" panose="02010609060101010101" charset="-122"/>
            </a:endParaRPr>
          </a:p>
        </p:txBody>
      </p:sp>
      <p:pic>
        <p:nvPicPr>
          <p:cNvPr id="13" name="图片 12"/>
          <p:cNvPicPr>
            <a:picLocks noChangeAspect="1"/>
          </p:cNvPicPr>
          <p:nvPr/>
        </p:nvPicPr>
        <p:blipFill>
          <a:blip r:embed="rId2"/>
          <a:stretch>
            <a:fillRect/>
          </a:stretch>
        </p:blipFill>
        <p:spPr>
          <a:xfrm>
            <a:off x="3615084" y="3265052"/>
            <a:ext cx="2212256" cy="966424"/>
          </a:xfrm>
          <a:prstGeom prst="rect">
            <a:avLst/>
          </a:prstGeom>
        </p:spPr>
      </p:pic>
      <p:pic>
        <p:nvPicPr>
          <p:cNvPr id="4" name="图片 3"/>
          <p:cNvPicPr>
            <a:picLocks noChangeAspect="1"/>
          </p:cNvPicPr>
          <p:nvPr/>
        </p:nvPicPr>
        <p:blipFill>
          <a:blip r:embed="rId3"/>
          <a:stretch>
            <a:fillRect/>
          </a:stretch>
        </p:blipFill>
        <p:spPr>
          <a:xfrm>
            <a:off x="4457700" y="2987675"/>
            <a:ext cx="6619240" cy="2386330"/>
          </a:xfrm>
          <a:prstGeom prst="rect">
            <a:avLst/>
          </a:prstGeom>
        </p:spPr>
      </p:pic>
      <p:sp>
        <p:nvSpPr>
          <p:cNvPr id="14" name="圆角矩形标注 13"/>
          <p:cNvSpPr/>
          <p:nvPr/>
        </p:nvSpPr>
        <p:spPr bwMode="auto">
          <a:xfrm>
            <a:off x="7245348" y="2987703"/>
            <a:ext cx="1517650" cy="542925"/>
          </a:xfrm>
          <a:prstGeom prst="wedgeRoundRectCallout">
            <a:avLst>
              <a:gd name="adj1" fmla="val -115615"/>
              <a:gd name="adj2" fmla="val -19420"/>
              <a:gd name="adj3" fmla="val 16667"/>
            </a:avLst>
          </a:prstGeom>
        </p:spPr>
        <p:style>
          <a:lnRef idx="1">
            <a:schemeClr val="accent5"/>
          </a:lnRef>
          <a:fillRef idx="3">
            <a:schemeClr val="accent5"/>
          </a:fillRef>
          <a:effectRef idx="2">
            <a:schemeClr val="accent5"/>
          </a:effectRef>
          <a:fontRef idx="minor">
            <a:schemeClr val="lt1"/>
          </a:fontRef>
        </p:style>
        <p:txBody>
          <a:bodyPr lIns="126000" tIns="0" rIns="0" bIns="0" anchor="ctr"/>
          <a:p>
            <a:pPr>
              <a:lnSpc>
                <a:spcPts val="2400"/>
              </a:lnSpc>
              <a:defRPr/>
            </a:pPr>
            <a:r>
              <a:rPr lang="zh-CN" altLang="en-US" sz="2000" dirty="0">
                <a:ln w="18415" cmpd="sng">
                  <a:solidFill>
                    <a:srgbClr val="FFFFFF"/>
                  </a:solidFill>
                  <a:prstDash val="solid"/>
                </a:ln>
                <a:solidFill>
                  <a:schemeClr val="bg1"/>
                </a:solidFill>
                <a:effectLst/>
                <a:latin typeface="微软雅黑" panose="020B0503020204020204" charset="-122"/>
                <a:ea typeface="微软雅黑" panose="020B0503020204020204" charset="-122"/>
                <a:cs typeface="仿宋" panose="02010609060101010101" charset="-122"/>
              </a:rPr>
              <a:t>检索词推荐</a:t>
            </a:r>
            <a:endParaRPr lang="zh-CN" altLang="en-US" sz="2000" dirty="0">
              <a:ln w="18415" cmpd="sng">
                <a:solidFill>
                  <a:srgbClr val="FFFFFF"/>
                </a:solidFill>
                <a:prstDash val="solid"/>
              </a:ln>
              <a:solidFill>
                <a:schemeClr val="bg1"/>
              </a:solidFill>
              <a:effectLst/>
              <a:latin typeface="微软雅黑" panose="020B0503020204020204" charset="-122"/>
              <a:ea typeface="微软雅黑" panose="020B0503020204020204" charset="-122"/>
              <a:cs typeface="仿宋" panose="02010609060101010101" charset="-122"/>
            </a:endParaRPr>
          </a:p>
        </p:txBody>
      </p:sp>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检索技巧</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4"/>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solidFill>
                  <a:srgbClr val="FFFFFF"/>
                </a:solidFill>
                <a:latin typeface="+mn-ea"/>
                <a:cs typeface="微软雅黑" panose="020B0503020204020204" charset="-122"/>
                <a:sym typeface="Arial" panose="020B0604020202020204" pitchFamily="34" charset="0"/>
              </a:rPr>
              <a:t>基本检索</a:t>
            </a:r>
            <a:endParaRPr lang="zh-CN" altLang="en-US" sz="2400" b="1" dirty="0">
              <a:solidFill>
                <a:srgbClr val="FFFFFF"/>
              </a:solidFill>
              <a:latin typeface="+mn-ea"/>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P spid="1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77215" y="139700"/>
            <a:ext cx="10737215" cy="67183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custDataLst>
              <p:tags r:id="rId1"/>
            </p:custDataLst>
          </p:nvPr>
        </p:nvGrpSpPr>
        <p:grpSpPr>
          <a:xfrm>
            <a:off x="405570" y="3316433"/>
            <a:ext cx="8513598" cy="1157503"/>
            <a:chOff x="305743" y="2129515"/>
            <a:chExt cx="5353478" cy="727855"/>
          </a:xfrm>
          <a:solidFill>
            <a:srgbClr val="9AB319"/>
          </a:solidFill>
        </p:grpSpPr>
        <p:sp>
          <p:nvSpPr>
            <p:cNvPr id="8" name="任意多边形: 形状 7"/>
            <p:cNvSpPr/>
            <p:nvPr>
              <p:custDataLst>
                <p:tags r:id="rId2"/>
              </p:custDataLst>
            </p:nvPr>
          </p:nvSpPr>
          <p:spPr>
            <a:xfrm>
              <a:off x="305743" y="2129515"/>
              <a:ext cx="1747520" cy="608448"/>
            </a:xfrm>
            <a:custGeom>
              <a:avLst/>
              <a:gdLst>
                <a:gd name="connsiteX0" fmla="*/ 1374617 w 1747520"/>
                <a:gd name="connsiteY0" fmla="*/ 0 h 608448"/>
                <a:gd name="connsiteX1" fmla="*/ 1444663 w 1747520"/>
                <a:gd name="connsiteY1" fmla="*/ 120768 h 608448"/>
                <a:gd name="connsiteX2" fmla="*/ 1700805 w 1747520"/>
                <a:gd name="connsiteY2" fmla="*/ 120768 h 608448"/>
                <a:gd name="connsiteX3" fmla="*/ 1747520 w 1747520"/>
                <a:gd name="connsiteY3" fmla="*/ 167483 h 608448"/>
                <a:gd name="connsiteX4" fmla="*/ 1747520 w 1747520"/>
                <a:gd name="connsiteY4" fmla="*/ 561733 h 608448"/>
                <a:gd name="connsiteX5" fmla="*/ 1700805 w 1747520"/>
                <a:gd name="connsiteY5" fmla="*/ 608448 h 608448"/>
                <a:gd name="connsiteX6" fmla="*/ 46715 w 1747520"/>
                <a:gd name="connsiteY6" fmla="*/ 608448 h 608448"/>
                <a:gd name="connsiteX7" fmla="*/ 0 w 1747520"/>
                <a:gd name="connsiteY7" fmla="*/ 561733 h 608448"/>
                <a:gd name="connsiteX8" fmla="*/ 0 w 1747520"/>
                <a:gd name="connsiteY8" fmla="*/ 167483 h 608448"/>
                <a:gd name="connsiteX9" fmla="*/ 46715 w 1747520"/>
                <a:gd name="connsiteY9" fmla="*/ 120768 h 608448"/>
                <a:gd name="connsiteX10" fmla="*/ 1304572 w 1747520"/>
                <a:gd name="connsiteY10" fmla="*/ 120768 h 6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520" h="608448">
                  <a:moveTo>
                    <a:pt x="1374617" y="0"/>
                  </a:moveTo>
                  <a:lnTo>
                    <a:pt x="1444663" y="120768"/>
                  </a:lnTo>
                  <a:lnTo>
                    <a:pt x="1700805" y="120768"/>
                  </a:lnTo>
                  <a:cubicBezTo>
                    <a:pt x="1726605" y="120768"/>
                    <a:pt x="1747520" y="141683"/>
                    <a:pt x="1747520" y="167483"/>
                  </a:cubicBezTo>
                  <a:lnTo>
                    <a:pt x="1747520" y="561733"/>
                  </a:lnTo>
                  <a:cubicBezTo>
                    <a:pt x="1747520" y="587533"/>
                    <a:pt x="1726605" y="608448"/>
                    <a:pt x="1700805" y="608448"/>
                  </a:cubicBezTo>
                  <a:lnTo>
                    <a:pt x="46715" y="608448"/>
                  </a:lnTo>
                  <a:cubicBezTo>
                    <a:pt x="20915" y="608448"/>
                    <a:pt x="0" y="587533"/>
                    <a:pt x="0" y="561733"/>
                  </a:cubicBezTo>
                  <a:lnTo>
                    <a:pt x="0" y="167483"/>
                  </a:lnTo>
                  <a:cubicBezTo>
                    <a:pt x="0" y="141683"/>
                    <a:pt x="20915" y="120768"/>
                    <a:pt x="46715" y="120768"/>
                  </a:cubicBezTo>
                  <a:lnTo>
                    <a:pt x="1304572" y="120768"/>
                  </a:lnTo>
                  <a:close/>
                </a:path>
              </a:pathLst>
            </a:custGeom>
            <a:solidFill>
              <a:schemeClr val="accent1"/>
            </a:solidFill>
            <a:ln>
              <a:noFill/>
            </a:ln>
            <a:effectLst>
              <a:outerShdw blurRad="127000" dist="127000" dir="54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schemeClr val="bg1"/>
                </a:solidFill>
              </a:endParaRPr>
            </a:p>
          </p:txBody>
        </p:sp>
        <p:sp>
          <p:nvSpPr>
            <p:cNvPr id="9" name="任意多边形: 形状 8"/>
            <p:cNvSpPr/>
            <p:nvPr>
              <p:custDataLst>
                <p:tags r:id="rId3"/>
              </p:custDataLst>
            </p:nvPr>
          </p:nvSpPr>
          <p:spPr>
            <a:xfrm flipV="1">
              <a:off x="2108722" y="2248922"/>
              <a:ext cx="1747520" cy="608448"/>
            </a:xfrm>
            <a:custGeom>
              <a:avLst/>
              <a:gdLst>
                <a:gd name="connsiteX0" fmla="*/ 1374617 w 1747520"/>
                <a:gd name="connsiteY0" fmla="*/ 0 h 608448"/>
                <a:gd name="connsiteX1" fmla="*/ 1444663 w 1747520"/>
                <a:gd name="connsiteY1" fmla="*/ 120768 h 608448"/>
                <a:gd name="connsiteX2" fmla="*/ 1700805 w 1747520"/>
                <a:gd name="connsiteY2" fmla="*/ 120768 h 608448"/>
                <a:gd name="connsiteX3" fmla="*/ 1747520 w 1747520"/>
                <a:gd name="connsiteY3" fmla="*/ 167483 h 608448"/>
                <a:gd name="connsiteX4" fmla="*/ 1747520 w 1747520"/>
                <a:gd name="connsiteY4" fmla="*/ 561733 h 608448"/>
                <a:gd name="connsiteX5" fmla="*/ 1700805 w 1747520"/>
                <a:gd name="connsiteY5" fmla="*/ 608448 h 608448"/>
                <a:gd name="connsiteX6" fmla="*/ 46715 w 1747520"/>
                <a:gd name="connsiteY6" fmla="*/ 608448 h 608448"/>
                <a:gd name="connsiteX7" fmla="*/ 0 w 1747520"/>
                <a:gd name="connsiteY7" fmla="*/ 561733 h 608448"/>
                <a:gd name="connsiteX8" fmla="*/ 0 w 1747520"/>
                <a:gd name="connsiteY8" fmla="*/ 167483 h 608448"/>
                <a:gd name="connsiteX9" fmla="*/ 46715 w 1747520"/>
                <a:gd name="connsiteY9" fmla="*/ 120768 h 608448"/>
                <a:gd name="connsiteX10" fmla="*/ 1304572 w 1747520"/>
                <a:gd name="connsiteY10" fmla="*/ 120768 h 6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520" h="608448">
                  <a:moveTo>
                    <a:pt x="1374617" y="0"/>
                  </a:moveTo>
                  <a:lnTo>
                    <a:pt x="1444663" y="120768"/>
                  </a:lnTo>
                  <a:lnTo>
                    <a:pt x="1700805" y="120768"/>
                  </a:lnTo>
                  <a:cubicBezTo>
                    <a:pt x="1726605" y="120768"/>
                    <a:pt x="1747520" y="141683"/>
                    <a:pt x="1747520" y="167483"/>
                  </a:cubicBezTo>
                  <a:lnTo>
                    <a:pt x="1747520" y="561733"/>
                  </a:lnTo>
                  <a:cubicBezTo>
                    <a:pt x="1747520" y="587533"/>
                    <a:pt x="1726605" y="608448"/>
                    <a:pt x="1700805" y="608448"/>
                  </a:cubicBezTo>
                  <a:lnTo>
                    <a:pt x="46715" y="608448"/>
                  </a:lnTo>
                  <a:cubicBezTo>
                    <a:pt x="20915" y="608448"/>
                    <a:pt x="0" y="587533"/>
                    <a:pt x="0" y="561733"/>
                  </a:cubicBezTo>
                  <a:lnTo>
                    <a:pt x="0" y="167483"/>
                  </a:lnTo>
                  <a:cubicBezTo>
                    <a:pt x="0" y="141683"/>
                    <a:pt x="20915" y="120768"/>
                    <a:pt x="46715" y="120768"/>
                  </a:cubicBezTo>
                  <a:lnTo>
                    <a:pt x="1304572" y="120768"/>
                  </a:lnTo>
                  <a:close/>
                </a:path>
              </a:pathLst>
            </a:custGeom>
            <a:solidFill>
              <a:schemeClr val="accent2"/>
            </a:solidFill>
            <a:ln>
              <a:noFill/>
            </a:ln>
            <a:effectLst>
              <a:outerShdw blurRad="127000" dist="127000" dir="54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a:solidFill>
                  <a:schemeClr val="bg1"/>
                </a:solidFill>
              </a:endParaRPr>
            </a:p>
          </p:txBody>
        </p:sp>
        <p:sp>
          <p:nvSpPr>
            <p:cNvPr id="11" name="任意多边形: 形状 10"/>
            <p:cNvSpPr/>
            <p:nvPr>
              <p:custDataLst>
                <p:tags r:id="rId4"/>
              </p:custDataLst>
            </p:nvPr>
          </p:nvSpPr>
          <p:spPr>
            <a:xfrm>
              <a:off x="3911701" y="2129515"/>
              <a:ext cx="1747520" cy="608448"/>
            </a:xfrm>
            <a:custGeom>
              <a:avLst/>
              <a:gdLst>
                <a:gd name="connsiteX0" fmla="*/ 1374617 w 1747520"/>
                <a:gd name="connsiteY0" fmla="*/ 0 h 608448"/>
                <a:gd name="connsiteX1" fmla="*/ 1444663 w 1747520"/>
                <a:gd name="connsiteY1" fmla="*/ 120768 h 608448"/>
                <a:gd name="connsiteX2" fmla="*/ 1700805 w 1747520"/>
                <a:gd name="connsiteY2" fmla="*/ 120768 h 608448"/>
                <a:gd name="connsiteX3" fmla="*/ 1747520 w 1747520"/>
                <a:gd name="connsiteY3" fmla="*/ 167483 h 608448"/>
                <a:gd name="connsiteX4" fmla="*/ 1747520 w 1747520"/>
                <a:gd name="connsiteY4" fmla="*/ 561733 h 608448"/>
                <a:gd name="connsiteX5" fmla="*/ 1700805 w 1747520"/>
                <a:gd name="connsiteY5" fmla="*/ 608448 h 608448"/>
                <a:gd name="connsiteX6" fmla="*/ 46715 w 1747520"/>
                <a:gd name="connsiteY6" fmla="*/ 608448 h 608448"/>
                <a:gd name="connsiteX7" fmla="*/ 0 w 1747520"/>
                <a:gd name="connsiteY7" fmla="*/ 561733 h 608448"/>
                <a:gd name="connsiteX8" fmla="*/ 0 w 1747520"/>
                <a:gd name="connsiteY8" fmla="*/ 167483 h 608448"/>
                <a:gd name="connsiteX9" fmla="*/ 46715 w 1747520"/>
                <a:gd name="connsiteY9" fmla="*/ 120768 h 608448"/>
                <a:gd name="connsiteX10" fmla="*/ 1304572 w 1747520"/>
                <a:gd name="connsiteY10" fmla="*/ 120768 h 60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520" h="608448">
                  <a:moveTo>
                    <a:pt x="1374617" y="0"/>
                  </a:moveTo>
                  <a:lnTo>
                    <a:pt x="1444663" y="120768"/>
                  </a:lnTo>
                  <a:lnTo>
                    <a:pt x="1700805" y="120768"/>
                  </a:lnTo>
                  <a:cubicBezTo>
                    <a:pt x="1726605" y="120768"/>
                    <a:pt x="1747520" y="141683"/>
                    <a:pt x="1747520" y="167483"/>
                  </a:cubicBezTo>
                  <a:lnTo>
                    <a:pt x="1747520" y="561733"/>
                  </a:lnTo>
                  <a:cubicBezTo>
                    <a:pt x="1747520" y="587533"/>
                    <a:pt x="1726605" y="608448"/>
                    <a:pt x="1700805" y="608448"/>
                  </a:cubicBezTo>
                  <a:lnTo>
                    <a:pt x="46715" y="608448"/>
                  </a:lnTo>
                  <a:cubicBezTo>
                    <a:pt x="20915" y="608448"/>
                    <a:pt x="0" y="587533"/>
                    <a:pt x="0" y="561733"/>
                  </a:cubicBezTo>
                  <a:lnTo>
                    <a:pt x="0" y="167483"/>
                  </a:lnTo>
                  <a:cubicBezTo>
                    <a:pt x="0" y="141683"/>
                    <a:pt x="20915" y="120768"/>
                    <a:pt x="46715" y="120768"/>
                  </a:cubicBezTo>
                  <a:lnTo>
                    <a:pt x="1304572" y="120768"/>
                  </a:lnTo>
                  <a:close/>
                </a:path>
              </a:pathLst>
            </a:custGeom>
            <a:solidFill>
              <a:schemeClr val="accent1"/>
            </a:solidFill>
            <a:ln>
              <a:noFill/>
            </a:ln>
            <a:effectLst>
              <a:outerShdw blurRad="127000" dist="127000" dir="5400000" algn="c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schemeClr val="bg1"/>
                </a:solidFill>
              </a:endParaRPr>
            </a:p>
          </p:txBody>
        </p:sp>
      </p:grpSp>
      <p:sp>
        <p:nvSpPr>
          <p:cNvPr id="20" name="文本框 19"/>
          <p:cNvSpPr txBox="1"/>
          <p:nvPr>
            <p:custDataLst>
              <p:tags r:id="rId5"/>
            </p:custDataLst>
          </p:nvPr>
        </p:nvSpPr>
        <p:spPr>
          <a:xfrm>
            <a:off x="873629" y="3695129"/>
            <a:ext cx="1798008" cy="400110"/>
          </a:xfrm>
          <a:prstGeom prst="rect">
            <a:avLst/>
          </a:prstGeom>
          <a:noFill/>
        </p:spPr>
        <p:txBody>
          <a:bodyPr wrap="square" rtlCol="0">
            <a:spAutoFit/>
          </a:bodyPr>
          <a:lstStyle>
            <a:defPPr>
              <a:defRPr lang="zh-CN"/>
            </a:defPPr>
            <a:lvl1pPr>
              <a:defRPr sz="3200">
                <a:solidFill>
                  <a:schemeClr val="bg1"/>
                </a:solidFill>
                <a:latin typeface="+mj-lt"/>
                <a:ea typeface="+mj-ea"/>
              </a:defRPr>
            </a:lvl1pPr>
          </a:lstStyle>
          <a:p>
            <a:pPr algn="ctr"/>
            <a:r>
              <a:rPr lang="zh-CN" altLang="en-US" sz="2000" dirty="0"/>
              <a:t>第一步</a:t>
            </a:r>
            <a:endParaRPr lang="zh-CN" altLang="en-US" sz="2000" dirty="0"/>
          </a:p>
        </p:txBody>
      </p:sp>
      <p:sp>
        <p:nvSpPr>
          <p:cNvPr id="21" name="文本框 20"/>
          <p:cNvSpPr txBox="1"/>
          <p:nvPr>
            <p:custDataLst>
              <p:tags r:id="rId6"/>
            </p:custDataLst>
          </p:nvPr>
        </p:nvSpPr>
        <p:spPr>
          <a:xfrm>
            <a:off x="3820913" y="3695129"/>
            <a:ext cx="1798008" cy="400110"/>
          </a:xfrm>
          <a:prstGeom prst="rect">
            <a:avLst/>
          </a:prstGeom>
          <a:noFill/>
        </p:spPr>
        <p:txBody>
          <a:bodyPr wrap="square" rtlCol="0">
            <a:spAutoFit/>
          </a:bodyPr>
          <a:lstStyle>
            <a:defPPr>
              <a:defRPr lang="zh-CN"/>
            </a:defPPr>
            <a:lvl1pPr>
              <a:defRPr sz="3200">
                <a:solidFill>
                  <a:schemeClr val="bg1"/>
                </a:solidFill>
                <a:latin typeface="+mj-lt"/>
                <a:ea typeface="+mj-ea"/>
              </a:defRPr>
            </a:lvl1pPr>
          </a:lstStyle>
          <a:p>
            <a:pPr algn="ctr"/>
            <a:r>
              <a:rPr lang="zh-CN" altLang="en-US" sz="2000"/>
              <a:t>第二步</a:t>
            </a:r>
            <a:endParaRPr lang="zh-CN" altLang="en-US" sz="2000"/>
          </a:p>
        </p:txBody>
      </p:sp>
      <p:sp>
        <p:nvSpPr>
          <p:cNvPr id="22" name="文本框 21"/>
          <p:cNvSpPr txBox="1"/>
          <p:nvPr>
            <p:custDataLst>
              <p:tags r:id="rId7"/>
            </p:custDataLst>
          </p:nvPr>
        </p:nvSpPr>
        <p:spPr>
          <a:xfrm>
            <a:off x="6662180" y="3695129"/>
            <a:ext cx="1798008" cy="400110"/>
          </a:xfrm>
          <a:prstGeom prst="rect">
            <a:avLst/>
          </a:prstGeom>
          <a:noFill/>
        </p:spPr>
        <p:txBody>
          <a:bodyPr wrap="square" rtlCol="0">
            <a:spAutoFit/>
          </a:bodyPr>
          <a:lstStyle>
            <a:defPPr>
              <a:defRPr lang="zh-CN"/>
            </a:defPPr>
            <a:lvl1pPr>
              <a:defRPr sz="3200">
                <a:solidFill>
                  <a:schemeClr val="bg1"/>
                </a:solidFill>
                <a:latin typeface="+mj-lt"/>
                <a:ea typeface="+mj-ea"/>
              </a:defRPr>
            </a:lvl1pPr>
          </a:lstStyle>
          <a:p>
            <a:pPr algn="ctr"/>
            <a:r>
              <a:rPr lang="zh-CN" altLang="en-US" sz="2000"/>
              <a:t>第三步</a:t>
            </a:r>
            <a:endParaRPr lang="zh-CN" altLang="en-US" sz="2000"/>
          </a:p>
        </p:txBody>
      </p:sp>
      <p:sp>
        <p:nvSpPr>
          <p:cNvPr id="2" name="文本框 1"/>
          <p:cNvSpPr txBox="1"/>
          <p:nvPr>
            <p:custDataLst>
              <p:tags r:id="rId8"/>
            </p:custDataLst>
          </p:nvPr>
        </p:nvSpPr>
        <p:spPr>
          <a:xfrm>
            <a:off x="1068070" y="2790190"/>
            <a:ext cx="2016125" cy="460375"/>
          </a:xfrm>
          <a:prstGeom prst="rect">
            <a:avLst/>
          </a:prstGeom>
          <a:noFill/>
        </p:spPr>
        <p:txBody>
          <a:bodyPr wrap="square" rtlCol="0">
            <a:spAutoFit/>
          </a:bodyPr>
          <a:lstStyle/>
          <a:p>
            <a:pPr algn="ctr"/>
            <a:r>
              <a:rPr lang="zh-CN" altLang="en-US" sz="2400" dirty="0">
                <a:solidFill>
                  <a:schemeClr val="accent1"/>
                </a:solidFill>
                <a:latin typeface="+mj-ea"/>
                <a:ea typeface="+mj-ea"/>
              </a:rPr>
              <a:t>限定文献类型</a:t>
            </a:r>
            <a:endParaRPr lang="zh-CN" altLang="en-US" sz="2400" dirty="0">
              <a:solidFill>
                <a:schemeClr val="accent1"/>
              </a:solidFill>
              <a:latin typeface="+mj-ea"/>
              <a:ea typeface="+mj-ea"/>
            </a:endParaRPr>
          </a:p>
        </p:txBody>
      </p:sp>
      <p:sp>
        <p:nvSpPr>
          <p:cNvPr id="6" name="文本框 5"/>
          <p:cNvSpPr txBox="1"/>
          <p:nvPr>
            <p:custDataLst>
              <p:tags r:id="rId9"/>
            </p:custDataLst>
          </p:nvPr>
        </p:nvSpPr>
        <p:spPr>
          <a:xfrm>
            <a:off x="3711575" y="4474210"/>
            <a:ext cx="2016125" cy="460375"/>
          </a:xfrm>
          <a:prstGeom prst="rect">
            <a:avLst/>
          </a:prstGeom>
          <a:noFill/>
        </p:spPr>
        <p:txBody>
          <a:bodyPr wrap="square" rtlCol="0">
            <a:spAutoFit/>
          </a:bodyPr>
          <a:lstStyle/>
          <a:p>
            <a:pPr algn="ctr"/>
            <a:r>
              <a:rPr lang="zh-CN" altLang="en-US" sz="2400" dirty="0">
                <a:solidFill>
                  <a:schemeClr val="accent1"/>
                </a:solidFill>
                <a:latin typeface="+mj-ea"/>
                <a:ea typeface="+mj-ea"/>
              </a:rPr>
              <a:t>确定学科领域</a:t>
            </a:r>
            <a:endParaRPr lang="zh-CN" altLang="en-US" sz="2400" dirty="0">
              <a:solidFill>
                <a:schemeClr val="accent1"/>
              </a:solidFill>
              <a:latin typeface="+mj-ea"/>
              <a:ea typeface="+mj-ea"/>
            </a:endParaRPr>
          </a:p>
        </p:txBody>
      </p:sp>
      <p:sp>
        <p:nvSpPr>
          <p:cNvPr id="13" name="文本框 12"/>
          <p:cNvSpPr txBox="1"/>
          <p:nvPr>
            <p:custDataLst>
              <p:tags r:id="rId10"/>
            </p:custDataLst>
          </p:nvPr>
        </p:nvSpPr>
        <p:spPr>
          <a:xfrm>
            <a:off x="7291705" y="2724150"/>
            <a:ext cx="2016125" cy="460375"/>
          </a:xfrm>
          <a:prstGeom prst="rect">
            <a:avLst/>
          </a:prstGeom>
          <a:noFill/>
        </p:spPr>
        <p:txBody>
          <a:bodyPr wrap="square" rtlCol="0">
            <a:spAutoFit/>
          </a:bodyPr>
          <a:lstStyle/>
          <a:p>
            <a:pPr algn="ctr"/>
            <a:r>
              <a:rPr lang="zh-CN" altLang="en-US" sz="2400" dirty="0">
                <a:solidFill>
                  <a:schemeClr val="accent1"/>
                </a:solidFill>
                <a:latin typeface="+mj-ea"/>
                <a:ea typeface="+mj-ea"/>
              </a:rPr>
              <a:t>浏览好期刊</a:t>
            </a:r>
            <a:endParaRPr lang="zh-CN" altLang="en-US" sz="2400" dirty="0">
              <a:solidFill>
                <a:schemeClr val="accent1"/>
              </a:solidFill>
              <a:latin typeface="+mj-ea"/>
              <a:ea typeface="+mj-ea"/>
            </a:endParaRPr>
          </a:p>
        </p:txBody>
      </p:sp>
      <p:grpSp>
        <p:nvGrpSpPr>
          <p:cNvPr id="19" name="组合 18"/>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期刊检索技巧</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6" name="图片 25" descr="C:/Users/邱路1/Desktop/111ScreenShot_2025-12-09_115547_061.png111ScreenShot_2025-12-09_115547_061"/>
          <p:cNvPicPr>
            <a:picLocks noChangeAspect="1"/>
          </p:cNvPicPr>
          <p:nvPr/>
        </p:nvPicPr>
        <p:blipFill>
          <a:blip r:embed="rId11"/>
          <a:srcRect t="11153" b="10892"/>
          <a:stretch>
            <a:fillRect/>
          </a:stretch>
        </p:blipFill>
        <p:spPr>
          <a:xfrm>
            <a:off x="759460" y="1035050"/>
            <a:ext cx="3609340" cy="1689100"/>
          </a:xfrm>
          <a:prstGeom prst="rect">
            <a:avLst/>
          </a:prstGeom>
        </p:spPr>
      </p:pic>
      <p:pic>
        <p:nvPicPr>
          <p:cNvPr id="27" name="图片 26" descr="C:/Users/邱路1/Desktop/111ScreenShot_2025-12-09_115547_061.png111ScreenShot_2025-12-09_115547_061"/>
          <p:cNvPicPr>
            <a:picLocks noChangeAspect="1"/>
          </p:cNvPicPr>
          <p:nvPr/>
        </p:nvPicPr>
        <p:blipFill>
          <a:blip r:embed="rId11"/>
          <a:srcRect t="10712" b="10451"/>
          <a:stretch>
            <a:fillRect/>
          </a:stretch>
        </p:blipFill>
        <p:spPr>
          <a:xfrm>
            <a:off x="1689735" y="1394460"/>
            <a:ext cx="7618095" cy="3605530"/>
          </a:xfrm>
          <a:prstGeom prst="rect">
            <a:avLst/>
          </a:prstGeom>
        </p:spPr>
      </p:pic>
      <p:pic>
        <p:nvPicPr>
          <p:cNvPr id="28" name="图片 27" descr="C:/Users/邱路1/Desktop/121212ScreenShot_2025-12-09_120005_354.png121212ScreenShot_2025-12-09_120005_354"/>
          <p:cNvPicPr>
            <a:picLocks noChangeAspect="1"/>
          </p:cNvPicPr>
          <p:nvPr/>
        </p:nvPicPr>
        <p:blipFill>
          <a:blip r:embed="rId12"/>
          <a:srcRect l="814" r="814"/>
          <a:stretch>
            <a:fillRect/>
          </a:stretch>
        </p:blipFill>
        <p:spPr>
          <a:xfrm>
            <a:off x="3711575" y="4999990"/>
            <a:ext cx="2112010" cy="1677035"/>
          </a:xfrm>
          <a:prstGeom prst="rect">
            <a:avLst/>
          </a:prstGeom>
        </p:spPr>
      </p:pic>
      <p:pic>
        <p:nvPicPr>
          <p:cNvPr id="30" name="图片 29" descr="C:/Users/邱路1/Desktop/111ScreenShot_2025-12-09_115547_061.png111ScreenShot_2025-12-09_115547_061"/>
          <p:cNvPicPr>
            <a:picLocks noChangeAspect="1"/>
          </p:cNvPicPr>
          <p:nvPr/>
        </p:nvPicPr>
        <p:blipFill>
          <a:blip r:embed="rId11"/>
          <a:srcRect t="11095" b="10833"/>
          <a:stretch>
            <a:fillRect/>
          </a:stretch>
        </p:blipFill>
        <p:spPr>
          <a:xfrm>
            <a:off x="759460" y="878840"/>
            <a:ext cx="4268470" cy="2000885"/>
          </a:xfrm>
          <a:prstGeom prst="rect">
            <a:avLst/>
          </a:prstGeom>
        </p:spPr>
      </p:pic>
      <p:pic>
        <p:nvPicPr>
          <p:cNvPr id="29" name="图片 28" descr="C:/Users/邱路1/Desktop/121212ScreenShot_2025-12-09_120005_354.png121212ScreenShot_2025-12-09_120005_354"/>
          <p:cNvPicPr>
            <a:picLocks noChangeAspect="1"/>
          </p:cNvPicPr>
          <p:nvPr>
            <p:custDataLst>
              <p:tags r:id="rId13"/>
            </p:custDataLst>
          </p:nvPr>
        </p:nvPicPr>
        <p:blipFill>
          <a:blip r:embed="rId12"/>
          <a:srcRect t="1118" b="1118"/>
          <a:stretch>
            <a:fillRect/>
          </a:stretch>
        </p:blipFill>
        <p:spPr>
          <a:xfrm>
            <a:off x="3329305" y="1204595"/>
            <a:ext cx="7044055" cy="5380990"/>
          </a:xfrm>
          <a:prstGeom prst="rect">
            <a:avLst/>
          </a:prstGeom>
        </p:spPr>
      </p:pic>
      <p:pic>
        <p:nvPicPr>
          <p:cNvPr id="3" name="图片 2"/>
          <p:cNvPicPr>
            <a:picLocks noChangeAspect="1"/>
          </p:cNvPicPr>
          <p:nvPr/>
        </p:nvPicPr>
        <p:blipFill>
          <a:blip r:embed="rId14"/>
          <a:stretch>
            <a:fillRect/>
          </a:stretch>
        </p:blipFill>
        <p:spPr>
          <a:xfrm>
            <a:off x="3590290" y="1906905"/>
            <a:ext cx="5809615" cy="4770120"/>
          </a:xfrm>
          <a:prstGeom prst="rect">
            <a:avLst/>
          </a:prstGeom>
        </p:spPr>
      </p:pic>
      <p:pic>
        <p:nvPicPr>
          <p:cNvPr id="4" name="图片 3"/>
          <p:cNvPicPr>
            <a:picLocks noChangeAspect="1"/>
          </p:cNvPicPr>
          <p:nvPr/>
        </p:nvPicPr>
        <p:blipFill>
          <a:blip r:embed="rId14"/>
          <a:stretch>
            <a:fillRect/>
          </a:stretch>
        </p:blipFill>
        <p:spPr>
          <a:xfrm>
            <a:off x="9307830" y="1495425"/>
            <a:ext cx="2218055" cy="1821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1" presetClass="path" presetSubtype="0" accel="50000" decel="50000" fill="hold" nodeType="click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6" dur="2000" fill="hold"/>
                                        <p:tgtEl>
                                          <p:spTgt spid="26"/>
                                        </p:tgtEl>
                                        <p:attrNameLst>
                                          <p:attrName>ppt_x</p:attrName>
                                          <p:attrName>ppt_y</p:attrName>
                                        </p:attrNameLst>
                                      </p:cBhvr>
                                    </p:animMotion>
                                  </p:childTnLst>
                                </p:cTn>
                              </p:par>
                              <p:par>
                                <p:cTn id="7" presetID="1" presetClass="exit" presetSubtype="0" fill="hold" nodeType="withEffect">
                                  <p:stCondLst>
                                    <p:cond delay="2000"/>
                                  </p:stCondLst>
                                  <p:childTnLst>
                                    <p:set>
                                      <p:cBhvr>
                                        <p:cTn id="8" dur="1" fill="hold">
                                          <p:stCondLst>
                                            <p:cond delay="0"/>
                                          </p:stCondLst>
                                        </p:cTn>
                                        <p:tgtEl>
                                          <p:spTgt spid="26"/>
                                        </p:tgtEl>
                                        <p:attrNameLst>
                                          <p:attrName>style.visibility</p:attrName>
                                        </p:attrNameLst>
                                      </p:cBhvr>
                                      <p:to>
                                        <p:strVal val="hidden"/>
                                      </p:to>
                                    </p:set>
                                  </p:childTnLst>
                                </p:cTn>
                              </p:par>
                              <p:par>
                                <p:cTn id="9" presetID="47" presetClass="entr" presetSubtype="0" fill="hold" nodeType="withEffect">
                                  <p:stCondLst>
                                    <p:cond delay="20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 presetClass="entr" presetSubtype="0" fill="hold" nodeType="withEffect">
                                  <p:stCondLst>
                                    <p:cond delay="100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3" presetClass="path" presetSubtype="0" accel="50000" decel="50000" fill="hold" nodeType="clickEffect">
                                  <p:stCondLst>
                                    <p:cond delay="0"/>
                                  </p:stCondLst>
                                  <p:childTnLst>
                                    <p:animMotion origin="layout" path="M 1.80106e-05 -2.98433e-05 L 0.0884295 -2.98433e-05 C 0.128038 -2.98433e-05 0.176841 -0.0625132 0.176841 -0.113224 L 0.176841 -0.226419 " pathEditMode="relative" rAng="0" ptsTypes="">
                                      <p:cBhvr>
                                        <p:cTn id="24" dur="2000" fill="hold"/>
                                        <p:tgtEl>
                                          <p:spTgt spid="28"/>
                                        </p:tgtEl>
                                        <p:attrNameLst>
                                          <p:attrName>ppt_x</p:attrName>
                                          <p:attrName>ppt_y</p:attrName>
                                        </p:attrNameLst>
                                      </p:cBhvr>
                                      <p:rCtr x="88" y="-113"/>
                                    </p:animMotion>
                                  </p:childTnLst>
                                </p:cTn>
                              </p:par>
                              <p:par>
                                <p:cTn id="25" presetID="1" presetClass="exit" presetSubtype="0" fill="hold" nodeType="withEffect">
                                  <p:stCondLst>
                                    <p:cond delay="2000"/>
                                  </p:stCondLst>
                                  <p:childTnLst>
                                    <p:set>
                                      <p:cBhvr>
                                        <p:cTn id="26" dur="1" fill="hold">
                                          <p:stCondLst>
                                            <p:cond delay="0"/>
                                          </p:stCondLst>
                                        </p:cTn>
                                        <p:tgtEl>
                                          <p:spTgt spid="28"/>
                                        </p:tgtEl>
                                        <p:attrNameLst>
                                          <p:attrName>style.visibility</p:attrName>
                                        </p:attrNameLst>
                                      </p:cBhvr>
                                      <p:to>
                                        <p:strVal val="hidden"/>
                                      </p:to>
                                    </p:set>
                                  </p:childTnLst>
                                </p:cTn>
                              </p:par>
                              <p:par>
                                <p:cTn id="27" presetID="4" presetClass="entr" presetSubtype="16" fill="hold" nodeType="withEffect">
                                  <p:stCondLst>
                                    <p:cond delay="2000"/>
                                  </p:stCondLst>
                                  <p:childTnLst>
                                    <p:set>
                                      <p:cBhvr>
                                        <p:cTn id="28" dur="1" fill="hold">
                                          <p:stCondLst>
                                            <p:cond delay="0"/>
                                          </p:stCondLst>
                                        </p:cTn>
                                        <p:tgtEl>
                                          <p:spTgt spid="29"/>
                                        </p:tgtEl>
                                        <p:attrNameLst>
                                          <p:attrName>style.visibility</p:attrName>
                                        </p:attrNameLst>
                                      </p:cBhvr>
                                      <p:to>
                                        <p:strVal val="visible"/>
                                      </p:to>
                                    </p:set>
                                    <p:animEffect transition="in" filter="box(in)">
                                      <p:cBhvr>
                                        <p:cTn id="29" dur="2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nodeType="clickEffect">
                                  <p:stCondLst>
                                    <p:cond delay="0"/>
                                  </p:stCondLst>
                                  <p:childTnLst>
                                    <p:animEffect transition="out" filter="strips(downLeft)">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000" fill="hold">
                                          <p:stCondLst>
                                            <p:cond delay="0"/>
                                          </p:stCondLst>
                                        </p:cTn>
                                        <p:tgtEl>
                                          <p:spTgt spid="13"/>
                                        </p:tgtEl>
                                        <p:attrNameLst>
                                          <p:attrName>style.visibility</p:attrName>
                                        </p:attrNameLst>
                                      </p:cBhvr>
                                      <p:to>
                                        <p:strVal val="visible"/>
                                      </p:to>
                                    </p:set>
                                    <p:anim calcmode="lin" valueType="num">
                                      <p:cBhvr additive="base">
                                        <p:cTn id="39" dur="1000" fill="hold"/>
                                        <p:tgtEl>
                                          <p:spTgt spid="13"/>
                                        </p:tgtEl>
                                        <p:attrNameLst>
                                          <p:attrName>ppt_x</p:attrName>
                                        </p:attrNameLst>
                                      </p:cBhvr>
                                      <p:tavLst>
                                        <p:tav tm="0">
                                          <p:val>
                                            <p:strVal val="1+#ppt_w/2"/>
                                          </p:val>
                                        </p:tav>
                                        <p:tav tm="100000">
                                          <p:val>
                                            <p:strVal val="#ppt_x"/>
                                          </p:val>
                                        </p:tav>
                                      </p:tavLst>
                                    </p:anim>
                                    <p:anim calcmode="lin" valueType="num">
                                      <p:cBhvr additive="base">
                                        <p:cTn id="40"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 0 L 0.255937 -0.0805556 " pathEditMode="relative" ptsTypes="">
                                      <p:cBhvr>
                                        <p:cTn id="50" dur="2000" fill="hold"/>
                                        <p:tgtEl>
                                          <p:spTgt spid="3"/>
                                        </p:tgtEl>
                                        <p:attrNameLst>
                                          <p:attrName>ppt_x</p:attrName>
                                          <p:attrName>ppt_y</p:attrName>
                                        </p:attrNameLst>
                                      </p:cBhvr>
                                    </p:animMotion>
                                  </p:childTnLst>
                                </p:cTn>
                              </p:par>
                            </p:childTnLst>
                          </p:cTn>
                        </p:par>
                        <p:par>
                          <p:cTn id="51" fill="hold">
                            <p:stCondLst>
                              <p:cond delay="2000"/>
                            </p:stCondLst>
                            <p:childTnLst>
                              <p:par>
                                <p:cTn id="52" presetID="3" presetClass="exit" presetSubtype="10" fill="hold" nodeType="afterEffect">
                                  <p:stCondLst>
                                    <p:cond delay="0"/>
                                  </p:stCondLst>
                                  <p:childTnLst>
                                    <p:animEffect transition="out" filter="blinds(horizontal)">
                                      <p:cBhvr>
                                        <p:cTn id="53" dur="250"/>
                                        <p:tgtEl>
                                          <p:spTgt spid="3"/>
                                        </p:tgtEl>
                                      </p:cBhvr>
                                    </p:animEffect>
                                    <p:set>
                                      <p:cBhvr>
                                        <p:cTn id="54" dur="250" fill="hold">
                                          <p:stCondLst>
                                            <p:cond delay="0"/>
                                          </p:stCondLst>
                                        </p:cTn>
                                        <p:tgtEl>
                                          <p:spTgt spid="3"/>
                                        </p:tgtEl>
                                        <p:attrNameLst>
                                          <p:attrName>style.visibility</p:attrName>
                                        </p:attrNameLst>
                                      </p:cBhvr>
                                      <p:to>
                                        <p:strVal val="hidden"/>
                                      </p:to>
                                    </p:set>
                                  </p:childTnLst>
                                </p:cTn>
                              </p:par>
                              <p:par>
                                <p:cTn id="55" presetID="1" presetClass="entr" presetSubtype="0" fill="hold" nodeType="withEffect">
                                  <p:stCondLst>
                                    <p:cond delay="25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图片1"/>
          <p:cNvPicPr>
            <a:picLocks noChangeAspect="1"/>
          </p:cNvPicPr>
          <p:nvPr/>
        </p:nvPicPr>
        <p:blipFill>
          <a:blip r:embed="rId1"/>
          <a:stretch>
            <a:fillRect/>
          </a:stretch>
        </p:blipFill>
        <p:spPr>
          <a:xfrm>
            <a:off x="4825365" y="837565"/>
            <a:ext cx="5667375" cy="2771775"/>
          </a:xfrm>
          <a:prstGeom prst="rect">
            <a:avLst/>
          </a:prstGeom>
        </p:spPr>
      </p:pic>
      <p:sp>
        <p:nvSpPr>
          <p:cNvPr id="19" name="文本框 15"/>
          <p:cNvSpPr txBox="1"/>
          <p:nvPr/>
        </p:nvSpPr>
        <p:spPr>
          <a:xfrm>
            <a:off x="353695" y="2618105"/>
            <a:ext cx="2679065" cy="1383665"/>
          </a:xfrm>
          <a:prstGeom prst="rect">
            <a:avLst/>
          </a:prstGeom>
          <a:noFill/>
        </p:spPr>
        <p:txBody>
          <a:bodyPr wrap="square" rtlCol="0">
            <a:spAutoFit/>
          </a:bodyPr>
          <a:p>
            <a:pPr indent="0" fontAlgn="auto">
              <a:lnSpc>
                <a:spcPct val="150000"/>
              </a:lnSpc>
            </a:pPr>
            <a:r>
              <a:rPr lang="zh-CN" altLang="en-US" sz="1400" kern="100" dirty="0">
                <a:effectLst/>
                <a:latin typeface="+mn-ea"/>
                <a:cs typeface="MiSans Normal" panose="00000500000000000000" pitchFamily="2" charset="-122"/>
                <a:sym typeface="+mn-ea"/>
              </a:rPr>
              <a:t>PQ限定检索（字段限定检索）</a:t>
            </a:r>
            <a:endParaRPr lang="zh-CN" altLang="en-US" sz="1400" kern="100" dirty="0">
              <a:effectLst/>
              <a:latin typeface="+mn-ea"/>
              <a:cs typeface="MiSans Normal" panose="00000500000000000000" pitchFamily="2" charset="-122"/>
            </a:endParaRPr>
          </a:p>
          <a:p>
            <a:pPr>
              <a:lnSpc>
                <a:spcPct val="150000"/>
              </a:lnSpc>
              <a:buFontTx/>
              <a:buNone/>
            </a:pPr>
            <a:r>
              <a:rPr lang="zh-CN" altLang="en-US" sz="1400" kern="100" dirty="0">
                <a:effectLst/>
                <a:latin typeface="+mn-ea"/>
                <a:cs typeface="MiSans Normal" panose="00000500000000000000" pitchFamily="2" charset="-122"/>
                <a:sym typeface="+mn-ea"/>
              </a:rPr>
              <a:t>题名：数字图书馆 </a:t>
            </a:r>
            <a:endParaRPr lang="zh-CN" altLang="en-US" sz="1400" kern="100" dirty="0">
              <a:effectLst/>
              <a:latin typeface="+mn-ea"/>
              <a:cs typeface="MiSans Normal" panose="00000500000000000000" pitchFamily="2" charset="-122"/>
            </a:endParaRPr>
          </a:p>
          <a:p>
            <a:pPr>
              <a:lnSpc>
                <a:spcPct val="150000"/>
              </a:lnSpc>
              <a:buFontTx/>
              <a:buNone/>
            </a:pPr>
            <a:r>
              <a:rPr lang="zh-CN" altLang="en-US" sz="1400" kern="100" dirty="0">
                <a:effectLst/>
                <a:latin typeface="+mn-ea"/>
                <a:cs typeface="MiSans Normal" panose="00000500000000000000" pitchFamily="2" charset="-122"/>
                <a:sym typeface="+mn-ea"/>
              </a:rPr>
              <a:t>题名=数字图书馆</a:t>
            </a:r>
            <a:endParaRPr lang="zh-CN" altLang="en-US" sz="1400" kern="100" dirty="0">
              <a:effectLst/>
              <a:latin typeface="+mn-ea"/>
              <a:cs typeface="MiSans Normal" panose="00000500000000000000" pitchFamily="2" charset="-122"/>
            </a:endParaRPr>
          </a:p>
          <a:p>
            <a:pPr fontAlgn="auto">
              <a:lnSpc>
                <a:spcPct val="150000"/>
              </a:lnSpc>
            </a:pPr>
            <a:endParaRPr lang="zh-CN" altLang="en-US" sz="1400" kern="100" dirty="0">
              <a:solidFill>
                <a:schemeClr val="tx1"/>
              </a:solidFill>
              <a:effectLst/>
              <a:latin typeface="+mn-ea"/>
              <a:ea typeface="微软雅黑" panose="020B0503020204020204" charset="-122"/>
              <a:cs typeface="MiSans Normal" panose="00000500000000000000" pitchFamily="2" charset="-122"/>
            </a:endParaRPr>
          </a:p>
        </p:txBody>
      </p:sp>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检索技巧</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2"/>
            </p:custDataLst>
          </p:nvPr>
        </p:nvSpPr>
        <p:spPr>
          <a:xfrm>
            <a:off x="0" y="919480"/>
            <a:ext cx="3352165" cy="43307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latin typeface="+mn-ea"/>
                <a:cs typeface="微软雅黑" panose="020B0503020204020204" charset="-122"/>
                <a:sym typeface="Arial" panose="020B0604020202020204" pitchFamily="34" charset="0"/>
              </a:rPr>
              <a:t>基本检索：</a:t>
            </a:r>
            <a:r>
              <a:rPr lang="zh-CN" altLang="en-US" sz="2400" b="1" dirty="0">
                <a:solidFill>
                  <a:srgbClr val="FFFFFF"/>
                </a:solidFill>
                <a:latin typeface="+mn-ea"/>
                <a:cs typeface="微软雅黑" panose="020B0503020204020204" charset="-122"/>
                <a:sym typeface="Arial" panose="020B0604020202020204" pitchFamily="34" charset="0"/>
              </a:rPr>
              <a:t>字段限定</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6" name="文本框 17"/>
          <p:cNvSpPr txBox="1"/>
          <p:nvPr/>
        </p:nvSpPr>
        <p:spPr>
          <a:xfrm>
            <a:off x="353695" y="1673225"/>
            <a:ext cx="1697355" cy="834390"/>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基本检索</a:t>
            </a:r>
            <a:endParaRPr lang="zh-CN" altLang="en-US" sz="2000" kern="100" dirty="0">
              <a:solidFill>
                <a:srgbClr val="FF0000"/>
              </a:solidFill>
              <a:effectLst/>
              <a:latin typeface="+mn-ea"/>
              <a:cs typeface="MiSans Normal" panose="00000500000000000000" pitchFamily="2" charset="-122"/>
            </a:endParaRPr>
          </a:p>
        </p:txBody>
      </p:sp>
      <p:sp>
        <p:nvSpPr>
          <p:cNvPr id="7" name="文本框 6"/>
          <p:cNvSpPr txBox="1"/>
          <p:nvPr/>
        </p:nvSpPr>
        <p:spPr>
          <a:xfrm>
            <a:off x="7219315" y="1461770"/>
            <a:ext cx="4064000" cy="368300"/>
          </a:xfrm>
          <a:prstGeom prst="rect">
            <a:avLst/>
          </a:prstGeom>
          <a:noFill/>
        </p:spPr>
        <p:txBody>
          <a:bodyPr wrap="square" rtlCol="0">
            <a:spAutoFit/>
          </a:bodyPr>
          <a:p>
            <a:r>
              <a:rPr lang="zh-CN" altLang="en-US"/>
              <a:t>作者单位：河南牧业经济学院</a:t>
            </a:r>
            <a:endParaRPr lang="zh-CN" altLang="en-US"/>
          </a:p>
        </p:txBody>
      </p:sp>
      <p:pic>
        <p:nvPicPr>
          <p:cNvPr id="4" name="图片 3"/>
          <p:cNvPicPr>
            <a:picLocks noChangeAspect="1"/>
          </p:cNvPicPr>
          <p:nvPr/>
        </p:nvPicPr>
        <p:blipFill>
          <a:blip r:embed="rId3"/>
          <a:stretch>
            <a:fillRect/>
          </a:stretch>
        </p:blipFill>
        <p:spPr>
          <a:xfrm>
            <a:off x="3164205" y="1352550"/>
            <a:ext cx="8684260" cy="5433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检索技巧</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1"/>
            </p:custDataLst>
          </p:nvPr>
        </p:nvSpPr>
        <p:spPr>
          <a:xfrm>
            <a:off x="0" y="919480"/>
            <a:ext cx="4126230" cy="43307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latin typeface="+mn-ea"/>
                <a:cs typeface="微软雅黑" panose="020B0503020204020204" charset="-122"/>
                <a:sym typeface="Arial" panose="020B0604020202020204" pitchFamily="34" charset="0"/>
              </a:rPr>
              <a:t>基本检索：</a:t>
            </a:r>
            <a:r>
              <a:rPr lang="zh-CN" altLang="en-US" sz="2400" b="1" dirty="0">
                <a:solidFill>
                  <a:srgbClr val="FFFFFF"/>
                </a:solidFill>
                <a:latin typeface="+mn-ea"/>
                <a:cs typeface="微软雅黑" panose="020B0503020204020204" charset="-122"/>
                <a:sym typeface="Arial" panose="020B0604020202020204" pitchFamily="34" charset="0"/>
              </a:rPr>
              <a:t>布尔逻辑运算符</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6" name="文本框 17"/>
          <p:cNvSpPr txBox="1"/>
          <p:nvPr/>
        </p:nvSpPr>
        <p:spPr>
          <a:xfrm>
            <a:off x="706755" y="1673225"/>
            <a:ext cx="1697355" cy="834390"/>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基本检索</a:t>
            </a:r>
            <a:endParaRPr lang="zh-CN" altLang="en-US" sz="2000" kern="100" dirty="0">
              <a:solidFill>
                <a:srgbClr val="FF0000"/>
              </a:solidFill>
              <a:effectLst/>
              <a:latin typeface="+mn-ea"/>
              <a:cs typeface="MiSans Normal" panose="00000500000000000000" pitchFamily="2" charset="-122"/>
            </a:endParaRPr>
          </a:p>
        </p:txBody>
      </p:sp>
      <p:sp>
        <p:nvSpPr>
          <p:cNvPr id="2" name="内容占位符 2"/>
          <p:cNvSpPr>
            <a:spLocks noGrp="1"/>
          </p:cNvSpPr>
          <p:nvPr/>
        </p:nvSpPr>
        <p:spPr>
          <a:xfrm>
            <a:off x="596265" y="2507615"/>
            <a:ext cx="2875280" cy="575945"/>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buFontTx/>
              <a:buNone/>
            </a:pPr>
            <a:r>
              <a:rPr lang="zh-CN" altLang="en-US" sz="1800" b="1" kern="100" dirty="0">
                <a:effectLst/>
                <a:latin typeface="+mn-ea"/>
                <a:cs typeface="MiSans Normal" panose="00000500000000000000" pitchFamily="2" charset="-122"/>
              </a:rPr>
              <a:t>支持布尔逻辑运算符</a:t>
            </a:r>
            <a:endParaRPr lang="zh-CN" altLang="en-US" sz="1800" b="1" kern="100" dirty="0">
              <a:effectLst/>
              <a:latin typeface="+mn-ea"/>
              <a:ea typeface="微软雅黑" panose="020B0503020204020204" charset="-122"/>
              <a:cs typeface="MiSans Normal" panose="00000500000000000000" pitchFamily="2" charset="-122"/>
            </a:endParaRPr>
          </a:p>
        </p:txBody>
      </p:sp>
      <p:sp>
        <p:nvSpPr>
          <p:cNvPr id="7" name="文本框 6"/>
          <p:cNvSpPr txBox="1"/>
          <p:nvPr/>
        </p:nvSpPr>
        <p:spPr>
          <a:xfrm>
            <a:off x="345440" y="3083560"/>
            <a:ext cx="3266440" cy="1706880"/>
          </a:xfrm>
          <a:prstGeom prst="rect">
            <a:avLst/>
          </a:prstGeom>
          <a:noFill/>
        </p:spPr>
        <p:txBody>
          <a:bodyPr wrap="square" rtlCol="0">
            <a:spAutoFit/>
          </a:bodyPr>
          <a:p>
            <a:pPr marL="285750" indent="-285750">
              <a:lnSpc>
                <a:spcPct val="150000"/>
              </a:lnSpc>
              <a:buFont typeface="Arial" panose="020B0604020202020204" pitchFamily="34" charset="0"/>
              <a:buChar char="•"/>
            </a:pPr>
            <a:r>
              <a:rPr lang="zh-CN" altLang="en-US" sz="1400" kern="100" dirty="0">
                <a:effectLst/>
                <a:latin typeface="+mn-ea"/>
                <a:cs typeface="MiSans Normal" panose="00000500000000000000" pitchFamily="2" charset="-122"/>
              </a:rPr>
              <a:t>运算符之间使用空格分隔；</a:t>
            </a:r>
            <a:endParaRPr lang="zh-CN" altLang="en-US" sz="1400" kern="100" dirty="0">
              <a:effectLst/>
              <a:latin typeface="+mn-ea"/>
              <a:cs typeface="MiSans Normal" panose="00000500000000000000" pitchFamily="2" charset="-122"/>
            </a:endParaRPr>
          </a:p>
          <a:p>
            <a:pPr marL="285750" indent="-285750">
              <a:lnSpc>
                <a:spcPct val="150000"/>
              </a:lnSpc>
              <a:buFont typeface="Arial" panose="020B0604020202020204" pitchFamily="34" charset="0"/>
              <a:buChar char="•"/>
            </a:pPr>
            <a:r>
              <a:rPr lang="zh-CN" altLang="en-US" sz="1400" kern="100" dirty="0">
                <a:effectLst/>
                <a:latin typeface="+mn-ea"/>
                <a:cs typeface="MiSans Normal" panose="00000500000000000000" pitchFamily="2" charset="-122"/>
              </a:rPr>
              <a:t>逻辑运算符有优先级关系</a:t>
            </a:r>
            <a:r>
              <a:rPr lang="zh-CN" altLang="en-US" sz="1400" kern="100" dirty="0">
                <a:effectLst/>
                <a:latin typeface="+mn-ea"/>
                <a:cs typeface="MiSans Normal" panose="00000500000000000000" pitchFamily="2" charset="-122"/>
                <a:sym typeface="Wingdings" panose="05000000000000000000" pitchFamily="2" charset="2"/>
              </a:rPr>
              <a:t>（）＞ not ＞ and ＞ or</a:t>
            </a:r>
            <a:endParaRPr lang="zh-CN" altLang="en-US" sz="1400" kern="100" dirty="0">
              <a:effectLst/>
              <a:latin typeface="+mn-ea"/>
              <a:cs typeface="MiSans Normal" panose="00000500000000000000" pitchFamily="2" charset="-122"/>
              <a:sym typeface="Wingdings" panose="05000000000000000000" pitchFamily="2" charset="2"/>
            </a:endParaRPr>
          </a:p>
          <a:p>
            <a:pPr marL="285750" indent="-285750">
              <a:lnSpc>
                <a:spcPct val="150000"/>
              </a:lnSpc>
              <a:buFont typeface="Arial" panose="020B0604020202020204" pitchFamily="34" charset="0"/>
              <a:buChar char="•"/>
            </a:pPr>
            <a:r>
              <a:rPr lang="zh-CN" altLang="en-US" sz="1400" kern="100" dirty="0">
                <a:effectLst/>
                <a:latin typeface="+mn-ea"/>
                <a:cs typeface="MiSans Normal" panose="00000500000000000000" pitchFamily="2" charset="-122"/>
              </a:rPr>
              <a:t>符号：建议使用英文半角，中文半角也支持</a:t>
            </a:r>
            <a:endParaRPr lang="zh-CN" altLang="en-US" sz="1400" kern="100" dirty="0">
              <a:effectLst/>
              <a:latin typeface="+mn-ea"/>
              <a:cs typeface="MiSans Normal" panose="00000500000000000000" pitchFamily="2" charset="-122"/>
            </a:endParaRPr>
          </a:p>
        </p:txBody>
      </p:sp>
      <p:pic>
        <p:nvPicPr>
          <p:cNvPr id="11" name="图片 10"/>
          <p:cNvPicPr>
            <a:picLocks noChangeAspect="1"/>
          </p:cNvPicPr>
          <p:nvPr/>
        </p:nvPicPr>
        <p:blipFill>
          <a:blip r:embed="rId2"/>
          <a:stretch>
            <a:fillRect/>
          </a:stretch>
        </p:blipFill>
        <p:spPr>
          <a:xfrm>
            <a:off x="4037330" y="1352550"/>
            <a:ext cx="7557770" cy="4926330"/>
          </a:xfrm>
          <a:prstGeom prst="rect">
            <a:avLst/>
          </a:prstGeom>
        </p:spPr>
      </p:pic>
      <p:sp>
        <p:nvSpPr>
          <p:cNvPr id="12" name="矩形 11"/>
          <p:cNvSpPr/>
          <p:nvPr/>
        </p:nvSpPr>
        <p:spPr>
          <a:xfrm>
            <a:off x="5460365" y="1706245"/>
            <a:ext cx="1156335" cy="318135"/>
          </a:xfrm>
          <a:prstGeom prst="rect">
            <a:avLst/>
          </a:prstGeom>
          <a:ln w="28575">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检索入门</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1"/>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solidFill>
                  <a:srgbClr val="FFFFFF"/>
                </a:solidFill>
                <a:latin typeface="+mn-ea"/>
                <a:cs typeface="微软雅黑" panose="020B0503020204020204" charset="-122"/>
                <a:sym typeface="Arial" panose="020B0604020202020204" pitchFamily="34" charset="0"/>
              </a:rPr>
              <a:t>布尔逻辑</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14" name="Rectangle 3"/>
          <p:cNvSpPr txBox="1">
            <a:spLocks noChangeArrowheads="1"/>
          </p:cNvSpPr>
          <p:nvPr/>
        </p:nvSpPr>
        <p:spPr>
          <a:xfrm>
            <a:off x="758460" y="1685056"/>
            <a:ext cx="5150336" cy="620309"/>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逻辑与：</a:t>
            </a:r>
            <a:r>
              <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AND </a:t>
            </a:r>
            <a:r>
              <a:rPr kumimoji="0" lang="zh-CN" altLang="en-US"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t>
            </a:r>
            <a:r>
              <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t>
            </a:r>
            <a:endPar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a:p>
            <a:pPr marL="0" marR="0" lvl="0" indent="0" algn="just" defTabSz="457200" rtl="0" eaLnBrk="1" fontAlgn="auto" latinLnBrk="0" hangingPunct="1">
              <a:lnSpc>
                <a:spcPct val="150000"/>
              </a:lnSpc>
              <a:spcBef>
                <a:spcPct val="20000"/>
              </a:spcBef>
              <a:spcAft>
                <a:spcPts val="0"/>
              </a:spcAft>
              <a:buClrTx/>
              <a:buSzTx/>
              <a:buFont typeface="Arial" panose="020B0604020202020204"/>
              <a:buNone/>
              <a:defRPr/>
            </a:pPr>
            <a:endPar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endPar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p:txBody>
      </p:sp>
      <p:grpSp>
        <p:nvGrpSpPr>
          <p:cNvPr id="15" name="组合 14"/>
          <p:cNvGrpSpPr/>
          <p:nvPr/>
        </p:nvGrpSpPr>
        <p:grpSpPr>
          <a:xfrm>
            <a:off x="5173541" y="1685056"/>
            <a:ext cx="1659452" cy="679363"/>
            <a:chOff x="3772888" y="1233447"/>
            <a:chExt cx="1598224" cy="654296"/>
          </a:xfrm>
        </p:grpSpPr>
        <p:sp>
          <p:nvSpPr>
            <p:cNvPr id="16" name="任意多边形: 形状 15"/>
            <p:cNvSpPr/>
            <p:nvPr/>
          </p:nvSpPr>
          <p:spPr>
            <a:xfrm>
              <a:off x="4405093" y="1315052"/>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p:spPr>
          <p:style>
            <a:lnRef idx="1">
              <a:schemeClr val="accent6"/>
            </a:lnRef>
            <a:fillRef idx="3">
              <a:schemeClr val="accent6"/>
            </a:fillRef>
            <a:effectRef idx="2">
              <a:schemeClr val="accent6"/>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7" name="任意多边形: 形状 16"/>
            <p:cNvSpPr/>
            <p:nvPr/>
          </p:nvSpPr>
          <p:spPr>
            <a:xfrm>
              <a:off x="3772888" y="1233447"/>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4" name="任意多边形: 形状 17"/>
            <p:cNvSpPr/>
            <p:nvPr/>
          </p:nvSpPr>
          <p:spPr>
            <a:xfrm>
              <a:off x="4572000" y="1233447"/>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sp>
        <p:nvSpPr>
          <p:cNvPr id="27" name="文本框 26"/>
          <p:cNvSpPr txBox="1"/>
          <p:nvPr/>
        </p:nvSpPr>
        <p:spPr>
          <a:xfrm>
            <a:off x="7236687" y="1748990"/>
            <a:ext cx="3272589"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 B :  A</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和</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同时出现</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0" name="矩形 29"/>
          <p:cNvSpPr/>
          <p:nvPr/>
        </p:nvSpPr>
        <p:spPr>
          <a:xfrm>
            <a:off x="758460" y="2638891"/>
            <a:ext cx="3052629" cy="611877"/>
          </a:xfrm>
          <a:prstGeom prst="rect">
            <a:avLst/>
          </a:prstGeom>
        </p:spPr>
        <p:txBody>
          <a:bodyPr vert="horz" lIns="121920" tIns="60960" rIns="121920" bIns="60960" rtlCol="0">
            <a:noAutofit/>
          </a:bodyPr>
          <a:p>
            <a:pPr marL="457200" marR="0" lvl="0" indent="-457200" algn="just" defTabSz="9144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逻辑或：</a:t>
            </a:r>
            <a:r>
              <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OR</a:t>
            </a:r>
            <a:r>
              <a:rPr kumimoji="0" lang="zh-CN" altLang="en-US"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t>
            </a:r>
            <a:r>
              <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t>
            </a:r>
            <a:endPar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p:txBody>
      </p:sp>
      <p:grpSp>
        <p:nvGrpSpPr>
          <p:cNvPr id="19" name="组合 18"/>
          <p:cNvGrpSpPr/>
          <p:nvPr/>
        </p:nvGrpSpPr>
        <p:grpSpPr>
          <a:xfrm>
            <a:off x="5173540" y="2607281"/>
            <a:ext cx="1649032" cy="675096"/>
            <a:chOff x="3772888" y="2085436"/>
            <a:chExt cx="1598224" cy="654296"/>
          </a:xfrm>
        </p:grpSpPr>
        <p:sp>
          <p:nvSpPr>
            <p:cNvPr id="20" name="任意多边形: 形状 19"/>
            <p:cNvSpPr/>
            <p:nvPr/>
          </p:nvSpPr>
          <p:spPr>
            <a:xfrm>
              <a:off x="4405093" y="2167041"/>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1" name="任意多边形: 形状 20"/>
            <p:cNvSpPr/>
            <p:nvPr/>
          </p:nvSpPr>
          <p:spPr>
            <a:xfrm>
              <a:off x="3772888" y="2085436"/>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2" name="任意多边形: 形状 21"/>
            <p:cNvSpPr/>
            <p:nvPr/>
          </p:nvSpPr>
          <p:spPr>
            <a:xfrm>
              <a:off x="4572000" y="2085436"/>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sp>
        <p:nvSpPr>
          <p:cNvPr id="28" name="文本框 27"/>
          <p:cNvSpPr txBox="1"/>
          <p:nvPr/>
        </p:nvSpPr>
        <p:spPr>
          <a:xfrm>
            <a:off x="7236687" y="2691481"/>
            <a:ext cx="4246180"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 B</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：或者</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出现或者</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出现</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1" name="矩形 30"/>
          <p:cNvSpPr/>
          <p:nvPr/>
        </p:nvSpPr>
        <p:spPr>
          <a:xfrm>
            <a:off x="758460" y="3613080"/>
            <a:ext cx="3628973" cy="611877"/>
          </a:xfrm>
          <a:prstGeom prst="rect">
            <a:avLst/>
          </a:prstGeom>
        </p:spPr>
        <p:txBody>
          <a:bodyPr vert="horz" lIns="121920" tIns="60960" rIns="121920" bIns="60960" rtlCol="0">
            <a:noAutofit/>
          </a:bodyPr>
          <a:p>
            <a:pPr marL="457200" marR="0" lvl="0" indent="-457200" algn="just" defTabSz="9144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逻辑非：</a:t>
            </a:r>
            <a:r>
              <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NOT</a:t>
            </a:r>
            <a:r>
              <a:rPr kumimoji="0" lang="zh-CN" altLang="en-US"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t>
            </a:r>
            <a:r>
              <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a:t>
            </a:r>
            <a:endParaRPr kumimoji="0" lang="en-US" altLang="zh-CN" sz="2400"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p:txBody>
      </p:sp>
      <p:grpSp>
        <p:nvGrpSpPr>
          <p:cNvPr id="5" name="组合 4"/>
          <p:cNvGrpSpPr/>
          <p:nvPr/>
        </p:nvGrpSpPr>
        <p:grpSpPr>
          <a:xfrm>
            <a:off x="5194383" y="3583604"/>
            <a:ext cx="1638611" cy="670829"/>
            <a:chOff x="3772888" y="2969244"/>
            <a:chExt cx="1598224" cy="654296"/>
          </a:xfrm>
        </p:grpSpPr>
        <p:sp>
          <p:nvSpPr>
            <p:cNvPr id="24" name="任意多边形: 形状 23"/>
            <p:cNvSpPr/>
            <p:nvPr/>
          </p:nvSpPr>
          <p:spPr>
            <a:xfrm>
              <a:off x="4405093" y="3050849"/>
              <a:ext cx="333815" cy="491088"/>
            </a:xfrm>
            <a:custGeom>
              <a:avLst/>
              <a:gdLst>
                <a:gd name="connsiteX0" fmla="*/ 166908 w 333815"/>
                <a:gd name="connsiteY0" fmla="*/ 0 h 491088"/>
                <a:gd name="connsiteX1" fmla="*/ 192345 w 333815"/>
                <a:gd name="connsiteY1" fmla="*/ 14215 h 491088"/>
                <a:gd name="connsiteX2" fmla="*/ 333815 w 333815"/>
                <a:gd name="connsiteY2" fmla="*/ 245544 h 491088"/>
                <a:gd name="connsiteX3" fmla="*/ 192345 w 333815"/>
                <a:gd name="connsiteY3" fmla="*/ 476873 h 491088"/>
                <a:gd name="connsiteX4" fmla="*/ 166908 w 333815"/>
                <a:gd name="connsiteY4" fmla="*/ 491088 h 491088"/>
                <a:gd name="connsiteX5" fmla="*/ 141470 w 333815"/>
                <a:gd name="connsiteY5" fmla="*/ 476873 h 491088"/>
                <a:gd name="connsiteX6" fmla="*/ 0 w 333815"/>
                <a:gd name="connsiteY6" fmla="*/ 245544 h 491088"/>
                <a:gd name="connsiteX7" fmla="*/ 141470 w 333815"/>
                <a:gd name="connsiteY7" fmla="*/ 14215 h 491088"/>
                <a:gd name="connsiteX8" fmla="*/ 166908 w 333815"/>
                <a:gd name="connsiteY8" fmla="*/ 0 h 49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815" h="491088">
                  <a:moveTo>
                    <a:pt x="166908" y="0"/>
                  </a:moveTo>
                  <a:lnTo>
                    <a:pt x="192345" y="14215"/>
                  </a:lnTo>
                  <a:cubicBezTo>
                    <a:pt x="279752" y="73418"/>
                    <a:pt x="333815" y="155205"/>
                    <a:pt x="333815" y="245544"/>
                  </a:cubicBezTo>
                  <a:cubicBezTo>
                    <a:pt x="333815" y="335884"/>
                    <a:pt x="279752" y="417671"/>
                    <a:pt x="192345" y="476873"/>
                  </a:cubicBezTo>
                  <a:lnTo>
                    <a:pt x="166908" y="491088"/>
                  </a:lnTo>
                  <a:lnTo>
                    <a:pt x="141470" y="476873"/>
                  </a:lnTo>
                  <a:cubicBezTo>
                    <a:pt x="54063" y="417671"/>
                    <a:pt x="0" y="335884"/>
                    <a:pt x="0" y="245544"/>
                  </a:cubicBezTo>
                  <a:cubicBezTo>
                    <a:pt x="0" y="155205"/>
                    <a:pt x="54063" y="73418"/>
                    <a:pt x="141470" y="14215"/>
                  </a:cubicBezTo>
                  <a:lnTo>
                    <a:pt x="166908" y="0"/>
                  </a:lnTo>
                  <a:close/>
                </a:path>
              </a:pathLst>
            </a:custGeom>
            <a:noFill/>
          </p:spPr>
          <p:style>
            <a:lnRef idx="2">
              <a:schemeClr val="accent1"/>
            </a:lnRef>
            <a:fillRef idx="1">
              <a:schemeClr val="lt1"/>
            </a:fillRef>
            <a:effectRef idx="0">
              <a:schemeClr val="accent1"/>
            </a:effectRef>
            <a:fontRef idx="minor">
              <a:schemeClr val="dk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8" name="任意多边形: 形状 24"/>
            <p:cNvSpPr/>
            <p:nvPr/>
          </p:nvSpPr>
          <p:spPr>
            <a:xfrm>
              <a:off x="3772888" y="2969244"/>
              <a:ext cx="799113" cy="654296"/>
            </a:xfrm>
            <a:custGeom>
              <a:avLst/>
              <a:gdLst>
                <a:gd name="connsiteX0" fmla="*/ 483010 w 799113"/>
                <a:gd name="connsiteY0" fmla="*/ 0 h 654296"/>
                <a:gd name="connsiteX1" fmla="*/ 753065 w 799113"/>
                <a:gd name="connsiteY1" fmla="*/ 55872 h 654296"/>
                <a:gd name="connsiteX2" fmla="*/ 799113 w 799113"/>
                <a:gd name="connsiteY2" fmla="*/ 81604 h 654296"/>
                <a:gd name="connsiteX3" fmla="*/ 773675 w 799113"/>
                <a:gd name="connsiteY3" fmla="*/ 95819 h 654296"/>
                <a:gd name="connsiteX4" fmla="*/ 632205 w 799113"/>
                <a:gd name="connsiteY4" fmla="*/ 327148 h 654296"/>
                <a:gd name="connsiteX5" fmla="*/ 773675 w 799113"/>
                <a:gd name="connsiteY5" fmla="*/ 558477 h 654296"/>
                <a:gd name="connsiteX6" fmla="*/ 799113 w 799113"/>
                <a:gd name="connsiteY6" fmla="*/ 572692 h 654296"/>
                <a:gd name="connsiteX7" fmla="*/ 753065 w 799113"/>
                <a:gd name="connsiteY7" fmla="*/ 598424 h 654296"/>
                <a:gd name="connsiteX8" fmla="*/ 483010 w 799113"/>
                <a:gd name="connsiteY8" fmla="*/ 654296 h 654296"/>
                <a:gd name="connsiteX9" fmla="*/ 0 w 799113"/>
                <a:gd name="connsiteY9" fmla="*/ 327148 h 654296"/>
                <a:gd name="connsiteX10" fmla="*/ 483010 w 799113"/>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3" h="654296">
                  <a:moveTo>
                    <a:pt x="483010" y="0"/>
                  </a:moveTo>
                  <a:cubicBezTo>
                    <a:pt x="583045" y="0"/>
                    <a:pt x="675977" y="20597"/>
                    <a:pt x="753065" y="55872"/>
                  </a:cubicBezTo>
                  <a:lnTo>
                    <a:pt x="799113" y="81604"/>
                  </a:lnTo>
                  <a:lnTo>
                    <a:pt x="773675" y="95819"/>
                  </a:lnTo>
                  <a:cubicBezTo>
                    <a:pt x="686268" y="155022"/>
                    <a:pt x="632205" y="236809"/>
                    <a:pt x="632205" y="327148"/>
                  </a:cubicBezTo>
                  <a:cubicBezTo>
                    <a:pt x="632205" y="417488"/>
                    <a:pt x="686268" y="499275"/>
                    <a:pt x="773675" y="558477"/>
                  </a:cubicBezTo>
                  <a:lnTo>
                    <a:pt x="799113" y="572692"/>
                  </a:lnTo>
                  <a:lnTo>
                    <a:pt x="753065" y="598424"/>
                  </a:lnTo>
                  <a:cubicBezTo>
                    <a:pt x="675977" y="633699"/>
                    <a:pt x="583045" y="654296"/>
                    <a:pt x="483010" y="654296"/>
                  </a:cubicBezTo>
                  <a:cubicBezTo>
                    <a:pt x="216251" y="654296"/>
                    <a:pt x="0" y="507827"/>
                    <a:pt x="0" y="327148"/>
                  </a:cubicBezTo>
                  <a:cubicBezTo>
                    <a:pt x="0" y="146469"/>
                    <a:pt x="216251" y="0"/>
                    <a:pt x="483010" y="0"/>
                  </a:cubicBezTo>
                  <a:close/>
                </a:path>
              </a:pathLst>
            </a:custGeom>
            <a:ln w="19050">
              <a:solidFill>
                <a:srgbClr val="4F81BD"/>
              </a:solidFill>
            </a:ln>
          </p:spPr>
          <p:style>
            <a:lnRef idx="1">
              <a:schemeClr val="accent6"/>
            </a:lnRef>
            <a:fillRef idx="3">
              <a:schemeClr val="accent6"/>
            </a:fillRef>
            <a:effectRef idx="2">
              <a:schemeClr val="accent6"/>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26" name="任意多边形: 形状 25"/>
            <p:cNvSpPr/>
            <p:nvPr/>
          </p:nvSpPr>
          <p:spPr>
            <a:xfrm>
              <a:off x="4572000" y="2969244"/>
              <a:ext cx="799112" cy="654296"/>
            </a:xfrm>
            <a:custGeom>
              <a:avLst/>
              <a:gdLst>
                <a:gd name="connsiteX0" fmla="*/ 316102 w 799112"/>
                <a:gd name="connsiteY0" fmla="*/ 0 h 654296"/>
                <a:gd name="connsiteX1" fmla="*/ 799112 w 799112"/>
                <a:gd name="connsiteY1" fmla="*/ 327148 h 654296"/>
                <a:gd name="connsiteX2" fmla="*/ 316102 w 799112"/>
                <a:gd name="connsiteY2" fmla="*/ 654296 h 654296"/>
                <a:gd name="connsiteX3" fmla="*/ 46047 w 799112"/>
                <a:gd name="connsiteY3" fmla="*/ 598424 h 654296"/>
                <a:gd name="connsiteX4" fmla="*/ 0 w 799112"/>
                <a:gd name="connsiteY4" fmla="*/ 572692 h 654296"/>
                <a:gd name="connsiteX5" fmla="*/ 25437 w 799112"/>
                <a:gd name="connsiteY5" fmla="*/ 558477 h 654296"/>
                <a:gd name="connsiteX6" fmla="*/ 166907 w 799112"/>
                <a:gd name="connsiteY6" fmla="*/ 327148 h 654296"/>
                <a:gd name="connsiteX7" fmla="*/ 25437 w 799112"/>
                <a:gd name="connsiteY7" fmla="*/ 95819 h 654296"/>
                <a:gd name="connsiteX8" fmla="*/ 0 w 799112"/>
                <a:gd name="connsiteY8" fmla="*/ 81604 h 654296"/>
                <a:gd name="connsiteX9" fmla="*/ 46047 w 799112"/>
                <a:gd name="connsiteY9" fmla="*/ 55872 h 654296"/>
                <a:gd name="connsiteX10" fmla="*/ 316102 w 799112"/>
                <a:gd name="connsiteY10" fmla="*/ 0 h 65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9112" h="654296">
                  <a:moveTo>
                    <a:pt x="316102" y="0"/>
                  </a:moveTo>
                  <a:cubicBezTo>
                    <a:pt x="582861" y="0"/>
                    <a:pt x="799112" y="146469"/>
                    <a:pt x="799112" y="327148"/>
                  </a:cubicBezTo>
                  <a:cubicBezTo>
                    <a:pt x="799112" y="507827"/>
                    <a:pt x="582861" y="654296"/>
                    <a:pt x="316102" y="654296"/>
                  </a:cubicBezTo>
                  <a:cubicBezTo>
                    <a:pt x="216068" y="654296"/>
                    <a:pt x="123136" y="633699"/>
                    <a:pt x="46047" y="598424"/>
                  </a:cubicBezTo>
                  <a:lnTo>
                    <a:pt x="0" y="572692"/>
                  </a:lnTo>
                  <a:lnTo>
                    <a:pt x="25437" y="558477"/>
                  </a:lnTo>
                  <a:cubicBezTo>
                    <a:pt x="112844" y="499275"/>
                    <a:pt x="166907" y="417488"/>
                    <a:pt x="166907" y="327148"/>
                  </a:cubicBezTo>
                  <a:cubicBezTo>
                    <a:pt x="166907" y="236809"/>
                    <a:pt x="112844" y="155022"/>
                    <a:pt x="25437" y="95819"/>
                  </a:cubicBezTo>
                  <a:lnTo>
                    <a:pt x="0" y="81604"/>
                  </a:lnTo>
                  <a:lnTo>
                    <a:pt x="46047" y="55872"/>
                  </a:lnTo>
                  <a:cubicBezTo>
                    <a:pt x="123136" y="20597"/>
                    <a:pt x="216068" y="0"/>
                    <a:pt x="316102" y="0"/>
                  </a:cubicBezTo>
                  <a:close/>
                </a:path>
              </a:pathLst>
            </a:custGeom>
            <a:noFill/>
          </p:spPr>
          <p:style>
            <a:lnRef idx="2">
              <a:schemeClr val="accent1"/>
            </a:lnRef>
            <a:fillRef idx="1">
              <a:schemeClr val="lt1"/>
            </a:fillRef>
            <a:effectRef idx="0">
              <a:schemeClr val="accent1"/>
            </a:effectRef>
            <a:fontRef idx="minor">
              <a:schemeClr val="dk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grpSp>
      <p:sp>
        <p:nvSpPr>
          <p:cNvPr id="29" name="文本框 28"/>
          <p:cNvSpPr txBox="1"/>
          <p:nvPr/>
        </p:nvSpPr>
        <p:spPr>
          <a:xfrm>
            <a:off x="7236687" y="3672798"/>
            <a:ext cx="4246179" cy="461665"/>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  - B</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a:t>
            </a:r>
            <a:r>
              <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出现排除</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B</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pic>
        <p:nvPicPr>
          <p:cNvPr id="9" name="图片 8"/>
          <p:cNvPicPr>
            <a:picLocks noChangeAspect="1"/>
          </p:cNvPicPr>
          <p:nvPr/>
        </p:nvPicPr>
        <p:blipFill>
          <a:blip r:embed="rId2"/>
          <a:stretch>
            <a:fillRect/>
          </a:stretch>
        </p:blipFill>
        <p:spPr>
          <a:xfrm>
            <a:off x="1004570" y="4458335"/>
            <a:ext cx="10811510" cy="2152650"/>
          </a:xfrm>
          <a:prstGeom prst="rect">
            <a:avLst/>
          </a:prstGeom>
        </p:spPr>
      </p:pic>
      <p:pic>
        <p:nvPicPr>
          <p:cNvPr id="10" name="图片 9"/>
          <p:cNvPicPr>
            <a:picLocks noChangeAspect="1"/>
          </p:cNvPicPr>
          <p:nvPr/>
        </p:nvPicPr>
        <p:blipFill>
          <a:blip r:embed="rId3"/>
          <a:stretch>
            <a:fillRect/>
          </a:stretch>
        </p:blipFill>
        <p:spPr>
          <a:xfrm>
            <a:off x="1004570" y="4458335"/>
            <a:ext cx="10889615" cy="2188210"/>
          </a:xfrm>
          <a:prstGeom prst="rect">
            <a:avLst/>
          </a:prstGeom>
        </p:spPr>
      </p:pic>
      <p:pic>
        <p:nvPicPr>
          <p:cNvPr id="13" name="图片 12"/>
          <p:cNvPicPr>
            <a:picLocks noChangeAspect="1"/>
          </p:cNvPicPr>
          <p:nvPr/>
        </p:nvPicPr>
        <p:blipFill>
          <a:blip r:embed="rId4"/>
          <a:stretch>
            <a:fillRect/>
          </a:stretch>
        </p:blipFill>
        <p:spPr>
          <a:xfrm>
            <a:off x="1004570" y="4505960"/>
            <a:ext cx="11075670" cy="2110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4"/>
                                        </p:tgtEl>
                                        <p:attrNameLst>
                                          <p:attrName>style.color</p:attrName>
                                        </p:attrNameLst>
                                      </p:cBhvr>
                                      <p:to>
                                        <p:clrVal>
                                          <a:schemeClr val="accent2"/>
                                        </p:clrVal>
                                      </p:to>
                                    </p:set>
                                    <p:set>
                                      <p:cBhvr>
                                        <p:cTn id="7" dur="500" fill="hold"/>
                                        <p:tgtEl>
                                          <p:spTgt spid="14"/>
                                        </p:tgtEl>
                                        <p:attrNameLst>
                                          <p:attrName>fillcolor</p:attrName>
                                        </p:attrNameLst>
                                      </p:cBhvr>
                                      <p:to>
                                        <p:clrVal>
                                          <a:schemeClr val="accent2"/>
                                        </p:clrVal>
                                      </p:to>
                                    </p:set>
                                    <p:set>
                                      <p:cBhvr>
                                        <p:cTn id="8" dur="500" fill="hold"/>
                                        <p:tgtEl>
                                          <p:spTgt spid="14"/>
                                        </p:tgtEl>
                                        <p:attrNameLst>
                                          <p:attrName>fill.type</p:attrName>
                                        </p:attrNameLst>
                                      </p:cBhvr>
                                      <p:to>
                                        <p:strVal val="solid"/>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grpId="0" nodeType="clickEffect">
                                  <p:stCondLst>
                                    <p:cond delay="0"/>
                                  </p:stCondLst>
                                  <p:iterate type="lt">
                                    <p:tmPct val="4000"/>
                                  </p:iterate>
                                  <p:childTnLst>
                                    <p:set>
                                      <p:cBhvr override="childStyle">
                                        <p:cTn id="14" dur="500" fill="hold"/>
                                        <p:tgtEl>
                                          <p:spTgt spid="30"/>
                                        </p:tgtEl>
                                        <p:attrNameLst>
                                          <p:attrName>style.color</p:attrName>
                                        </p:attrNameLst>
                                      </p:cBhvr>
                                      <p:to>
                                        <p:clrVal>
                                          <a:schemeClr val="accent2"/>
                                        </p:clrVal>
                                      </p:to>
                                    </p:set>
                                    <p:set>
                                      <p:cBhvr>
                                        <p:cTn id="15" dur="500" fill="hold"/>
                                        <p:tgtEl>
                                          <p:spTgt spid="30"/>
                                        </p:tgtEl>
                                        <p:attrNameLst>
                                          <p:attrName>fillcolor</p:attrName>
                                        </p:attrNameLst>
                                      </p:cBhvr>
                                      <p:to>
                                        <p:clrVal>
                                          <a:schemeClr val="accent2"/>
                                        </p:clrVal>
                                      </p:to>
                                    </p:set>
                                    <p:set>
                                      <p:cBhvr>
                                        <p:cTn id="16" dur="500" fill="hold"/>
                                        <p:tgtEl>
                                          <p:spTgt spid="30"/>
                                        </p:tgtEl>
                                        <p:attrNameLst>
                                          <p:attrName>fill.type</p:attrName>
                                        </p:attrNameLst>
                                      </p:cBhvr>
                                      <p:to>
                                        <p:strVal val="solid"/>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grpId="0" nodeType="clickEffect">
                                  <p:stCondLst>
                                    <p:cond delay="0"/>
                                  </p:stCondLst>
                                  <p:iterate type="lt">
                                    <p:tmPct val="4000"/>
                                  </p:iterate>
                                  <p:childTnLst>
                                    <p:set>
                                      <p:cBhvr override="childStyle">
                                        <p:cTn id="22" dur="500" fill="hold"/>
                                        <p:tgtEl>
                                          <p:spTgt spid="31"/>
                                        </p:tgtEl>
                                        <p:attrNameLst>
                                          <p:attrName>style.color</p:attrName>
                                        </p:attrNameLst>
                                      </p:cBhvr>
                                      <p:to>
                                        <p:clrVal>
                                          <a:schemeClr val="accent2"/>
                                        </p:clrVal>
                                      </p:to>
                                    </p:set>
                                    <p:set>
                                      <p:cBhvr>
                                        <p:cTn id="23" dur="500" fill="hold"/>
                                        <p:tgtEl>
                                          <p:spTgt spid="31"/>
                                        </p:tgtEl>
                                        <p:attrNameLst>
                                          <p:attrName>fillcolor</p:attrName>
                                        </p:attrNameLst>
                                      </p:cBhvr>
                                      <p:to>
                                        <p:clrVal>
                                          <a:schemeClr val="accent2"/>
                                        </p:clrVal>
                                      </p:to>
                                    </p:set>
                                    <p:set>
                                      <p:cBhvr>
                                        <p:cTn id="24" dur="500" fill="hold"/>
                                        <p:tgtEl>
                                          <p:spTgt spid="31"/>
                                        </p:tgtEl>
                                        <p:attrNameLst>
                                          <p:attrName>fill.type</p:attrName>
                                        </p:attrNameLst>
                                      </p:cBhvr>
                                      <p:to>
                                        <p:strVal val="solid"/>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74" name=""/>
        <p:cNvGrpSpPr/>
        <p:nvPr/>
      </p:nvGrpSpPr>
      <p:grpSpPr>
        <a:xfrm>
          <a:off x="0" y="0"/>
          <a:ext cx="0" cy="0"/>
          <a:chOff x="0" y="0"/>
          <a:chExt cx="0" cy="0"/>
        </a:xfrm>
      </p:grpSpPr>
      <p:graphicFrame>
        <p:nvGraphicFramePr>
          <p:cNvPr id="75" name="表格 4"/>
          <p:cNvGraphicFramePr/>
          <p:nvPr/>
        </p:nvGraphicFramePr>
        <p:xfrm>
          <a:off x="761741" y="2753357"/>
          <a:ext cx="10667365" cy="3631565"/>
        </p:xfrm>
        <a:graphic>
          <a:graphicData uri="http://schemas.openxmlformats.org/drawingml/2006/table">
            <a:tbl>
              <a:tblPr/>
              <a:tblGrid>
                <a:gridCol w="1882140"/>
                <a:gridCol w="4358005"/>
                <a:gridCol w="4427220"/>
              </a:tblGrid>
              <a:tr h="518795">
                <a:tc>
                  <a:txBody>
                    <a:bodyPr/>
                    <a:lstStyle/>
                    <a:p>
                      <a:pPr indent="0" algn="ctr">
                        <a:buNone/>
                      </a:pPr>
                      <a:r>
                        <a:rPr lang="zh-CN" sz="1335" b="1">
                          <a:solidFill>
                            <a:schemeClr val="bg1"/>
                          </a:solidFill>
                          <a:latin typeface="Arial" panose="020B0604020202020204" pitchFamily="34" charset="0"/>
                          <a:ea typeface="宋体" panose="02010600030101010101" pitchFamily="2" charset="-122"/>
                        </a:rPr>
                        <a:t>运算符</a:t>
                      </a:r>
                      <a:endParaRPr lang="zh-CN" altLang="en-US" sz="1335" b="1">
                        <a:solidFill>
                          <a:schemeClr val="bg1"/>
                        </a:solidFill>
                        <a:latin typeface="Arial" panose="020B0604020202020204" pitchFamily="34" charset="0"/>
                        <a:ea typeface="宋体" panose="02010600030101010101" pitchFamily="2" charset="-122"/>
                      </a:endParaRPr>
                    </a:p>
                  </a:txBody>
                  <a:tcPr marL="8464" marR="8464" marT="8464" marB="3047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54578E"/>
                    </a:solidFill>
                  </a:tcPr>
                </a:tc>
                <a:tc>
                  <a:txBody>
                    <a:bodyPr/>
                    <a:lstStyle/>
                    <a:p>
                      <a:pPr indent="0" algn="ctr">
                        <a:buNone/>
                      </a:pPr>
                      <a:r>
                        <a:rPr lang="zh-CN" sz="1335" b="1">
                          <a:solidFill>
                            <a:schemeClr val="bg1"/>
                          </a:solidFill>
                          <a:latin typeface="Arial" panose="020B0604020202020204" pitchFamily="34" charset="0"/>
                          <a:ea typeface="宋体" panose="02010600030101010101" pitchFamily="2" charset="-122"/>
                        </a:rPr>
                        <a:t>检索含义</a:t>
                      </a:r>
                      <a:endParaRPr lang="zh-CN" altLang="en-US" sz="1335" b="1">
                        <a:solidFill>
                          <a:schemeClr val="bg1"/>
                        </a:solidFill>
                        <a:latin typeface="Arial" panose="020B0604020202020204" pitchFamily="34" charset="0"/>
                        <a:ea typeface="宋体" panose="02010600030101010101" pitchFamily="2" charset="-122"/>
                      </a:endParaRPr>
                    </a:p>
                  </a:txBody>
                  <a:tcPr marL="8464" marR="8464" marT="8464" marB="30470" anchor="ctr">
                    <a:lnL>
                      <a:noFill/>
                    </a:lnL>
                    <a:lnR>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54578E"/>
                    </a:solidFill>
                  </a:tcPr>
                </a:tc>
                <a:tc>
                  <a:txBody>
                    <a:bodyPr/>
                    <a:lstStyle/>
                    <a:p>
                      <a:pPr indent="0" algn="ctr">
                        <a:buNone/>
                      </a:pPr>
                      <a:r>
                        <a:rPr lang="zh-CN" sz="1335" b="1">
                          <a:solidFill>
                            <a:schemeClr val="bg1"/>
                          </a:solidFill>
                          <a:latin typeface="Arial" panose="020B0604020202020204" pitchFamily="34" charset="0"/>
                          <a:ea typeface="宋体" panose="02010600030101010101" pitchFamily="2" charset="-122"/>
                        </a:rPr>
                        <a:t>检索举例</a:t>
                      </a:r>
                      <a:endParaRPr lang="zh-CN" altLang="en-US" sz="1335" b="1">
                        <a:solidFill>
                          <a:schemeClr val="bg1"/>
                        </a:solidFill>
                        <a:latin typeface="Arial" panose="020B0604020202020204" pitchFamily="34" charset="0"/>
                        <a:ea typeface="宋体" panose="02010600030101010101" pitchFamily="2" charset="-122"/>
                      </a:endParaRPr>
                    </a:p>
                  </a:txBody>
                  <a:tcPr marL="8464" marR="8464" marT="8464" marB="30470" anchor="ctr">
                    <a:lnL>
                      <a:noFill/>
                    </a:lnL>
                    <a:lnR cap="flat">
                      <a:noFill/>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54578E"/>
                    </a:solidFill>
                  </a:tcPr>
                </a:tc>
              </a:tr>
              <a:tr h="518795">
                <a:tc>
                  <a:txBody>
                    <a:bodyPr/>
                    <a:lstStyle/>
                    <a:p>
                      <a:pPr indent="0" algn="ctr">
                        <a:buNone/>
                      </a:pPr>
                      <a:r>
                        <a:rPr lang="en-US" sz="1335" b="0">
                          <a:solidFill>
                            <a:srgbClr val="000000"/>
                          </a:solidFill>
                          <a:latin typeface="宋体" panose="02010600030101010101" pitchFamily="2" charset="-122"/>
                        </a:rPr>
                        <a:t>AND/and</a:t>
                      </a:r>
                      <a:endParaRPr lang="en-US" altLang="en-US" sz="1335" b="0">
                        <a:solidFill>
                          <a:srgbClr val="000000"/>
                        </a:solidFill>
                        <a:latin typeface="宋体" panose="02010600030101010101" pitchFamily="2" charset="-122"/>
                      </a:endParaRPr>
                    </a:p>
                  </a:txBody>
                  <a:tcPr marL="8464" marR="8464" marT="8464" marB="3047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逻辑与运算，同时出现在文献中</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主题:(信息管理) and 作者:(马费成)</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noFill/>
                  </a:tcPr>
                </a:tc>
              </a:tr>
              <a:tr h="518795">
                <a:tc>
                  <a:txBody>
                    <a:bodyPr/>
                    <a:lstStyle/>
                    <a:p>
                      <a:pPr indent="0" algn="ctr">
                        <a:buNone/>
                      </a:pPr>
                      <a:r>
                        <a:rPr lang="en-US" sz="1335" b="0">
                          <a:solidFill>
                            <a:srgbClr val="000000"/>
                          </a:solidFill>
                          <a:latin typeface="宋体" panose="02010600030101010101" pitchFamily="2" charset="-122"/>
                        </a:rPr>
                        <a:t>OR/or</a:t>
                      </a:r>
                      <a:endParaRPr lang="en-US" altLang="en-US" sz="1335" b="0">
                        <a:solidFill>
                          <a:srgbClr val="000000"/>
                        </a:solidFill>
                        <a:latin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逻辑或运算，其中一个或同时出现在文献中</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题名:(信息管理) or 摘要:(武汉大学)</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cap="flat">
                      <a:noFill/>
                    </a:lnR>
                    <a:lnT cap="flat">
                      <a:noFill/>
                    </a:lnT>
                    <a:lnB cap="flat">
                      <a:noFill/>
                    </a:lnB>
                    <a:lnTlToBr>
                      <a:noFill/>
                    </a:lnTlToBr>
                    <a:lnBlToTr>
                      <a:noFill/>
                    </a:lnBlToTr>
                    <a:solidFill>
                      <a:schemeClr val="bg2"/>
                    </a:solidFill>
                  </a:tcPr>
                </a:tc>
              </a:tr>
              <a:tr h="518795">
                <a:tc>
                  <a:txBody>
                    <a:bodyPr/>
                    <a:lstStyle/>
                    <a:p>
                      <a:pPr indent="0" algn="ctr">
                        <a:buNone/>
                      </a:pPr>
                      <a:r>
                        <a:rPr lang="en-US" sz="1335" b="0">
                          <a:solidFill>
                            <a:srgbClr val="000000"/>
                          </a:solidFill>
                          <a:latin typeface="宋体" panose="02010600030101010101" pitchFamily="2" charset="-122"/>
                        </a:rPr>
                        <a:t>NOT/not</a:t>
                      </a:r>
                      <a:endParaRPr lang="en-US" altLang="en-US" sz="1335" b="0">
                        <a:solidFill>
                          <a:srgbClr val="000000"/>
                        </a:solidFill>
                        <a:latin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no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逻辑非运算，后面的词不出现在文献中</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no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题名或关键词:(信息管理 not信息服务)</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cap="flat">
                      <a:noFill/>
                    </a:lnR>
                    <a:lnT cap="flat">
                      <a:noFill/>
                    </a:lnT>
                    <a:lnB cap="flat">
                      <a:noFill/>
                    </a:lnB>
                    <a:lnTlToBr>
                      <a:noFill/>
                    </a:lnTlToBr>
                    <a:lnBlToTr>
                      <a:noFill/>
                    </a:lnBlToTr>
                    <a:noFill/>
                  </a:tcPr>
                </a:tc>
              </a:tr>
              <a:tr h="518795">
                <a:tc>
                  <a:txBody>
                    <a:bodyPr/>
                    <a:lstStyle/>
                    <a:p>
                      <a:pPr indent="0" algn="ctr">
                        <a:buNone/>
                      </a:pPr>
                      <a:r>
                        <a:rPr lang="en-US" sz="1335" b="0">
                          <a:solidFill>
                            <a:srgbClr val="000000"/>
                          </a:solidFill>
                          <a:latin typeface="宋体" panose="02010600030101010101" pitchFamily="2" charset="-122"/>
                        </a:rPr>
                        <a:t>“”/</a:t>
                      </a:r>
                      <a:r>
                        <a:rPr lang="en-US" sz="1335" b="0">
                          <a:solidFill>
                            <a:srgbClr val="000000"/>
                          </a:solidFill>
                          <a:latin typeface="楷体" panose="02010609060101010101" charset="-122"/>
                        </a:rPr>
                        <a:t>""</a:t>
                      </a:r>
                      <a:endParaRPr lang="en-US" altLang="en-US" sz="1335" b="0">
                        <a:solidFill>
                          <a:srgbClr val="000000"/>
                        </a:solidFill>
                        <a:latin typeface="楷体" panose="02010609060101010101" charset="-122"/>
                      </a:endParaRPr>
                    </a:p>
                  </a:txBody>
                  <a:tcPr marL="8464" marR="8464" marT="8464" marB="3047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精确匹配，引号中词作为整体进行检索</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solidFill>
                      <a:schemeClr val="bg2"/>
                    </a:solid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题名:(</a:t>
                      </a:r>
                      <a:r>
                        <a:rPr lang="en-US" sz="1335" b="0">
                          <a:solidFill>
                            <a:srgbClr val="000000"/>
                          </a:solidFill>
                          <a:latin typeface="楷体" panose="02010609060101010101" charset="-122"/>
                        </a:rPr>
                        <a:t>"</a:t>
                      </a:r>
                      <a:r>
                        <a:rPr lang="en-US" sz="1335" b="0">
                          <a:solidFill>
                            <a:srgbClr val="000000"/>
                          </a:solidFill>
                          <a:latin typeface="宋体" panose="02010600030101010101" pitchFamily="2" charset="-122"/>
                        </a:rPr>
                        <a:t>信息管理</a:t>
                      </a:r>
                      <a:r>
                        <a:rPr lang="en-US" sz="1335" b="0">
                          <a:solidFill>
                            <a:srgbClr val="000000"/>
                          </a:solidFill>
                          <a:latin typeface="楷体" panose="02010609060101010101" charset="-122"/>
                        </a:rPr>
                        <a:t>"</a:t>
                      </a:r>
                      <a:r>
                        <a:rPr lang="en-US" sz="1335" b="0">
                          <a:solidFill>
                            <a:srgbClr val="000000"/>
                          </a:solidFill>
                          <a:latin typeface="宋体" panose="02010600030101010101" pitchFamily="2" charset="-122"/>
                        </a:rPr>
                        <a:t>)</a:t>
                      </a:r>
                      <a:endParaRPr lang="en-US" altLang="en-US" sz="1335" b="0">
                        <a:solidFill>
                          <a:srgbClr val="000000"/>
                        </a:solidFill>
                        <a:latin typeface="宋体" panose="02010600030101010101" pitchFamily="2" charset="-122"/>
                      </a:endParaRPr>
                    </a:p>
                  </a:txBody>
                  <a:tcPr marL="8464" marR="8464" marT="8464" marB="30470" anchor="ctr">
                    <a:lnL>
                      <a:noFill/>
                    </a:lnL>
                    <a:lnR cap="flat">
                      <a:noFill/>
                    </a:lnR>
                    <a:lnT cap="flat">
                      <a:noFill/>
                    </a:lnT>
                    <a:lnB cap="flat">
                      <a:noFill/>
                    </a:lnB>
                    <a:lnTlToBr>
                      <a:noFill/>
                    </a:lnTlToBr>
                    <a:lnBlToTr>
                      <a:noFill/>
                    </a:lnBlToTr>
                    <a:solidFill>
                      <a:schemeClr val="bg2"/>
                    </a:solidFill>
                  </a:tcPr>
                </a:tc>
              </a:tr>
              <a:tr h="518795">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no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通配符, 一个问号代表一个字符。</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cap="flat">
                      <a:noFill/>
                    </a:lnT>
                    <a:lnB cap="flat">
                      <a:noFill/>
                    </a:lnB>
                    <a:lnTlToBr>
                      <a:noFill/>
                    </a:lnTlToBr>
                    <a:lnBlToTr>
                      <a:noFill/>
                    </a:lnBlToTr>
                    <a:no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题名：图？馆</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cap="flat">
                      <a:noFill/>
                    </a:lnR>
                    <a:lnT cap="flat">
                      <a:noFill/>
                    </a:lnT>
                    <a:lnB cap="flat">
                      <a:noFill/>
                    </a:lnB>
                    <a:lnTlToBr>
                      <a:noFill/>
                    </a:lnTlToBr>
                    <a:lnBlToTr>
                      <a:noFill/>
                    </a:lnBlToTr>
                    <a:noFill/>
                  </a:tcPr>
                </a:tc>
              </a:tr>
              <a:tr h="518795">
                <a:tc>
                  <a:txBody>
                    <a:bodyPr/>
                    <a:lstStyle/>
                    <a:p>
                      <a:pPr indent="0" algn="ctr">
                        <a:buNone/>
                      </a:pPr>
                      <a:r>
                        <a:rPr lang="en-US" sz="1335" b="0">
                          <a:solidFill>
                            <a:srgbClr val="000000"/>
                          </a:solidFill>
                          <a:latin typeface="宋体" panose="02010600030101010101" pitchFamily="2" charset="-122"/>
                        </a:rPr>
                        <a:t>()</a:t>
                      </a:r>
                      <a:endParaRPr lang="en-US" altLang="en-US" sz="1335" b="0">
                        <a:solidFill>
                          <a:srgbClr val="000000"/>
                        </a:solidFill>
                        <a:latin typeface="宋体" panose="02010600030101010101" pitchFamily="2" charset="-122"/>
                      </a:endParaRPr>
                    </a:p>
                  </a:txBody>
                  <a:tcPr marL="8464" marR="8464" marT="8464" marB="30470"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限定检索顺序，括号内容作为一个子查询</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solidFill>
                      <a:schemeClr val="bg2"/>
                    </a:solidFill>
                  </a:tcPr>
                </a:tc>
                <a:tc>
                  <a:txBody>
                    <a:bodyPr/>
                    <a:lstStyle/>
                    <a:p>
                      <a:pPr indent="0" algn="ctr">
                        <a:buNone/>
                      </a:pPr>
                      <a:r>
                        <a:rPr lang="zh-CN" sz="1335" b="0">
                          <a:solidFill>
                            <a:srgbClr val="000000"/>
                          </a:solidFill>
                          <a:latin typeface="Arial" panose="020B0604020202020204" pitchFamily="34" charset="0"/>
                          <a:ea typeface="宋体" panose="02010600030101010101" pitchFamily="2" charset="-122"/>
                        </a:rPr>
                        <a:t>题名:((信息管理 not 信息服务)and 图书馆)</a:t>
                      </a:r>
                      <a:endParaRPr lang="zh-CN" altLang="en-US" sz="1335" b="0">
                        <a:solidFill>
                          <a:srgbClr val="000000"/>
                        </a:solidFill>
                        <a:latin typeface="Arial" panose="020B0604020202020204" pitchFamily="34" charset="0"/>
                        <a:ea typeface="宋体" panose="02010600030101010101" pitchFamily="2" charset="-122"/>
                      </a:endParaRPr>
                    </a:p>
                  </a:txBody>
                  <a:tcPr marL="8464" marR="8464" marT="8464" marB="3047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solidFill>
                      <a:schemeClr val="bg2"/>
                    </a:solidFill>
                  </a:tcPr>
                </a:tc>
              </a:tr>
            </a:tbl>
          </a:graphicData>
        </a:graphic>
      </p:graphicFrame>
      <p:pic>
        <p:nvPicPr>
          <p:cNvPr id="76" name="图片 5" descr="レイヤー 2"/>
          <p:cNvPicPr>
            <a:picLocks noChangeAspect="1"/>
          </p:cNvPicPr>
          <p:nvPr/>
        </p:nvPicPr>
        <p:blipFill>
          <a:blip r:embed="rId1"/>
          <a:stretch>
            <a:fillRect/>
          </a:stretch>
        </p:blipFill>
        <p:spPr>
          <a:xfrm>
            <a:off x="2605212" y="1028806"/>
            <a:ext cx="6981575" cy="1541727"/>
          </a:xfrm>
          <a:prstGeom prst="rect">
            <a:avLst/>
          </a:prstGeom>
        </p:spPr>
      </p:pic>
      <p:sp>
        <p:nvSpPr>
          <p:cNvPr id="77" name="Text Placeholder 33"/>
          <p:cNvSpPr txBox="1"/>
          <p:nvPr/>
        </p:nvSpPr>
        <p:spPr>
          <a:xfrm>
            <a:off x="9455587" y="165895"/>
            <a:ext cx="2298414" cy="378460"/>
          </a:xfrm>
          <a:prstGeom prst="rect">
            <a:avLst/>
          </a:prstGeom>
          <a:noFill/>
        </p:spPr>
        <p:txBody>
          <a:bodyPr wrap="square" rtlCol="0">
            <a:spAutoFit/>
          </a:bodyPr>
          <a:lstStyle>
            <a:defPPr>
              <a:defRPr lang="en-US"/>
            </a:defPPr>
            <a:lvl1pPr defTabSz="1219200">
              <a:lnSpc>
                <a:spcPct val="100000"/>
              </a:lnSpc>
              <a:spcBef>
                <a:spcPct val="20000"/>
              </a:spcBef>
              <a:defRPr sz="2800" b="1">
                <a:solidFill>
                  <a:srgbClr val="54578E"/>
                </a:solidFill>
                <a:latin typeface="Arial" panose="020B0604020202020204" pitchFamily="34" charset="0"/>
                <a:ea typeface="微软雅黑" panose="020B0503020204020204" charset="-122"/>
              </a:defRPr>
            </a:lvl1pPr>
          </a:lstStyle>
          <a:p>
            <a:pPr algn="r"/>
            <a:r>
              <a:rPr lang="zh-CN" altLang="en-US" sz="1865" dirty="0">
                <a:solidFill>
                  <a:srgbClr val="525068"/>
                </a:solidFill>
                <a:ea typeface="微软雅黑" panose="020B0503020204020204" charset="-122"/>
                <a:cs typeface="+mn-ea"/>
                <a:sym typeface="Arial" panose="020B0604020202020204" pitchFamily="34" charset="0"/>
              </a:rPr>
              <a:t>智搜</a:t>
            </a:r>
            <a:r>
              <a:rPr lang="en-US" altLang="zh-CN" sz="1865" dirty="0">
                <a:solidFill>
                  <a:srgbClr val="525068"/>
                </a:solidFill>
                <a:ea typeface="微软雅黑" panose="020B0503020204020204" charset="-122"/>
                <a:cs typeface="+mn-ea"/>
                <a:sym typeface="Arial" panose="020B0604020202020204" pitchFamily="34" charset="0"/>
              </a:rPr>
              <a:t> - </a:t>
            </a:r>
            <a:r>
              <a:rPr lang="zh-CN" altLang="en-US" sz="1865" dirty="0">
                <a:solidFill>
                  <a:srgbClr val="525068"/>
                </a:solidFill>
                <a:ea typeface="微软雅黑" panose="020B0503020204020204" charset="-122"/>
                <a:cs typeface="+mn-ea"/>
                <a:sym typeface="Arial" panose="020B0604020202020204" pitchFamily="34" charset="0"/>
              </a:rPr>
              <a:t>资源</a:t>
            </a:r>
            <a:r>
              <a:rPr lang="en-US" altLang="zh-CN" sz="1865" dirty="0">
                <a:solidFill>
                  <a:srgbClr val="525068"/>
                </a:solidFill>
                <a:ea typeface="微软雅黑" panose="020B0503020204020204" charset="-122"/>
                <a:cs typeface="+mn-ea"/>
                <a:sym typeface="Arial" panose="020B0604020202020204" pitchFamily="34" charset="0"/>
              </a:rPr>
              <a:t>&amp;</a:t>
            </a:r>
            <a:r>
              <a:rPr lang="zh-CN" altLang="en-US" sz="1865" dirty="0">
                <a:solidFill>
                  <a:srgbClr val="525068"/>
                </a:solidFill>
                <a:ea typeface="微软雅黑" panose="020B0503020204020204" charset="-122"/>
                <a:cs typeface="+mn-ea"/>
                <a:sym typeface="Arial" panose="020B0604020202020204" pitchFamily="34" charset="0"/>
              </a:rPr>
              <a:t>功能</a:t>
            </a:r>
            <a:endParaRPr lang="zh-CN" altLang="en-US" sz="1865" dirty="0">
              <a:solidFill>
                <a:srgbClr val="525068"/>
              </a:solidFill>
              <a:ea typeface="微软雅黑" panose="020B0503020204020204" charset="-122"/>
              <a:cs typeface="+mn-ea"/>
              <a:sym typeface="Arial" panose="020B0604020202020204" pitchFamily="34" charset="0"/>
            </a:endParaRPr>
          </a:p>
        </p:txBody>
      </p:sp>
      <p:sp>
        <p:nvSpPr>
          <p:cNvPr id="78" name="文本框 7"/>
          <p:cNvSpPr txBox="1"/>
          <p:nvPr/>
        </p:nvSpPr>
        <p:spPr>
          <a:xfrm>
            <a:off x="385091" y="22430"/>
            <a:ext cx="1487981" cy="522605"/>
          </a:xfrm>
          <a:prstGeom prst="rect">
            <a:avLst/>
          </a:prstGeom>
          <a:noFill/>
        </p:spPr>
        <p:txBody>
          <a:bodyPr wrap="square" rtlCol="0" anchor="t">
            <a:spAutoFit/>
          </a:bodyPr>
          <a:lstStyle/>
          <a:p>
            <a:pPr indent="0" fontAlgn="auto">
              <a:lnSpc>
                <a:spcPct val="150000"/>
              </a:lnSpc>
              <a:spcBef>
                <a:spcPts val="0"/>
              </a:spcBef>
              <a:spcAft>
                <a:spcPts val="0"/>
              </a:spcAft>
              <a:buFont typeface="Wingdings" panose="05000000000000000000" pitchFamily="2" charset="2"/>
              <a:buNone/>
              <a:defRPr sz="1800">
                <a:solidFill>
                  <a:srgbClr val="000000"/>
                </a:solidFill>
                <a:uFillTx/>
              </a:defRPr>
            </a:pPr>
            <a:r>
              <a:rPr lang="zh-CN" altLang="en-US" sz="1865" b="1" kern="0" dirty="0">
                <a:solidFill>
                  <a:srgbClr val="54578E"/>
                </a:solidFill>
                <a:latin typeface="微软雅黑" panose="020B0503020204020204" charset="-122"/>
                <a:ea typeface="微软雅黑" panose="020B0503020204020204" charset="-122"/>
                <a:sym typeface="+mn-ea"/>
              </a:rPr>
              <a:t>智能检索</a:t>
            </a:r>
            <a:endParaRPr lang="zh-CN" altLang="en-US" sz="1865" b="1" kern="0" dirty="0">
              <a:solidFill>
                <a:srgbClr val="54578E"/>
              </a:solidFill>
              <a:latin typeface="微软雅黑" panose="020B0503020204020204" charset="-122"/>
              <a:ea typeface="微软雅黑" panose="020B0503020204020204" charset="-122"/>
              <a:sym typeface="+mn-ea"/>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检索入门</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1"/>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solidFill>
                  <a:srgbClr val="FFFFFF"/>
                </a:solidFill>
                <a:latin typeface="+mn-ea"/>
                <a:cs typeface="微软雅黑" panose="020B0503020204020204" charset="-122"/>
                <a:sym typeface="Arial" panose="020B0604020202020204" pitchFamily="34" charset="0"/>
              </a:rPr>
              <a:t>精确检索</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6" name="文本框 17"/>
          <p:cNvSpPr txBox="1"/>
          <p:nvPr/>
        </p:nvSpPr>
        <p:spPr>
          <a:xfrm>
            <a:off x="706755" y="1673225"/>
            <a:ext cx="1697355" cy="834390"/>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基本检索</a:t>
            </a:r>
            <a:endParaRPr lang="zh-CN" altLang="en-US" sz="2000" kern="100" dirty="0">
              <a:solidFill>
                <a:srgbClr val="FF0000"/>
              </a:solidFill>
              <a:effectLst/>
              <a:latin typeface="+mn-ea"/>
              <a:cs typeface="MiSans Normal" panose="00000500000000000000" pitchFamily="2" charset="-122"/>
            </a:endParaRPr>
          </a:p>
        </p:txBody>
      </p:sp>
      <p:sp>
        <p:nvSpPr>
          <p:cNvPr id="2" name="内容占位符 2"/>
          <p:cNvSpPr>
            <a:spLocks noGrp="1"/>
          </p:cNvSpPr>
          <p:nvPr/>
        </p:nvSpPr>
        <p:spPr>
          <a:xfrm>
            <a:off x="794385" y="2653030"/>
            <a:ext cx="1918970" cy="1050290"/>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buFontTx/>
              <a:buNone/>
            </a:pPr>
            <a:r>
              <a:rPr lang="zh-CN" altLang="en-US" sz="1800" b="1" kern="100" dirty="0">
                <a:effectLst/>
                <a:latin typeface="+mn-ea"/>
                <a:cs typeface="MiSans Normal" panose="00000500000000000000" pitchFamily="2" charset="-122"/>
              </a:rPr>
              <a:t>支持精确检索</a:t>
            </a:r>
            <a:endParaRPr lang="zh-CN" altLang="en-US" sz="1800" b="1" kern="100" dirty="0">
              <a:effectLst/>
              <a:latin typeface="+mn-ea"/>
              <a:cs typeface="MiSans Normal" panose="00000500000000000000" pitchFamily="2" charset="-122"/>
            </a:endParaRPr>
          </a:p>
          <a:p>
            <a:pPr eaLnBrk="1" hangingPunct="1">
              <a:buFontTx/>
              <a:buNone/>
            </a:pPr>
            <a:r>
              <a:rPr lang="en-US" altLang="zh-CN" sz="1600" b="1" kern="100" dirty="0">
                <a:effectLst/>
                <a:latin typeface="+mn-ea"/>
                <a:cs typeface="MiSans Normal" panose="00000500000000000000" pitchFamily="2" charset="-122"/>
              </a:rPr>
              <a:t> </a:t>
            </a:r>
            <a:r>
              <a:rPr lang="zh-CN" altLang="en-US" sz="1600" kern="100" dirty="0">
                <a:effectLst/>
                <a:latin typeface="+mn-ea"/>
                <a:cs typeface="MiSans Normal" panose="00000500000000000000" pitchFamily="2" charset="-122"/>
              </a:rPr>
              <a:t>短语精确检索</a:t>
            </a:r>
            <a:endParaRPr lang="zh-CN" altLang="en-US" sz="1600" kern="100" dirty="0">
              <a:effectLst/>
              <a:latin typeface="+mn-ea"/>
              <a:cs typeface="MiSans Normal" panose="00000500000000000000" pitchFamily="2" charset="-122"/>
            </a:endParaRPr>
          </a:p>
        </p:txBody>
      </p:sp>
      <p:sp>
        <p:nvSpPr>
          <p:cNvPr id="13" name="Rectangle 3"/>
          <p:cNvSpPr txBox="1">
            <a:spLocks noChangeArrowheads="1"/>
          </p:cNvSpPr>
          <p:nvPr/>
        </p:nvSpPr>
        <p:spPr>
          <a:xfrm>
            <a:off x="4347506" y="904659"/>
            <a:ext cx="7106344" cy="2492680"/>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短语检索，也称精确检索，指检索词不进行拆分，作为一个整体去检索，</a:t>
            </a:r>
            <a:r>
              <a:rPr kumimoji="0" lang="zh-CN" altLang="en-US" sz="2135" b="0" i="0" u="none" strike="noStrike" kern="100" cap="none" spc="0" normalizeH="0" baseline="0" noProof="0" dirty="0">
                <a:ln>
                  <a:noFill/>
                </a:ln>
                <a:solidFill>
                  <a:srgbClr val="E46C0A"/>
                </a:solidFill>
                <a:effectLst/>
                <a:uLnTx/>
                <a:uFillTx/>
                <a:latin typeface="微软雅黑" panose="020B0503020204020204" charset="-122"/>
                <a:ea typeface="微软雅黑" panose="020B0503020204020204" charset="-122"/>
                <a:cs typeface="Times New Roman" panose="02020603050405020304" charset="0"/>
              </a:rPr>
              <a:t>使检索结果更为精准</a:t>
            </a:r>
            <a:endParaRPr kumimoji="0" lang="en-US" altLang="zh-CN" sz="2135" b="0" i="0" u="none" strike="noStrike" kern="100" cap="none" spc="0" normalizeH="0" baseline="0" noProof="0" dirty="0">
              <a:ln>
                <a:noFill/>
              </a:ln>
              <a:solidFill>
                <a:srgbClr val="E46C0A"/>
              </a:solidFill>
              <a:effectLst/>
              <a:uLnTx/>
              <a:uFillTx/>
              <a:latin typeface="微软雅黑" panose="020B0503020204020204" charset="-122"/>
              <a:ea typeface="微软雅黑" panose="020B0503020204020204" charset="-122"/>
              <a:cs typeface="Times New Roman" panose="02020603050405020304" charset="0"/>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“”（双引号）表示短语检索</a:t>
            </a:r>
            <a:endParaRPr kumimoji="0" lang="en-US" altLang="zh-CN" sz="2135"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p"/>
              <a:defRPr/>
            </a:pPr>
            <a:r>
              <a:rPr kumimoji="0" lang="zh-CN" altLang="en-US" sz="2135"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rPr>
              <a:t>常用于机构名称、人名、地名、专有术语等检索场景</a:t>
            </a:r>
            <a:endParaRPr kumimoji="0" lang="en-US" altLang="zh-CN" sz="2135" b="0" i="0" u="none" strike="noStrike" kern="100" cap="none" spc="0" normalizeH="0" baseline="0" noProof="0" dirty="0">
              <a:ln>
                <a:noFill/>
              </a:ln>
              <a:solidFill>
                <a:srgbClr val="173F7E"/>
              </a:solidFill>
              <a:effectLst/>
              <a:uLnTx/>
              <a:uFillTx/>
              <a:latin typeface="微软雅黑" panose="020B0503020204020204" charset="-122"/>
              <a:ea typeface="微软雅黑" panose="020B0503020204020204" charset="-122"/>
              <a:cs typeface="Times New Roman" panose="02020603050405020304" charset="0"/>
            </a:endParaRPr>
          </a:p>
        </p:txBody>
      </p:sp>
      <p:pic>
        <p:nvPicPr>
          <p:cNvPr id="4" name="图片 3"/>
          <p:cNvPicPr>
            <a:picLocks noChangeAspect="1"/>
          </p:cNvPicPr>
          <p:nvPr/>
        </p:nvPicPr>
        <p:blipFill>
          <a:blip r:embed="rId2"/>
          <a:stretch>
            <a:fillRect/>
          </a:stretch>
        </p:blipFill>
        <p:spPr>
          <a:xfrm>
            <a:off x="3190875" y="3429000"/>
            <a:ext cx="8435975" cy="2463165"/>
          </a:xfrm>
          <a:prstGeom prst="rect">
            <a:avLst/>
          </a:prstGeom>
        </p:spPr>
      </p:pic>
      <p:pic>
        <p:nvPicPr>
          <p:cNvPr id="5" name="图片 4"/>
          <p:cNvPicPr>
            <a:picLocks noChangeAspect="1"/>
          </p:cNvPicPr>
          <p:nvPr/>
        </p:nvPicPr>
        <p:blipFill>
          <a:blip r:embed="rId3"/>
          <a:stretch>
            <a:fillRect/>
          </a:stretch>
        </p:blipFill>
        <p:spPr>
          <a:xfrm>
            <a:off x="3018790" y="3542665"/>
            <a:ext cx="8959850" cy="3070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133850" y="919480"/>
            <a:ext cx="6897370" cy="1557020"/>
          </a:xfrm>
          <a:prstGeom prst="rect">
            <a:avLst/>
          </a:prstGeom>
          <a:ln>
            <a:solidFill>
              <a:srgbClr val="B91385"/>
            </a:solidFill>
          </a:ln>
        </p:spPr>
      </p:pic>
      <p:pic>
        <p:nvPicPr>
          <p:cNvPr id="3" name="图片 2"/>
          <p:cNvPicPr>
            <a:picLocks noChangeAspect="1"/>
          </p:cNvPicPr>
          <p:nvPr/>
        </p:nvPicPr>
        <p:blipFill>
          <a:blip r:embed="rId2"/>
          <a:stretch>
            <a:fillRect/>
          </a:stretch>
        </p:blipFill>
        <p:spPr>
          <a:xfrm>
            <a:off x="4133850" y="2507615"/>
            <a:ext cx="6921500" cy="3893185"/>
          </a:xfrm>
          <a:prstGeom prst="rect">
            <a:avLst/>
          </a:prstGeom>
          <a:ln>
            <a:solidFill>
              <a:srgbClr val="B91385"/>
            </a:solidFill>
          </a:ln>
        </p:spPr>
      </p:pic>
      <p:sp>
        <p:nvSpPr>
          <p:cNvPr id="18" name="五边形 17"/>
          <p:cNvSpPr/>
          <p:nvPr>
            <p:custDataLst>
              <p:tags r:id="rId3"/>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400" b="1" dirty="0">
                <a:solidFill>
                  <a:srgbClr val="FFFFFF"/>
                </a:solidFill>
                <a:latin typeface="+mn-ea"/>
                <a:cs typeface="微软雅黑" panose="020B0503020204020204" charset="-122"/>
                <a:sym typeface="Arial" panose="020B0604020202020204" pitchFamily="34" charset="0"/>
              </a:rPr>
              <a:t>AI</a:t>
            </a:r>
            <a:r>
              <a:rPr lang="zh-CN" altLang="en-US" sz="2400" b="1" dirty="0">
                <a:solidFill>
                  <a:srgbClr val="FFFFFF"/>
                </a:solidFill>
                <a:latin typeface="+mn-ea"/>
                <a:cs typeface="微软雅黑" panose="020B0503020204020204" charset="-122"/>
                <a:sym typeface="Arial" panose="020B0604020202020204" pitchFamily="34" charset="0"/>
              </a:rPr>
              <a:t>增强检索</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6" name="文本框 17"/>
          <p:cNvSpPr txBox="1"/>
          <p:nvPr/>
        </p:nvSpPr>
        <p:spPr>
          <a:xfrm>
            <a:off x="353695" y="1673225"/>
            <a:ext cx="2051050" cy="834390"/>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en-US" altLang="zh-CN" sz="2000" kern="100" dirty="0">
                <a:solidFill>
                  <a:srgbClr val="FF0000"/>
                </a:solidFill>
                <a:effectLst/>
                <a:latin typeface="+mn-ea"/>
                <a:cs typeface="MiSans Normal" panose="00000500000000000000" pitchFamily="2" charset="-122"/>
                <a:sym typeface="+mn-ea"/>
              </a:rPr>
              <a:t>AI</a:t>
            </a:r>
            <a:r>
              <a:rPr lang="zh-CN" altLang="en-US" sz="2000" kern="100" dirty="0">
                <a:solidFill>
                  <a:srgbClr val="FF0000"/>
                </a:solidFill>
                <a:effectLst/>
                <a:latin typeface="+mn-ea"/>
                <a:cs typeface="MiSans Normal" panose="00000500000000000000" pitchFamily="2" charset="-122"/>
                <a:sym typeface="+mn-ea"/>
              </a:rPr>
              <a:t>增强检索</a:t>
            </a:r>
            <a:endParaRPr lang="zh-CN" altLang="en-US" sz="2000" kern="100" dirty="0">
              <a:solidFill>
                <a:srgbClr val="FF0000"/>
              </a:solidFill>
              <a:effectLst/>
              <a:latin typeface="+mn-ea"/>
              <a:cs typeface="MiSans Normal" panose="00000500000000000000" pitchFamily="2" charset="-122"/>
            </a:endParaRPr>
          </a:p>
        </p:txBody>
      </p:sp>
      <p:sp>
        <p:nvSpPr>
          <p:cNvPr id="9" name="文本框 8"/>
          <p:cNvSpPr txBox="1"/>
          <p:nvPr/>
        </p:nvSpPr>
        <p:spPr>
          <a:xfrm>
            <a:off x="300355" y="2828290"/>
            <a:ext cx="3266440" cy="1706880"/>
          </a:xfrm>
          <a:prstGeom prst="rect">
            <a:avLst/>
          </a:prstGeom>
          <a:noFill/>
        </p:spPr>
        <p:txBody>
          <a:bodyPr wrap="square" rtlCol="0">
            <a:spAutoFit/>
          </a:bodyPr>
          <a:p>
            <a:pPr>
              <a:lnSpc>
                <a:spcPct val="150000"/>
              </a:lnSpc>
            </a:pPr>
            <a:r>
              <a:rPr lang="zh-CN" altLang="en-US" sz="1400">
                <a:latin typeface="微软雅黑" panose="020B0503020204020204" charset="-122"/>
                <a:ea typeface="微软雅黑" panose="020B0503020204020204" charset="-122"/>
                <a:cs typeface="微软雅黑" panose="020B0503020204020204" charset="-122"/>
              </a:rPr>
              <a:t>深度融合大模型</a:t>
            </a:r>
            <a:r>
              <a:rPr lang="zh-CN" altLang="en-US" sz="1400" b="1">
                <a:latin typeface="微软雅黑" panose="020B0503020204020204" charset="-122"/>
                <a:ea typeface="微软雅黑" panose="020B0503020204020204" charset="-122"/>
                <a:cs typeface="微软雅黑" panose="020B0503020204020204" charset="-122"/>
              </a:rPr>
              <a:t>自然语言处理</a:t>
            </a:r>
            <a:r>
              <a:rPr lang="zh-CN" altLang="en-US" sz="1400">
                <a:latin typeface="微软雅黑" panose="020B0503020204020204" charset="-122"/>
                <a:ea typeface="微软雅黑" panose="020B0503020204020204" charset="-122"/>
                <a:cs typeface="微软雅黑" panose="020B0503020204020204" charset="-122"/>
              </a:rPr>
              <a:t>与</a:t>
            </a:r>
            <a:r>
              <a:rPr lang="zh-CN" altLang="en-US" sz="1400" b="1">
                <a:latin typeface="微软雅黑" panose="020B0503020204020204" charset="-122"/>
                <a:ea typeface="微软雅黑" panose="020B0503020204020204" charset="-122"/>
                <a:cs typeface="微软雅黑" panose="020B0503020204020204" charset="-122"/>
              </a:rPr>
              <a:t>深度语义理解</a:t>
            </a:r>
            <a:r>
              <a:rPr lang="zh-CN" altLang="en-US" sz="1400">
                <a:latin typeface="微软雅黑" panose="020B0503020204020204" charset="-122"/>
                <a:ea typeface="微软雅黑" panose="020B0503020204020204" charset="-122"/>
                <a:cs typeface="微软雅黑" panose="020B0503020204020204" charset="-122"/>
              </a:rPr>
              <a:t>能力，构建</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b="1">
                <a:solidFill>
                  <a:srgbClr val="B91385"/>
                </a:solidFill>
                <a:latin typeface="微软雅黑" panose="020B0503020204020204" charset="-122"/>
                <a:ea typeface="微软雅黑" panose="020B0503020204020204" charset="-122"/>
                <a:cs typeface="微软雅黑" panose="020B0503020204020204" charset="-122"/>
              </a:rPr>
              <a:t>语义理解</a:t>
            </a:r>
            <a:r>
              <a:rPr lang="en-US" altLang="zh-CN" sz="1400" b="1">
                <a:solidFill>
                  <a:srgbClr val="B91385"/>
                </a:solidFill>
                <a:latin typeface="微软雅黑" panose="020B0503020204020204" charset="-122"/>
                <a:ea typeface="微软雅黑" panose="020B0503020204020204" charset="-122"/>
                <a:cs typeface="微软雅黑" panose="020B0503020204020204" charset="-122"/>
              </a:rPr>
              <a:t>-</a:t>
            </a:r>
            <a:r>
              <a:rPr lang="zh-CN" altLang="en-US" sz="1400" b="1">
                <a:solidFill>
                  <a:srgbClr val="B91385"/>
                </a:solidFill>
                <a:latin typeface="微软雅黑" panose="020B0503020204020204" charset="-122"/>
                <a:ea typeface="微软雅黑" panose="020B0503020204020204" charset="-122"/>
                <a:cs typeface="微软雅黑" panose="020B0503020204020204" charset="-122"/>
              </a:rPr>
              <a:t>知识关联</a:t>
            </a:r>
            <a:r>
              <a:rPr lang="en-US" altLang="zh-CN" sz="1400" b="1">
                <a:solidFill>
                  <a:srgbClr val="B91385"/>
                </a:solidFill>
                <a:latin typeface="微软雅黑" panose="020B0503020204020204" charset="-122"/>
                <a:ea typeface="微软雅黑" panose="020B0503020204020204" charset="-122"/>
                <a:cs typeface="微软雅黑" panose="020B0503020204020204" charset="-122"/>
              </a:rPr>
              <a:t>-</a:t>
            </a:r>
            <a:r>
              <a:rPr lang="zh-CN" altLang="en-US" sz="1400" b="1">
                <a:solidFill>
                  <a:srgbClr val="B91385"/>
                </a:solidFill>
                <a:latin typeface="微软雅黑" panose="020B0503020204020204" charset="-122"/>
                <a:ea typeface="微软雅黑" panose="020B0503020204020204" charset="-122"/>
                <a:cs typeface="微软雅黑" panose="020B0503020204020204" charset="-122"/>
              </a:rPr>
              <a:t>动态优化</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三位一体的认知智能引擎，实现从关键词匹配到语义向量认知的范式跃迁。</a:t>
            </a:r>
            <a:endParaRPr lang="zh-CN" altLang="en-US" sz="1400">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检索入门</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4"/>
          <a:stretch>
            <a:fillRect/>
          </a:stretch>
        </p:blipFill>
        <p:spPr>
          <a:xfrm>
            <a:off x="6621145" y="4285615"/>
            <a:ext cx="5236845" cy="2025015"/>
          </a:xfrm>
          <a:prstGeom prst="rect">
            <a:avLst/>
          </a:prstGeom>
          <a:ln>
            <a:solidFill>
              <a:srgbClr val="B91385"/>
            </a:solidFill>
          </a:ln>
          <a:effectLst>
            <a:outerShdw blurRad="127000" dist="38100" dir="8100000" algn="tr" rotWithShape="0">
              <a:schemeClr val="accent1">
                <a:alpha val="63000"/>
              </a:scheme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文本框 16"/>
          <p:cNvSpPr txBox="1"/>
          <p:nvPr/>
        </p:nvSpPr>
        <p:spPr>
          <a:xfrm>
            <a:off x="585149" y="1778004"/>
            <a:ext cx="5607050"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ln w="15875">
                  <a:noFill/>
                </a:ln>
                <a:solidFill>
                  <a:schemeClr val="tx1">
                    <a:lumMod val="75000"/>
                    <a:lumOff val="25000"/>
                  </a:schemeClr>
                </a:solidFill>
                <a:latin typeface="+mj-ea"/>
                <a:ea typeface="+mj-ea"/>
                <a:cs typeface="MiSans Bold" panose="00000800000000000000" pitchFamily="2" charset="-122"/>
              </a:rPr>
              <a:t>PART</a:t>
            </a:r>
            <a:r>
              <a:rPr lang="zh-CN" altLang="en-US" sz="4000" dirty="0">
                <a:ln w="15875">
                  <a:noFill/>
                </a:ln>
                <a:solidFill>
                  <a:schemeClr val="tx1">
                    <a:lumMod val="75000"/>
                    <a:lumOff val="25000"/>
                  </a:schemeClr>
                </a:solidFill>
                <a:latin typeface="+mj-ea"/>
                <a:ea typeface="+mj-ea"/>
                <a:cs typeface="MiSans Bold" panose="00000800000000000000" pitchFamily="2" charset="-122"/>
              </a:rPr>
              <a:t> </a:t>
            </a:r>
            <a:r>
              <a:rPr lang="en-US" altLang="zh-CN" sz="4000" dirty="0">
                <a:ln w="15875">
                  <a:noFill/>
                </a:ln>
                <a:solidFill>
                  <a:schemeClr val="tx1">
                    <a:lumMod val="75000"/>
                    <a:lumOff val="25000"/>
                  </a:schemeClr>
                </a:solidFill>
                <a:latin typeface="+mj-ea"/>
                <a:ea typeface="+mj-ea"/>
                <a:cs typeface="MiSans Bold" panose="00000800000000000000" pitchFamily="2" charset="-122"/>
              </a:rPr>
              <a:t>01</a:t>
            </a:r>
            <a:endParaRPr lang="zh-CN" altLang="en-US" sz="4000" dirty="0">
              <a:ln w="15875">
                <a:noFill/>
              </a:ln>
              <a:solidFill>
                <a:schemeClr val="tx1">
                  <a:lumMod val="75000"/>
                  <a:lumOff val="25000"/>
                </a:schemeClr>
              </a:solidFill>
              <a:latin typeface="+mj-ea"/>
              <a:ea typeface="+mj-ea"/>
              <a:cs typeface="MiSans Bold" panose="00000800000000000000" pitchFamily="2" charset="-122"/>
            </a:endParaRPr>
          </a:p>
        </p:txBody>
      </p:sp>
      <p:cxnSp>
        <p:nvCxnSpPr>
          <p:cNvPr id="241" name="直接连接符 240"/>
          <p:cNvCxnSpPr/>
          <p:nvPr/>
        </p:nvCxnSpPr>
        <p:spPr>
          <a:xfrm>
            <a:off x="3173050" y="2131381"/>
            <a:ext cx="864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2" name="文本框 20"/>
          <p:cNvSpPr txBox="1"/>
          <p:nvPr/>
        </p:nvSpPr>
        <p:spPr>
          <a:xfrm>
            <a:off x="584835" y="3068955"/>
            <a:ext cx="5243830" cy="90932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6000" spc="300" dirty="0">
                <a:solidFill>
                  <a:schemeClr val="accent1"/>
                </a:solidFill>
                <a:latin typeface="+mj-ea"/>
                <a:ea typeface="+mj-ea"/>
                <a:sym typeface="+mn-ea"/>
              </a:rPr>
              <a:t>万方数据简介</a:t>
            </a:r>
            <a:endParaRPr lang="zh-CN" altLang="en-US" sz="6000" spc="300" dirty="0">
              <a:solidFill>
                <a:schemeClr val="accent1"/>
              </a:solidFill>
              <a:latin typeface="+mj-ea"/>
              <a:ea typeface="+mj-ea"/>
            </a:endParaRPr>
          </a:p>
          <a:p>
            <a:pPr algn="l"/>
            <a:endParaRPr lang="zh-CN" altLang="en-US" sz="6000" dirty="0">
              <a:ln w="15875">
                <a:noFill/>
              </a:ln>
              <a:solidFill>
                <a:schemeClr val="accent1"/>
              </a:solidFill>
              <a:latin typeface="+mj-ea"/>
              <a:ea typeface="+mj-ea"/>
              <a:cs typeface="MiSans Normal" panose="00000500000000000000" pitchFamily="2" charset="-122"/>
              <a:sym typeface="+mn-ea"/>
            </a:endParaRPr>
          </a:p>
        </p:txBody>
      </p:sp>
      <p:grpSp>
        <p:nvGrpSpPr>
          <p:cNvPr id="243" name="组合 242"/>
          <p:cNvGrpSpPr/>
          <p:nvPr/>
        </p:nvGrpSpPr>
        <p:grpSpPr>
          <a:xfrm>
            <a:off x="730292" y="6153766"/>
            <a:ext cx="911860" cy="144145"/>
            <a:chOff x="3104" y="466"/>
            <a:chExt cx="1436" cy="227"/>
          </a:xfrm>
        </p:grpSpPr>
        <p:sp>
          <p:nvSpPr>
            <p:cNvPr id="244" name="椭圆 243"/>
            <p:cNvSpPr>
              <a:spLocks noChangeAspect="1"/>
            </p:cNvSpPr>
            <p:nvPr/>
          </p:nvSpPr>
          <p:spPr>
            <a:xfrm>
              <a:off x="3104"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5" name="椭圆 244"/>
            <p:cNvSpPr>
              <a:spLocks noChangeAspect="1"/>
            </p:cNvSpPr>
            <p:nvPr/>
          </p:nvSpPr>
          <p:spPr>
            <a:xfrm>
              <a:off x="3507"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6" name="椭圆 245"/>
            <p:cNvSpPr>
              <a:spLocks noChangeAspect="1"/>
            </p:cNvSpPr>
            <p:nvPr/>
          </p:nvSpPr>
          <p:spPr>
            <a:xfrm>
              <a:off x="3910"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7" name="椭圆 246"/>
            <p:cNvSpPr>
              <a:spLocks noChangeAspect="1"/>
            </p:cNvSpPr>
            <p:nvPr/>
          </p:nvSpPr>
          <p:spPr>
            <a:xfrm>
              <a:off x="4313"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9" name="组合 248"/>
          <p:cNvGrpSpPr/>
          <p:nvPr/>
        </p:nvGrpSpPr>
        <p:grpSpPr>
          <a:xfrm>
            <a:off x="11173707" y="507545"/>
            <a:ext cx="396240" cy="175895"/>
            <a:chOff x="16994" y="611"/>
            <a:chExt cx="624" cy="277"/>
          </a:xfrm>
          <a:solidFill>
            <a:schemeClr val="accent1"/>
          </a:solidFill>
        </p:grpSpPr>
        <p:sp>
          <p:nvSpPr>
            <p:cNvPr id="250" name="圆角矩形 13"/>
            <p:cNvSpPr/>
            <p:nvPr/>
          </p:nvSpPr>
          <p:spPr>
            <a:xfrm>
              <a:off x="16994" y="61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63238"/>
                </a:solidFill>
              </a:endParaRPr>
            </a:p>
          </p:txBody>
        </p:sp>
        <p:sp>
          <p:nvSpPr>
            <p:cNvPr id="251" name="圆角矩形 14"/>
            <p:cNvSpPr/>
            <p:nvPr/>
          </p:nvSpPr>
          <p:spPr>
            <a:xfrm>
              <a:off x="16994" y="72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sp>
          <p:nvSpPr>
            <p:cNvPr id="252" name="圆角矩形 15"/>
            <p:cNvSpPr/>
            <p:nvPr/>
          </p:nvSpPr>
          <p:spPr>
            <a:xfrm>
              <a:off x="16994" y="83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grpSp>
      <p:grpSp>
        <p:nvGrpSpPr>
          <p:cNvPr id="4" name="组合 3"/>
          <p:cNvGrpSpPr/>
          <p:nvPr/>
        </p:nvGrpSpPr>
        <p:grpSpPr>
          <a:xfrm>
            <a:off x="657719" y="4795265"/>
            <a:ext cx="1949781" cy="541433"/>
            <a:chOff x="532162" y="4795265"/>
            <a:chExt cx="1949781" cy="541433"/>
          </a:xfrm>
        </p:grpSpPr>
        <p:sp>
          <p:nvSpPr>
            <p:cNvPr id="2" name="矩形: 圆角 1"/>
            <p:cNvSpPr/>
            <p:nvPr/>
          </p:nvSpPr>
          <p:spPr>
            <a:xfrm>
              <a:off x="532162" y="4795265"/>
              <a:ext cx="1949781" cy="541433"/>
            </a:xfrm>
            <a:prstGeom prst="roundRect">
              <a:avLst>
                <a:gd name="adj" fmla="val 50000"/>
              </a:avLst>
            </a:prstGeom>
            <a:solidFill>
              <a:schemeClr val="accent2"/>
            </a:solidFill>
            <a:ln w="6350">
              <a:noFill/>
            </a:ln>
            <a:effectLst>
              <a:outerShdw blurRad="127000" dist="127000" dir="5400000" algn="t"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3" name="文本框 2"/>
            <p:cNvSpPr txBox="1"/>
            <p:nvPr/>
          </p:nvSpPr>
          <p:spPr>
            <a:xfrm>
              <a:off x="901758" y="4865926"/>
              <a:ext cx="1210588" cy="400110"/>
            </a:xfrm>
            <a:prstGeom prst="rect">
              <a:avLst/>
            </a:prstGeom>
            <a:noFill/>
          </p:spPr>
          <p:txBody>
            <a:bodyPr wrap="none" rtlCol="0">
              <a:spAutoFit/>
            </a:bodyPr>
            <a:lstStyle/>
            <a:p>
              <a:r>
                <a:rPr lang="zh-CN" altLang="en-US" sz="2000" dirty="0">
                  <a:solidFill>
                    <a:schemeClr val="bg1"/>
                  </a:solidFill>
                  <a:latin typeface="+mj-ea"/>
                  <a:ea typeface="+mj-ea"/>
                </a:rPr>
                <a:t>第一部分</a:t>
              </a:r>
              <a:endParaRPr lang="zh-CN" altLang="en-US" sz="2000" dirty="0">
                <a:solidFill>
                  <a:schemeClr val="bg1"/>
                </a:solidFill>
                <a:latin typeface="+mj-ea"/>
                <a:ea typeface="+mj-ea"/>
              </a:endParaRPr>
            </a:p>
          </p:txBody>
        </p:sp>
      </p:grpSp>
      <p:pic>
        <p:nvPicPr>
          <p:cNvPr id="20" name="图片 19" descr="公司logo"/>
          <p:cNvPicPr>
            <a:picLocks noChangeAspect="1"/>
          </p:cNvPicPr>
          <p:nvPr/>
        </p:nvPicPr>
        <p:blipFill>
          <a:blip r:embed="rId1"/>
          <a:stretch>
            <a:fillRect/>
          </a:stretch>
        </p:blipFill>
        <p:spPr>
          <a:xfrm>
            <a:off x="263525" y="289560"/>
            <a:ext cx="1768475" cy="47117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520190" y="1439545"/>
            <a:ext cx="1722120" cy="521970"/>
          </a:xfrm>
          <a:prstGeom prst="rect">
            <a:avLst/>
          </a:prstGeom>
          <a:noFill/>
        </p:spPr>
        <p:txBody>
          <a:bodyPr wrap="square" rtlCol="0">
            <a:spAutoFit/>
          </a:bodyPr>
          <a:p>
            <a:r>
              <a:rPr lang="en-US" altLang="zh-CN" sz="2800" b="1" dirty="0">
                <a:solidFill>
                  <a:srgbClr val="173F7E"/>
                </a:solidFill>
                <a:latin typeface="黑体" panose="02010609060101010101" charset="-122"/>
                <a:ea typeface="黑体" panose="02010609060101010101" charset="-122"/>
              </a:rPr>
              <a:t>AI</a:t>
            </a:r>
            <a:r>
              <a:rPr lang="zh-CN" altLang="en-US" sz="2800" b="1" dirty="0">
                <a:solidFill>
                  <a:srgbClr val="173F7E"/>
                </a:solidFill>
                <a:latin typeface="黑体" panose="02010609060101010101" charset="-122"/>
                <a:ea typeface="黑体" panose="02010609060101010101" charset="-122"/>
              </a:rPr>
              <a:t>伴读</a:t>
            </a:r>
            <a:endParaRPr lang="zh-CN" altLang="en-US" sz="2800" b="1" dirty="0">
              <a:solidFill>
                <a:srgbClr val="173F7E"/>
              </a:solidFill>
              <a:latin typeface="黑体" panose="02010609060101010101" charset="-122"/>
              <a:ea typeface="黑体" panose="02010609060101010101" charset="-122"/>
            </a:endParaRPr>
          </a:p>
        </p:txBody>
      </p:sp>
      <p:sp>
        <p:nvSpPr>
          <p:cNvPr id="9" name="文本框 8"/>
          <p:cNvSpPr txBox="1"/>
          <p:nvPr/>
        </p:nvSpPr>
        <p:spPr>
          <a:xfrm>
            <a:off x="2672715" y="1439545"/>
            <a:ext cx="8590280" cy="460375"/>
          </a:xfrm>
          <a:prstGeom prst="rect">
            <a:avLst/>
          </a:prstGeom>
          <a:noFill/>
        </p:spPr>
        <p:txBody>
          <a:bodyPr wrap="square" rtlCol="0">
            <a:spAutoFit/>
          </a:bodyPr>
          <a:p>
            <a:pPr>
              <a:lnSpc>
                <a:spcPct val="150000"/>
              </a:lnSpc>
            </a:pPr>
            <a:r>
              <a:rPr lang="zh-CN" altLang="en-US" sz="1600">
                <a:latin typeface="微软雅黑" panose="020B0503020204020204" charset="-122"/>
                <a:ea typeface="微软雅黑" panose="020B0503020204020204" charset="-122"/>
                <a:cs typeface="微软雅黑" panose="020B0503020204020204" charset="-122"/>
              </a:rPr>
              <a:t>通过智能算法实现论文精要自动凝练、段落级中英互译及术语解析，并支持</a:t>
            </a:r>
            <a:r>
              <a:rPr lang="zh-CN" altLang="en-US" sz="1600" b="1">
                <a:solidFill>
                  <a:srgbClr val="B91385"/>
                </a:solidFill>
                <a:latin typeface="微软雅黑" panose="020B0503020204020204" charset="-122"/>
                <a:ea typeface="微软雅黑" panose="020B0503020204020204" charset="-122"/>
                <a:cs typeface="微软雅黑" panose="020B0503020204020204" charset="-122"/>
              </a:rPr>
              <a:t>单篇文献深度问答</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8" name="五边形 17"/>
          <p:cNvSpPr/>
          <p:nvPr>
            <p:custDataLst>
              <p:tags r:id="rId2"/>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400" b="1" dirty="0">
                <a:solidFill>
                  <a:srgbClr val="FFFFFF"/>
                </a:solidFill>
                <a:latin typeface="+mn-ea"/>
                <a:cs typeface="微软雅黑" panose="020B0503020204020204" charset="-122"/>
                <a:sym typeface="Arial" panose="020B0604020202020204" pitchFamily="34" charset="0"/>
              </a:rPr>
              <a:t>AI</a:t>
            </a:r>
            <a:r>
              <a:rPr lang="zh-CN" altLang="en-US" sz="2400" b="1" dirty="0">
                <a:solidFill>
                  <a:srgbClr val="FFFFFF"/>
                </a:solidFill>
                <a:latin typeface="+mn-ea"/>
                <a:cs typeface="微软雅黑" panose="020B0503020204020204" charset="-122"/>
                <a:sym typeface="Arial" panose="020B0604020202020204" pitchFamily="34" charset="0"/>
              </a:rPr>
              <a:t>增强检索</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23" name="文本框 20"/>
          <p:cNvSpPr txBox="1"/>
          <p:nvPr/>
        </p:nvSpPr>
        <p:spPr>
          <a:xfrm>
            <a:off x="4306959" y="127544"/>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3200" b="1" dirty="0">
                <a:ln w="15875">
                  <a:noFill/>
                </a:ln>
                <a:solidFill>
                  <a:srgbClr val="506CC6"/>
                </a:solidFill>
                <a:latin typeface="微软雅黑" panose="020B0503020204020204" charset="-122"/>
                <a:ea typeface="微软雅黑" panose="020B0503020204020204" charset="-122"/>
                <a:cs typeface="MiSans Normal" panose="00000500000000000000" pitchFamily="2" charset="-122"/>
                <a:sym typeface="+mn-ea"/>
              </a:rPr>
              <a:t>检索入门</a:t>
            </a:r>
            <a:endParaRPr lang="zh-CN" altLang="en-US" sz="3200" b="1" dirty="0">
              <a:ln w="15875">
                <a:noFill/>
              </a:ln>
              <a:solidFill>
                <a:srgbClr val="506CC6"/>
              </a:solidFill>
              <a:latin typeface="微软雅黑" panose="020B0503020204020204" charset="-122"/>
              <a:ea typeface="微软雅黑" panose="020B0503020204020204" charset="-122"/>
              <a:cs typeface="MiSans Normal" panose="00000500000000000000" pitchFamily="2" charset="-122"/>
              <a:sym typeface="+mn-ea"/>
            </a:endParaRPr>
          </a:p>
        </p:txBody>
      </p:sp>
      <p:pic>
        <p:nvPicPr>
          <p:cNvPr id="10" name="图片 9"/>
          <p:cNvPicPr>
            <a:picLocks noChangeAspect="1"/>
          </p:cNvPicPr>
          <p:nvPr/>
        </p:nvPicPr>
        <p:blipFill>
          <a:blip r:embed="rId3"/>
          <a:stretch>
            <a:fillRect/>
          </a:stretch>
        </p:blipFill>
        <p:spPr>
          <a:xfrm>
            <a:off x="1271270" y="1961515"/>
            <a:ext cx="9352280" cy="4763135"/>
          </a:xfrm>
          <a:prstGeom prst="rect">
            <a:avLst/>
          </a:prstGeom>
          <a:ln>
            <a:solidFill>
              <a:srgbClr val="B91385"/>
            </a:solidFill>
          </a:ln>
        </p:spPr>
      </p:pic>
      <p:sp>
        <p:nvSpPr>
          <p:cNvPr id="14" name="文本框 13"/>
          <p:cNvSpPr txBox="1"/>
          <p:nvPr/>
        </p:nvSpPr>
        <p:spPr>
          <a:xfrm>
            <a:off x="2407920" y="2494915"/>
            <a:ext cx="5231130" cy="583565"/>
          </a:xfrm>
          <a:prstGeom prst="rect">
            <a:avLst/>
          </a:prstGeom>
          <a:noFill/>
        </p:spPr>
        <p:txBody>
          <a:bodyPr wrap="square" rtlCol="0" anchor="t">
            <a:spAutoFit/>
          </a:bodyPr>
          <a:p>
            <a:pPr indent="0" algn="l" defTabSz="457200" fontAlgn="auto">
              <a:lnSpc>
                <a:spcPct val="100000"/>
              </a:lnSpc>
              <a:spcBef>
                <a:spcPts val="0"/>
              </a:spcBef>
              <a:spcAft>
                <a:spcPts val="2000"/>
              </a:spcAft>
              <a:buClrTx/>
              <a:buSzTx/>
              <a:buFont typeface="Wingdings" panose="05000000000000000000" charset="0"/>
              <a:buNone/>
            </a:pPr>
            <a:r>
              <a:rPr lang="zh-CN" altLang="en-US"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萃取</a:t>
            </a:r>
            <a:r>
              <a:rPr lang="zh-CN"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论文精要、研究方法、研究结果，速读以快速捕捉要点。</a:t>
            </a:r>
            <a:r>
              <a:rPr lang="zh-CN" altLang="en-US"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生成文章结构的思维导图，</a:t>
            </a:r>
            <a:r>
              <a:rPr lang="zh-CN"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粗读以概览全文</a:t>
            </a:r>
            <a:endParaRPr lang="zh-CN"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pic>
        <p:nvPicPr>
          <p:cNvPr id="4" name="图片 3"/>
          <p:cNvPicPr>
            <a:picLocks noChangeAspect="1"/>
          </p:cNvPicPr>
          <p:nvPr/>
        </p:nvPicPr>
        <p:blipFill>
          <a:blip r:embed="rId4"/>
          <a:stretch>
            <a:fillRect/>
          </a:stretch>
        </p:blipFill>
        <p:spPr>
          <a:xfrm>
            <a:off x="2801620" y="1961515"/>
            <a:ext cx="6022975" cy="4752340"/>
          </a:xfrm>
          <a:prstGeom prst="rect">
            <a:avLst/>
          </a:prstGeom>
          <a:ln>
            <a:solidFill>
              <a:srgbClr val="7030A0"/>
            </a:solidFill>
          </a:ln>
        </p:spPr>
      </p:pic>
      <p:pic>
        <p:nvPicPr>
          <p:cNvPr id="12" name="图片 11"/>
          <p:cNvPicPr>
            <a:picLocks noChangeAspect="1"/>
          </p:cNvPicPr>
          <p:nvPr/>
        </p:nvPicPr>
        <p:blipFill>
          <a:blip r:embed="rId5"/>
          <a:stretch>
            <a:fillRect/>
          </a:stretch>
        </p:blipFill>
        <p:spPr>
          <a:xfrm>
            <a:off x="4147820" y="1961515"/>
            <a:ext cx="6033770" cy="4617085"/>
          </a:xfrm>
          <a:prstGeom prst="rect">
            <a:avLst/>
          </a:prstGeom>
          <a:ln>
            <a:solidFill>
              <a:srgbClr val="B91385"/>
            </a:solidFill>
          </a:ln>
          <a:effectLst>
            <a:outerShdw blurRad="165100" dist="38100" dir="8100000" algn="tr" rotWithShape="0">
              <a:schemeClr val="accent1">
                <a:alpha val="40000"/>
              </a:schemeClr>
            </a:outerShdw>
          </a:effectLst>
        </p:spPr>
      </p:pic>
      <p:pic>
        <p:nvPicPr>
          <p:cNvPr id="6" name="图片 5"/>
          <p:cNvPicPr>
            <a:picLocks noChangeAspect="1"/>
          </p:cNvPicPr>
          <p:nvPr/>
        </p:nvPicPr>
        <p:blipFill>
          <a:blip r:embed="rId6"/>
          <a:srcRect t="1567"/>
          <a:stretch>
            <a:fillRect/>
          </a:stretch>
        </p:blipFill>
        <p:spPr>
          <a:xfrm>
            <a:off x="5447665" y="2192020"/>
            <a:ext cx="5906135" cy="4386580"/>
          </a:xfrm>
          <a:prstGeom prst="rect">
            <a:avLst/>
          </a:prstGeom>
          <a:ln>
            <a:solidFill>
              <a:srgbClr val="B91385"/>
            </a:solidFill>
          </a:ln>
        </p:spPr>
      </p:pic>
      <p:pic>
        <p:nvPicPr>
          <p:cNvPr id="17" name="图片 16"/>
          <p:cNvPicPr>
            <a:picLocks noChangeAspect="1"/>
          </p:cNvPicPr>
          <p:nvPr/>
        </p:nvPicPr>
        <p:blipFill>
          <a:blip r:embed="rId7"/>
          <a:stretch>
            <a:fillRect/>
          </a:stretch>
        </p:blipFill>
        <p:spPr>
          <a:xfrm>
            <a:off x="6304915" y="1863090"/>
            <a:ext cx="5048885" cy="4792980"/>
          </a:xfrm>
          <a:prstGeom prst="rect">
            <a:avLst/>
          </a:prstGeom>
          <a:ln>
            <a:solidFill>
              <a:srgbClr val="B91385"/>
            </a:solidFill>
          </a:ln>
        </p:spPr>
      </p:pic>
      <p:sp>
        <p:nvSpPr>
          <p:cNvPr id="20" name="文本框 19"/>
          <p:cNvSpPr txBox="1"/>
          <p:nvPr/>
        </p:nvSpPr>
        <p:spPr>
          <a:xfrm>
            <a:off x="6977380" y="3886200"/>
            <a:ext cx="2062480" cy="337185"/>
          </a:xfrm>
          <a:prstGeom prst="rect">
            <a:avLst/>
          </a:prstGeom>
          <a:noFill/>
        </p:spPr>
        <p:txBody>
          <a:bodyPr wrap="square" rtlCol="0" anchor="t">
            <a:spAutoFit/>
          </a:bodyPr>
          <a:p>
            <a:r>
              <a:rPr lang="zh-CN"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提示</a:t>
            </a:r>
            <a:r>
              <a:rPr lang="en-US"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5</a:t>
            </a:r>
            <a:r>
              <a:rPr lang="zh-CN"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rPr>
              <a:t>个相关问题</a:t>
            </a:r>
            <a:endParaRPr lang="zh-CN" altLang="zh-CN" sz="1600" b="1" kern="10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5" name="文本框 14"/>
          <p:cNvSpPr txBox="1"/>
          <p:nvPr/>
        </p:nvSpPr>
        <p:spPr>
          <a:xfrm>
            <a:off x="6743700" y="4462780"/>
            <a:ext cx="2811145" cy="922020"/>
          </a:xfrm>
          <a:prstGeom prst="rect">
            <a:avLst/>
          </a:prstGeom>
          <a:noFill/>
        </p:spPr>
        <p:txBody>
          <a:bodyPr wrap="square" rtlCol="0" anchor="t">
            <a:spAutoFit/>
          </a:bodyPr>
          <a:p>
            <a:r>
              <a:rPr lang="zh-CN" altLang="zh-CN" kern="100" dirty="0">
                <a:latin typeface="微软雅黑" panose="020B0503020204020204" charset="-122"/>
                <a:ea typeface="微软雅黑" panose="020B0503020204020204" charset="-122"/>
                <a:cs typeface="微软雅黑" panose="020B0503020204020204" charset="-122"/>
                <a:sym typeface="+mn-ea"/>
              </a:rPr>
              <a:t>对选中段落进行翻译；</a:t>
            </a:r>
            <a:endParaRPr lang="zh-CN" altLang="zh-CN" kern="100" dirty="0">
              <a:latin typeface="微软雅黑" panose="020B0503020204020204" charset="-122"/>
              <a:ea typeface="微软雅黑" panose="020B0503020204020204" charset="-122"/>
              <a:cs typeface="微软雅黑" panose="020B0503020204020204" charset="-122"/>
              <a:sym typeface="+mn-ea"/>
            </a:endParaRPr>
          </a:p>
          <a:p>
            <a:r>
              <a:rPr lang="zh-CN" altLang="zh-CN" kern="100" dirty="0">
                <a:latin typeface="微软雅黑" panose="020B0503020204020204" charset="-122"/>
                <a:ea typeface="微软雅黑" panose="020B0503020204020204" charset="-122"/>
                <a:cs typeface="微软雅黑" panose="020B0503020204020204" charset="-122"/>
                <a:sym typeface="+mn-ea"/>
              </a:rPr>
              <a:t>提供术语解释；</a:t>
            </a:r>
            <a:endParaRPr lang="zh-CN" altLang="zh-CN" kern="100" dirty="0">
              <a:latin typeface="微软雅黑" panose="020B0503020204020204" charset="-122"/>
              <a:ea typeface="微软雅黑" panose="020B0503020204020204" charset="-122"/>
              <a:cs typeface="微软雅黑" panose="020B0503020204020204" charset="-122"/>
              <a:sym typeface="+mn-ea"/>
            </a:endParaRPr>
          </a:p>
          <a:p>
            <a:r>
              <a:rPr lang="zh-CN" altLang="zh-CN" kern="100" dirty="0">
                <a:latin typeface="微软雅黑" panose="020B0503020204020204" charset="-122"/>
                <a:ea typeface="微软雅黑" panose="020B0503020204020204" charset="-122"/>
                <a:cs typeface="微软雅黑" panose="020B0503020204020204" charset="-122"/>
                <a:sym typeface="+mn-ea"/>
              </a:rPr>
              <a:t>单篇问答。</a:t>
            </a:r>
            <a:endParaRPr lang="zh-CN" altLang="zh-CN" kern="100" dirty="0">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0" grpId="0"/>
      <p:bldP spid="20" grpId="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81000" y="955675"/>
            <a:ext cx="11616690" cy="5672455"/>
          </a:xfrm>
          <a:prstGeom prst="rect">
            <a:avLst/>
          </a:prstGeom>
        </p:spPr>
      </p:pic>
      <p:sp>
        <p:nvSpPr>
          <p:cNvPr id="3" name="文本框 2"/>
          <p:cNvSpPr txBox="1"/>
          <p:nvPr/>
        </p:nvSpPr>
        <p:spPr>
          <a:xfrm>
            <a:off x="2455052" y="623954"/>
            <a:ext cx="6096000" cy="368300"/>
          </a:xfrm>
          <a:prstGeom prst="rect">
            <a:avLst/>
          </a:prstGeom>
          <a:noFill/>
        </p:spPr>
        <p:txBody>
          <a:bodyPr wrap="square">
            <a:spAutoFit/>
          </a:bodyPr>
          <a:lstStyle/>
          <a:p>
            <a:r>
              <a:rPr lang="zh-CN" altLang="en-US" sz="1800" i="1" dirty="0">
                <a:solidFill>
                  <a:srgbClr val="B91385"/>
                </a:solidFill>
                <a:latin typeface="微软雅黑" panose="020B0503020204020204" charset="-122"/>
                <a:ea typeface="微软雅黑" panose="020B0503020204020204" charset="-122"/>
                <a:cs typeface="微软雅黑" panose="020B0503020204020204" charset="-122"/>
              </a:rPr>
              <a:t>近五年上海海洋大学发表的水产养殖领域高质量文献</a:t>
            </a:r>
            <a:endParaRPr lang="zh-CN" altLang="en-US" dirty="0"/>
          </a:p>
        </p:txBody>
      </p:sp>
      <p:sp>
        <p:nvSpPr>
          <p:cNvPr id="23" name="文本框 20"/>
          <p:cNvSpPr txBox="1"/>
          <p:nvPr/>
        </p:nvSpPr>
        <p:spPr>
          <a:xfrm>
            <a:off x="4306959" y="127544"/>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检索区别</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264920" y="150495"/>
            <a:ext cx="9923145" cy="6557010"/>
          </a:xfrm>
          <a:prstGeom prst="rect">
            <a:avLst/>
          </a:prstGeom>
        </p:spPr>
      </p:pic>
      <p:pic>
        <p:nvPicPr>
          <p:cNvPr id="3" name="图片 2"/>
          <p:cNvPicPr>
            <a:picLocks noChangeAspect="1"/>
          </p:cNvPicPr>
          <p:nvPr/>
        </p:nvPicPr>
        <p:blipFill>
          <a:blip r:embed="rId2"/>
          <a:stretch>
            <a:fillRect/>
          </a:stretch>
        </p:blipFill>
        <p:spPr>
          <a:xfrm>
            <a:off x="1677670" y="3428365"/>
            <a:ext cx="1449705" cy="2968625"/>
          </a:xfrm>
          <a:prstGeom prst="rect">
            <a:avLst/>
          </a:prstGeom>
        </p:spPr>
      </p:pic>
      <p:pic>
        <p:nvPicPr>
          <p:cNvPr id="4" name="图片 3"/>
          <p:cNvPicPr>
            <a:picLocks noChangeAspect="1"/>
          </p:cNvPicPr>
          <p:nvPr/>
        </p:nvPicPr>
        <p:blipFill>
          <a:blip r:embed="rId3"/>
          <a:stretch>
            <a:fillRect/>
          </a:stretch>
        </p:blipFill>
        <p:spPr>
          <a:xfrm>
            <a:off x="1677670" y="5288280"/>
            <a:ext cx="1555750" cy="1419225"/>
          </a:xfrm>
          <a:prstGeom prst="rect">
            <a:avLst/>
          </a:prstGeom>
        </p:spPr>
      </p:pic>
      <p:pic>
        <p:nvPicPr>
          <p:cNvPr id="5" name="图片 4"/>
          <p:cNvPicPr>
            <a:picLocks noChangeAspect="1"/>
          </p:cNvPicPr>
          <p:nvPr/>
        </p:nvPicPr>
        <p:blipFill>
          <a:blip r:embed="rId4"/>
          <a:stretch>
            <a:fillRect/>
          </a:stretch>
        </p:blipFill>
        <p:spPr>
          <a:xfrm>
            <a:off x="1608455" y="1029970"/>
            <a:ext cx="9206865" cy="5660390"/>
          </a:xfrm>
          <a:prstGeom prst="rect">
            <a:avLst/>
          </a:prstGeom>
        </p:spPr>
      </p:pic>
      <p:pic>
        <p:nvPicPr>
          <p:cNvPr id="6" name="图片 5"/>
          <p:cNvPicPr>
            <a:picLocks noChangeAspect="1"/>
          </p:cNvPicPr>
          <p:nvPr/>
        </p:nvPicPr>
        <p:blipFill>
          <a:blip r:embed="rId5"/>
          <a:stretch>
            <a:fillRect/>
          </a:stretch>
        </p:blipFill>
        <p:spPr>
          <a:xfrm>
            <a:off x="6949440" y="2099945"/>
            <a:ext cx="3089275" cy="557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32410" y="652145"/>
            <a:ext cx="11610975" cy="55530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112520" y="111125"/>
            <a:ext cx="9966960" cy="67468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高级检索</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1"/>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solidFill>
                  <a:srgbClr val="FFFFFF"/>
                </a:solidFill>
                <a:latin typeface="+mn-ea"/>
                <a:cs typeface="微软雅黑" panose="020B0503020204020204" charset="-122"/>
                <a:sym typeface="Arial" panose="020B0604020202020204" pitchFamily="34" charset="0"/>
              </a:rPr>
              <a:t>高级检索</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6" name="文本框 17"/>
          <p:cNvSpPr txBox="1"/>
          <p:nvPr/>
        </p:nvSpPr>
        <p:spPr>
          <a:xfrm>
            <a:off x="706755" y="1733550"/>
            <a:ext cx="1697355" cy="834390"/>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高级检索</a:t>
            </a:r>
            <a:endParaRPr lang="zh-CN" altLang="en-US" sz="2000" kern="100" dirty="0">
              <a:solidFill>
                <a:srgbClr val="FF0000"/>
              </a:solidFill>
              <a:effectLst/>
              <a:latin typeface="+mn-ea"/>
              <a:cs typeface="MiSans Normal" panose="00000500000000000000" pitchFamily="2" charset="-122"/>
            </a:endParaRPr>
          </a:p>
        </p:txBody>
      </p:sp>
      <p:sp>
        <p:nvSpPr>
          <p:cNvPr id="2" name="内容占位符 2"/>
          <p:cNvSpPr>
            <a:spLocks noGrp="1"/>
          </p:cNvSpPr>
          <p:nvPr/>
        </p:nvSpPr>
        <p:spPr>
          <a:xfrm>
            <a:off x="435610" y="2653030"/>
            <a:ext cx="2277745" cy="1776730"/>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FontTx/>
              <a:buNone/>
            </a:pPr>
            <a:r>
              <a:rPr lang="zh-CN" altLang="en-US" sz="1600" kern="100" dirty="0">
                <a:effectLst/>
                <a:latin typeface="+mn-ea"/>
                <a:cs typeface="MiSans Normal" panose="00000500000000000000" pitchFamily="2" charset="-122"/>
                <a:sym typeface="+mn-ea"/>
              </a:rPr>
              <a:t>支持多个检索类型、多个检索字段和条件之间的逻辑组配检索，方便用户进行精确检索。</a:t>
            </a:r>
            <a:endParaRPr lang="zh-CN" altLang="en-US" sz="1600" kern="100" dirty="0">
              <a:effectLst/>
              <a:latin typeface="+mn-ea"/>
              <a:cs typeface="MiSans Normal" panose="00000500000000000000" pitchFamily="2" charset="-122"/>
            </a:endParaRPr>
          </a:p>
          <a:p>
            <a:pPr eaLnBrk="1" hangingPunct="1">
              <a:buFontTx/>
              <a:buNone/>
            </a:pPr>
            <a:endParaRPr lang="zh-CN" altLang="en-US" sz="1600" kern="100" dirty="0">
              <a:effectLst/>
              <a:latin typeface="+mn-ea"/>
              <a:cs typeface="MiSans Normal" panose="00000500000000000000" pitchFamily="2" charset="-122"/>
            </a:endParaRPr>
          </a:p>
        </p:txBody>
      </p:sp>
      <p:pic>
        <p:nvPicPr>
          <p:cNvPr id="4" name="图片 3"/>
          <p:cNvPicPr>
            <a:picLocks noChangeAspect="1"/>
          </p:cNvPicPr>
          <p:nvPr/>
        </p:nvPicPr>
        <p:blipFill>
          <a:blip r:embed="rId2"/>
          <a:stretch>
            <a:fillRect/>
          </a:stretch>
        </p:blipFill>
        <p:spPr>
          <a:xfrm>
            <a:off x="110490" y="920115"/>
            <a:ext cx="11971020" cy="43307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307200" y="127990"/>
            <a:ext cx="3577599" cy="631969"/>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3200" dirty="0">
                  <a:ln w="15875">
                    <a:noFill/>
                  </a:ln>
                  <a:solidFill>
                    <a:srgbClr val="506CC6"/>
                  </a:solidFill>
                  <a:latin typeface="MiSans Bold" panose="00000800000000000000" pitchFamily="2" charset="-122"/>
                  <a:ea typeface="MiSans Bold" panose="00000800000000000000" pitchFamily="2" charset="-122"/>
                  <a:cs typeface="MiSans Normal" panose="00000500000000000000" pitchFamily="2" charset="-122"/>
                  <a:sym typeface="+mn-ea"/>
                </a:rPr>
                <a:t>高级检索</a:t>
              </a:r>
              <a:endParaRPr lang="zh-CN" altLang="en-US" sz="3200" dirty="0">
                <a:ln w="15875">
                  <a:noFill/>
                </a:ln>
                <a:solidFill>
                  <a:srgbClr val="506CC6"/>
                </a:solidFill>
                <a:latin typeface="MiSans Bold" panose="00000800000000000000" pitchFamily="2" charset="-122"/>
                <a:ea typeface="MiSans Bold" panose="00000800000000000000" pitchFamily="2" charset="-122"/>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1"/>
            </p:custDataLst>
          </p:nvPr>
        </p:nvSpPr>
        <p:spPr>
          <a:xfrm>
            <a:off x="822" y="919745"/>
            <a:ext cx="2403663" cy="432822"/>
          </a:xfrm>
          <a:prstGeom prst="homePlate">
            <a:avLst/>
          </a:prstGeom>
          <a:solidFill>
            <a:srgbClr val="5B9BD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27" tIns="45713" rIns="91427" bIns="45713" numCol="1" spcCol="0" rtlCol="0" fromWordArt="0" anchor="ctr" anchorCtr="0" forceAA="0" compatLnSpc="1">
            <a:noAutofit/>
          </a:bodyPr>
          <a:p>
            <a:pPr lvl="0" algn="ctr">
              <a:buClrTx/>
              <a:buSzTx/>
              <a:buFontTx/>
            </a:pPr>
            <a:r>
              <a:rPr lang="zh-CN" altLang="en-US" sz="1200" b="1" dirty="0">
                <a:latin typeface="+mn-ea"/>
                <a:cs typeface="微软雅黑" panose="020B0503020204020204" charset="-122"/>
                <a:sym typeface="Arial" panose="020B0604020202020204" pitchFamily="34" charset="0"/>
              </a:rPr>
              <a:t>高级检索</a:t>
            </a:r>
            <a:endParaRPr lang="zh-CN" altLang="en-US" sz="1200" b="1" dirty="0">
              <a:latin typeface="+mn-ea"/>
              <a:cs typeface="微软雅黑" panose="020B0503020204020204" charset="-122"/>
              <a:sym typeface="Arial" panose="020B0604020202020204" pitchFamily="34" charset="0"/>
            </a:endParaRPr>
          </a:p>
        </p:txBody>
      </p:sp>
      <p:sp>
        <p:nvSpPr>
          <p:cNvPr id="6" name="文本框 17"/>
          <p:cNvSpPr txBox="1"/>
          <p:nvPr/>
        </p:nvSpPr>
        <p:spPr>
          <a:xfrm>
            <a:off x="707482" y="1733779"/>
            <a:ext cx="1697126" cy="834277"/>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高级检索</a:t>
            </a:r>
            <a:endParaRPr lang="zh-CN" altLang="en-US" sz="2000" kern="100" dirty="0">
              <a:solidFill>
                <a:srgbClr val="FF0000"/>
              </a:solidFill>
              <a:effectLst/>
              <a:latin typeface="+mn-ea"/>
              <a:cs typeface="MiSans Normal" panose="00000500000000000000" pitchFamily="2" charset="-122"/>
            </a:endParaRPr>
          </a:p>
        </p:txBody>
      </p:sp>
      <p:sp>
        <p:nvSpPr>
          <p:cNvPr id="2" name="内容占位符 2"/>
          <p:cNvSpPr>
            <a:spLocks noGrp="1"/>
          </p:cNvSpPr>
          <p:nvPr/>
        </p:nvSpPr>
        <p:spPr>
          <a:xfrm>
            <a:off x="436373" y="2653134"/>
            <a:ext cx="2277438" cy="1776490"/>
          </a:xfrm>
          <a:prstGeom prst="rect">
            <a:avLst/>
          </a:prstGeom>
          <a:noFill/>
          <a:ln w="9525">
            <a:noFill/>
          </a:ln>
        </p:spPr>
        <p:txBody>
          <a:bodyPr vert="horz" wrap="square" lIns="91427" tIns="45713" rIns="91427" bIns="45713"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FontTx/>
              <a:buNone/>
            </a:pPr>
            <a:r>
              <a:rPr lang="zh-CN" altLang="en-US" sz="1600" kern="100" dirty="0">
                <a:effectLst/>
                <a:latin typeface="+mn-ea"/>
                <a:cs typeface="MiSans Normal" panose="00000500000000000000" pitchFamily="2" charset="-122"/>
                <a:sym typeface="+mn-ea"/>
              </a:rPr>
              <a:t>支持多个检索类型、多个检索字段和条件之间的逻辑组配检索，方便用户进行精确检索。</a:t>
            </a:r>
            <a:endParaRPr lang="zh-CN" altLang="en-US" sz="1600" kern="100" dirty="0">
              <a:effectLst/>
              <a:latin typeface="+mn-ea"/>
              <a:cs typeface="MiSans Normal" panose="00000500000000000000" pitchFamily="2" charset="-122"/>
            </a:endParaRPr>
          </a:p>
          <a:p>
            <a:pPr eaLnBrk="1" hangingPunct="1">
              <a:buFontTx/>
              <a:buNone/>
            </a:pPr>
            <a:endParaRPr lang="zh-CN" altLang="en-US" sz="1600" kern="100" dirty="0">
              <a:effectLst/>
              <a:latin typeface="+mn-ea"/>
              <a:cs typeface="MiSans Normal" panose="00000500000000000000" pitchFamily="2" charset="-122"/>
            </a:endParaRPr>
          </a:p>
        </p:txBody>
      </p:sp>
      <p:pic>
        <p:nvPicPr>
          <p:cNvPr id="5" name="图片 4"/>
          <p:cNvPicPr>
            <a:picLocks noChangeAspect="1"/>
          </p:cNvPicPr>
          <p:nvPr/>
        </p:nvPicPr>
        <p:blipFill>
          <a:blip r:embed="rId2"/>
          <a:stretch>
            <a:fillRect/>
          </a:stretch>
        </p:blipFill>
        <p:spPr>
          <a:xfrm>
            <a:off x="2713811" y="1733779"/>
            <a:ext cx="9520540" cy="3059017"/>
          </a:xfrm>
          <a:prstGeom prst="rect">
            <a:avLst/>
          </a:prstGeom>
        </p:spPr>
      </p:pic>
      <p:sp>
        <p:nvSpPr>
          <p:cNvPr id="7" name="下箭头 6"/>
          <p:cNvSpPr/>
          <p:nvPr/>
        </p:nvSpPr>
        <p:spPr>
          <a:xfrm>
            <a:off x="11325788" y="1969332"/>
            <a:ext cx="206347" cy="575867"/>
          </a:xfrm>
          <a:prstGeom prst="downArrow">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3600"/>
          </a:p>
        </p:txBody>
      </p:sp>
      <p:pic>
        <p:nvPicPr>
          <p:cNvPr id="4" name="图片 3"/>
          <p:cNvPicPr>
            <a:picLocks noChangeAspect="1"/>
          </p:cNvPicPr>
          <p:nvPr/>
        </p:nvPicPr>
        <p:blipFill>
          <a:blip r:embed="rId3"/>
          <a:stretch>
            <a:fillRect/>
          </a:stretch>
        </p:blipFill>
        <p:spPr>
          <a:xfrm>
            <a:off x="3171585" y="1352830"/>
            <a:ext cx="8887530" cy="4403765"/>
          </a:xfrm>
          <a:prstGeom prst="rect">
            <a:avLst/>
          </a:prstGeom>
        </p:spPr>
      </p:pic>
      <p:pic>
        <p:nvPicPr>
          <p:cNvPr id="9" name="图片 8"/>
          <p:cNvPicPr>
            <a:picLocks noChangeAspect="1"/>
          </p:cNvPicPr>
          <p:nvPr/>
        </p:nvPicPr>
        <p:blipFill>
          <a:blip r:embed="rId4"/>
          <a:stretch>
            <a:fillRect/>
          </a:stretch>
        </p:blipFill>
        <p:spPr>
          <a:xfrm>
            <a:off x="5353150" y="3088686"/>
            <a:ext cx="1342844" cy="1771411"/>
          </a:xfrm>
          <a:prstGeom prst="rect">
            <a:avLst/>
          </a:prstGeom>
        </p:spPr>
      </p:pic>
      <p:pic>
        <p:nvPicPr>
          <p:cNvPr id="10" name="图片 9"/>
          <p:cNvPicPr>
            <a:picLocks noChangeAspect="1"/>
          </p:cNvPicPr>
          <p:nvPr/>
        </p:nvPicPr>
        <p:blipFill>
          <a:blip r:embed="rId5"/>
          <a:stretch>
            <a:fillRect/>
          </a:stretch>
        </p:blipFill>
        <p:spPr>
          <a:xfrm>
            <a:off x="5353150" y="4792796"/>
            <a:ext cx="1342844" cy="1714268"/>
          </a:xfrm>
          <a:prstGeom prst="rect">
            <a:avLst/>
          </a:prstGeom>
        </p:spPr>
      </p:pic>
      <p:pic>
        <p:nvPicPr>
          <p:cNvPr id="11" name="图片 10"/>
          <p:cNvPicPr>
            <a:picLocks noChangeAspect="1"/>
          </p:cNvPicPr>
          <p:nvPr/>
        </p:nvPicPr>
        <p:blipFill>
          <a:blip r:embed="rId6"/>
          <a:stretch>
            <a:fillRect/>
          </a:stretch>
        </p:blipFill>
        <p:spPr>
          <a:xfrm>
            <a:off x="6695993" y="5114697"/>
            <a:ext cx="1361891" cy="1742839"/>
          </a:xfrm>
          <a:prstGeom prst="rect">
            <a:avLst/>
          </a:prstGeom>
        </p:spPr>
      </p:pic>
      <p:pic>
        <p:nvPicPr>
          <p:cNvPr id="12" name="图片 11"/>
          <p:cNvPicPr>
            <a:picLocks noChangeAspect="1"/>
          </p:cNvPicPr>
          <p:nvPr/>
        </p:nvPicPr>
        <p:blipFill>
          <a:blip r:embed="rId7"/>
          <a:stretch>
            <a:fillRect/>
          </a:stretch>
        </p:blipFill>
        <p:spPr>
          <a:xfrm>
            <a:off x="10362624" y="3289319"/>
            <a:ext cx="819039" cy="723803"/>
          </a:xfrm>
          <a:prstGeom prst="rect">
            <a:avLst/>
          </a:prstGeom>
        </p:spPr>
      </p:pic>
      <p:pic>
        <p:nvPicPr>
          <p:cNvPr id="13" name="图片 12"/>
          <p:cNvPicPr>
            <a:picLocks noChangeAspect="1"/>
          </p:cNvPicPr>
          <p:nvPr/>
        </p:nvPicPr>
        <p:blipFill>
          <a:blip r:embed="rId8"/>
          <a:stretch>
            <a:fillRect/>
          </a:stretch>
        </p:blipFill>
        <p:spPr>
          <a:xfrm>
            <a:off x="2713811" y="1215054"/>
            <a:ext cx="9419588" cy="5292011"/>
          </a:xfrm>
          <a:prstGeom prst="rect">
            <a:avLst/>
          </a:prstGeom>
        </p:spPr>
      </p:pic>
      <p:pic>
        <p:nvPicPr>
          <p:cNvPr id="14" name="图片 13"/>
          <p:cNvPicPr>
            <a:picLocks noChangeAspect="1"/>
          </p:cNvPicPr>
          <p:nvPr/>
        </p:nvPicPr>
        <p:blipFill>
          <a:blip r:embed="rId9"/>
          <a:stretch>
            <a:fillRect/>
          </a:stretch>
        </p:blipFill>
        <p:spPr>
          <a:xfrm>
            <a:off x="2854762" y="928707"/>
            <a:ext cx="9204352" cy="5910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nodeType="clickEffect">
                                  <p:stCondLst>
                                    <p:cond delay="0"/>
                                  </p:stCondLst>
                                  <p:childTnLst>
                                    <p:animEffect transition="out" filter="wipe(down)">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 name="组合 2"/>
          <p:cNvGrpSpPr/>
          <p:nvPr/>
        </p:nvGrpSpPr>
        <p:grpSpPr>
          <a:xfrm>
            <a:off x="4306959" y="127544"/>
            <a:ext cx="3578082" cy="632054"/>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专业检索</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8" name="五边形 17"/>
          <p:cNvSpPr/>
          <p:nvPr>
            <p:custDataLst>
              <p:tags r:id="rId1"/>
            </p:custDataLst>
          </p:nvPr>
        </p:nvSpPr>
        <p:spPr>
          <a:xfrm>
            <a:off x="0" y="919407"/>
            <a:ext cx="2403987" cy="432880"/>
          </a:xfrm>
          <a:prstGeom prst="homePlate">
            <a:avLst/>
          </a:prstGeom>
          <a:solidFill>
            <a:schemeClr val="accent5"/>
          </a:solidFill>
          <a:ln>
            <a:noFill/>
          </a:ln>
          <a:effectLst>
            <a:outerShdw blurRad="50800" dist="38100" algn="l" rotWithShape="0">
              <a:prstClr val="black">
                <a:alpha val="40000"/>
              </a:prstClr>
            </a:outerShdw>
          </a:effectLst>
        </p:spPr>
        <p:style>
          <a:lnRef idx="2">
            <a:srgbClr val="018BE9">
              <a:shade val="50000"/>
            </a:srgbClr>
          </a:lnRef>
          <a:fillRef idx="1">
            <a:srgbClr val="018BE9"/>
          </a:fillRef>
          <a:effectRef idx="0">
            <a:srgbClr val="018BE9"/>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400" b="1" dirty="0">
                <a:solidFill>
                  <a:srgbClr val="FFFFFF"/>
                </a:solidFill>
                <a:latin typeface="+mn-ea"/>
                <a:cs typeface="微软雅黑" panose="020B0503020204020204" charset="-122"/>
                <a:sym typeface="Arial" panose="020B0604020202020204" pitchFamily="34" charset="0"/>
              </a:rPr>
              <a:t>专业检索</a:t>
            </a:r>
            <a:endParaRPr lang="zh-CN" altLang="en-US" sz="2400" b="1" dirty="0">
              <a:solidFill>
                <a:srgbClr val="FFFFFF"/>
              </a:solidFill>
              <a:latin typeface="+mn-ea"/>
              <a:cs typeface="微软雅黑" panose="020B0503020204020204" charset="-122"/>
              <a:sym typeface="Arial" panose="020B0604020202020204" pitchFamily="34" charset="0"/>
            </a:endParaRPr>
          </a:p>
        </p:txBody>
      </p:sp>
      <p:sp>
        <p:nvSpPr>
          <p:cNvPr id="6" name="文本框 17"/>
          <p:cNvSpPr txBox="1"/>
          <p:nvPr/>
        </p:nvSpPr>
        <p:spPr>
          <a:xfrm>
            <a:off x="706755" y="1733550"/>
            <a:ext cx="1697355" cy="834390"/>
          </a:xfrm>
          <a:prstGeom prst="rect">
            <a:avLst/>
          </a:prstGeom>
          <a:noFill/>
        </p:spPr>
        <p:txBody>
          <a:bodyPr wrap="square" rtlCol="0">
            <a:noAutofit/>
          </a:bodyPr>
          <a:p>
            <a:pPr indent="-285750" fontAlgn="auto">
              <a:lnSpc>
                <a:spcPct val="250000"/>
              </a:lnSpc>
              <a:buFont typeface="Wingdings" panose="05000000000000000000" pitchFamily="2" charset="2"/>
              <a:buChar char="n"/>
            </a:pPr>
            <a:r>
              <a:rPr lang="zh-CN" altLang="en-US" sz="2000" kern="100" dirty="0">
                <a:solidFill>
                  <a:srgbClr val="FF0000"/>
                </a:solidFill>
                <a:effectLst/>
                <a:latin typeface="+mn-ea"/>
                <a:cs typeface="MiSans Normal" panose="00000500000000000000" pitchFamily="2" charset="-122"/>
                <a:sym typeface="+mn-ea"/>
              </a:rPr>
              <a:t>专业检索</a:t>
            </a:r>
            <a:endParaRPr lang="zh-CN" altLang="en-US" sz="2000" kern="100" dirty="0">
              <a:solidFill>
                <a:srgbClr val="FF0000"/>
              </a:solidFill>
              <a:effectLst/>
              <a:latin typeface="+mn-ea"/>
              <a:cs typeface="MiSans Normal" panose="00000500000000000000" pitchFamily="2" charset="-122"/>
            </a:endParaRPr>
          </a:p>
        </p:txBody>
      </p:sp>
      <p:sp>
        <p:nvSpPr>
          <p:cNvPr id="2" name="内容占位符 2"/>
          <p:cNvSpPr>
            <a:spLocks noGrp="1"/>
          </p:cNvSpPr>
          <p:nvPr/>
        </p:nvSpPr>
        <p:spPr>
          <a:xfrm>
            <a:off x="435610" y="2653030"/>
            <a:ext cx="2277745" cy="3084195"/>
          </a:xfrm>
          <a:prstGeom prst="rect">
            <a:avLst/>
          </a:prstGeom>
          <a:noFill/>
          <a:ln w="9525">
            <a:noFill/>
          </a:ln>
        </p:spPr>
        <p:txBody>
          <a:bodyPr vert="horz" wrap="square" lIns="91440" tIns="45720" rIns="91440" bIns="45720" anchor="t"/>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FontTx/>
              <a:buNone/>
            </a:pPr>
            <a:r>
              <a:rPr lang="zh-CN" altLang="en-US" sz="1600" kern="100" dirty="0">
                <a:effectLst/>
                <a:latin typeface="+mn-ea"/>
                <a:cs typeface="MiSans Normal" panose="00000500000000000000" pitchFamily="2" charset="-122"/>
                <a:sym typeface="+mn-ea"/>
              </a:rPr>
              <a:t>相当于检索式检索。</a:t>
            </a:r>
            <a:endParaRPr lang="zh-CN" altLang="en-US" sz="1600" kern="100" dirty="0">
              <a:effectLst/>
              <a:latin typeface="+mn-ea"/>
              <a:cs typeface="MiSans Normal" panose="00000500000000000000" pitchFamily="2" charset="-122"/>
              <a:sym typeface="+mn-ea"/>
            </a:endParaRPr>
          </a:p>
          <a:p>
            <a:pPr marL="0" indent="0">
              <a:lnSpc>
                <a:spcPct val="150000"/>
              </a:lnSpc>
              <a:spcBef>
                <a:spcPts val="0"/>
              </a:spcBef>
              <a:buFontTx/>
              <a:buNone/>
            </a:pPr>
            <a:r>
              <a:rPr lang="zh-CN" altLang="en-US" sz="1600" kern="100" dirty="0">
                <a:effectLst/>
                <a:latin typeface="+mn-ea"/>
                <a:cs typeface="MiSans Normal" panose="00000500000000000000" pitchFamily="2" charset="-122"/>
                <a:sym typeface="+mn-ea"/>
              </a:rPr>
              <a:t>相较于高级检索，检索词的逻辑关系更加清晰，能够增加的检索条件也更多。</a:t>
            </a:r>
            <a:endParaRPr lang="zh-CN" altLang="en-US" sz="1600" kern="100" dirty="0">
              <a:effectLst/>
              <a:latin typeface="+mn-ea"/>
              <a:cs typeface="MiSans Normal" panose="00000500000000000000" pitchFamily="2" charset="-122"/>
              <a:sym typeface="+mn-ea"/>
            </a:endParaRPr>
          </a:p>
          <a:p>
            <a:pPr marL="0" indent="0">
              <a:lnSpc>
                <a:spcPct val="150000"/>
              </a:lnSpc>
              <a:spcBef>
                <a:spcPts val="0"/>
              </a:spcBef>
              <a:buFontTx/>
              <a:buNone/>
            </a:pPr>
            <a:r>
              <a:rPr lang="zh-CN" altLang="en-US" sz="1600" kern="100" dirty="0">
                <a:effectLst/>
                <a:latin typeface="+mn-ea"/>
                <a:cs typeface="MiSans Normal" panose="00000500000000000000" pitchFamily="2" charset="-122"/>
                <a:sym typeface="+mn-ea"/>
              </a:rPr>
              <a:t>主要用于图书情报专业人员查新、信息分析等工作。</a:t>
            </a:r>
            <a:endParaRPr lang="zh-CN" altLang="en-US" sz="1600" kern="100" dirty="0">
              <a:effectLst/>
              <a:latin typeface="+mn-ea"/>
              <a:cs typeface="MiSans Normal" panose="00000500000000000000" pitchFamily="2" charset="-122"/>
            </a:endParaRPr>
          </a:p>
        </p:txBody>
      </p:sp>
      <p:pic>
        <p:nvPicPr>
          <p:cNvPr id="5" name="图片 4"/>
          <p:cNvPicPr>
            <a:picLocks noChangeAspect="1"/>
          </p:cNvPicPr>
          <p:nvPr/>
        </p:nvPicPr>
        <p:blipFill>
          <a:blip r:embed="rId2"/>
          <a:stretch>
            <a:fillRect/>
          </a:stretch>
        </p:blipFill>
        <p:spPr>
          <a:xfrm>
            <a:off x="3340100" y="1352550"/>
            <a:ext cx="7960360" cy="52959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4" name="直接连接符 33"/>
          <p:cNvCxnSpPr/>
          <p:nvPr>
            <p:custDataLst>
              <p:tags r:id="rId1"/>
            </p:custDataLst>
          </p:nvPr>
        </p:nvCxnSpPr>
        <p:spPr>
          <a:xfrm>
            <a:off x="247848" y="3163163"/>
            <a:ext cx="11481976" cy="1"/>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sp>
        <p:nvSpPr>
          <p:cNvPr id="8" name="椭圆 7"/>
          <p:cNvSpPr/>
          <p:nvPr>
            <p:custDataLst>
              <p:tags r:id="rId2"/>
            </p:custDataLst>
          </p:nvPr>
        </p:nvSpPr>
        <p:spPr>
          <a:xfrm>
            <a:off x="965835" y="2620645"/>
            <a:ext cx="913130" cy="913130"/>
          </a:xfrm>
          <a:prstGeom prst="ellipse">
            <a:avLst/>
          </a:prstGeom>
          <a:solidFill>
            <a:schemeClr val="accent1"/>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69" y="2854691"/>
            <a:ext cx="457200" cy="457200"/>
          </a:xfrm>
          <a:prstGeom prst="rect">
            <a:avLst/>
          </a:prstGeom>
        </p:spPr>
      </p:pic>
      <p:sp>
        <p:nvSpPr>
          <p:cNvPr id="3" name="椭圆 2"/>
          <p:cNvSpPr/>
          <p:nvPr>
            <p:custDataLst>
              <p:tags r:id="rId4"/>
            </p:custDataLst>
          </p:nvPr>
        </p:nvSpPr>
        <p:spPr>
          <a:xfrm>
            <a:off x="3044825" y="2620645"/>
            <a:ext cx="913130" cy="913130"/>
          </a:xfrm>
          <a:prstGeom prst="ellipse">
            <a:avLst/>
          </a:prstGeom>
          <a:solidFill>
            <a:schemeClr val="accent1"/>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42" name="图片 20" descr="3494944"/>
          <p:cNvPicPr>
            <a:picLocks noChangeAspect="1"/>
          </p:cNvPicPr>
          <p:nvPr>
            <p:custDataLst>
              <p:tags r:id="rId5"/>
            </p:custDataLst>
          </p:nvPr>
        </p:nvPicPr>
        <p:blipFill>
          <a:blip/>
          <a:stretch>
            <a:fillRect/>
          </a:stretch>
        </p:blipFill>
        <p:spPr>
          <a:xfrm>
            <a:off x="3296285" y="2854960"/>
            <a:ext cx="474980" cy="467995"/>
          </a:xfrm>
          <a:prstGeom prst="rect">
            <a:avLst/>
          </a:prstGeom>
        </p:spPr>
      </p:pic>
      <p:sp>
        <p:nvSpPr>
          <p:cNvPr id="48" name="椭圆 47"/>
          <p:cNvSpPr/>
          <p:nvPr>
            <p:custDataLst>
              <p:tags r:id="rId6"/>
            </p:custDataLst>
          </p:nvPr>
        </p:nvSpPr>
        <p:spPr>
          <a:xfrm>
            <a:off x="5371465" y="2610485"/>
            <a:ext cx="913130" cy="913130"/>
          </a:xfrm>
          <a:prstGeom prst="ellipse">
            <a:avLst/>
          </a:prstGeom>
          <a:solidFill>
            <a:srgbClr val="00B05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47" name="图片 21" descr="4123473"/>
          <p:cNvPicPr>
            <a:picLocks noChangeAspect="1"/>
          </p:cNvPicPr>
          <p:nvPr>
            <p:custDataLst>
              <p:tags r:id="rId7"/>
            </p:custDataLst>
          </p:nvPr>
        </p:nvPicPr>
        <p:blipFill>
          <a:blip/>
          <a:stretch>
            <a:fillRect/>
          </a:stretch>
        </p:blipFill>
        <p:spPr>
          <a:xfrm>
            <a:off x="5594350" y="2832735"/>
            <a:ext cx="467995" cy="467995"/>
          </a:xfrm>
          <a:prstGeom prst="rect">
            <a:avLst/>
          </a:prstGeom>
        </p:spPr>
      </p:pic>
      <p:sp>
        <p:nvSpPr>
          <p:cNvPr id="61" name="椭圆 60"/>
          <p:cNvSpPr/>
          <p:nvPr>
            <p:custDataLst>
              <p:tags r:id="rId8"/>
            </p:custDataLst>
          </p:nvPr>
        </p:nvSpPr>
        <p:spPr>
          <a:xfrm>
            <a:off x="7626985" y="2615565"/>
            <a:ext cx="913130" cy="913130"/>
          </a:xfrm>
          <a:prstGeom prst="ellipse">
            <a:avLst/>
          </a:prstGeom>
          <a:solidFill>
            <a:srgbClr val="7030A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60" name="图片 22" descr="3641642"/>
          <p:cNvPicPr>
            <a:picLocks noChangeAspect="1"/>
          </p:cNvPicPr>
          <p:nvPr>
            <p:custDataLst>
              <p:tags r:id="rId9"/>
            </p:custDataLst>
          </p:nvPr>
        </p:nvPicPr>
        <p:blipFill>
          <a:blip/>
          <a:stretch>
            <a:fillRect/>
          </a:stretch>
        </p:blipFill>
        <p:spPr>
          <a:xfrm>
            <a:off x="7849235" y="2870200"/>
            <a:ext cx="467995" cy="467995"/>
          </a:xfrm>
          <a:prstGeom prst="rect">
            <a:avLst/>
          </a:prstGeom>
        </p:spPr>
      </p:pic>
      <p:sp>
        <p:nvSpPr>
          <p:cNvPr id="41" name="椭圆 40"/>
          <p:cNvSpPr/>
          <p:nvPr>
            <p:custDataLst>
              <p:tags r:id="rId10"/>
            </p:custDataLst>
          </p:nvPr>
        </p:nvSpPr>
        <p:spPr>
          <a:xfrm>
            <a:off x="10253980" y="2620645"/>
            <a:ext cx="913130" cy="913130"/>
          </a:xfrm>
          <a:prstGeom prst="ellipse">
            <a:avLst/>
          </a:prstGeom>
          <a:solidFill>
            <a:schemeClr val="accent1"/>
          </a:solid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normAutofit/>
          </a:bodyPr>
          <a:p>
            <a:pPr algn="ctr"/>
            <a:endParaRPr lang="zh-CN" altLang="en-US" sz="1800" dirty="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6" name="卷形: 垂直 1"/>
          <p:cNvSpPr/>
          <p:nvPr>
            <p:custDataLst>
              <p:tags r:id="rId11"/>
            </p:custDataLst>
          </p:nvPr>
        </p:nvSpPr>
        <p:spPr>
          <a:xfrm>
            <a:off x="10499092" y="2911549"/>
            <a:ext cx="440004" cy="385803"/>
          </a:xfrm>
          <a:prstGeom prst="verticalScroll">
            <a:avLst/>
          </a:prstGeom>
          <a:noFill/>
          <a:ln w="285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7" name="直接连接符 36"/>
          <p:cNvCxnSpPr/>
          <p:nvPr>
            <p:custDataLst>
              <p:tags r:id="rId12"/>
            </p:custDataLst>
          </p:nvPr>
        </p:nvCxnSpPr>
        <p:spPr>
          <a:xfrm>
            <a:off x="4653075" y="3163161"/>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5" name="直接连接符 4"/>
          <p:cNvCxnSpPr/>
          <p:nvPr>
            <p:custDataLst>
              <p:tags r:id="rId13"/>
            </p:custDataLst>
          </p:nvPr>
        </p:nvCxnSpPr>
        <p:spPr>
          <a:xfrm>
            <a:off x="2497155" y="3151823"/>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63" name="直接连接符 62"/>
          <p:cNvCxnSpPr/>
          <p:nvPr>
            <p:custDataLst>
              <p:tags r:id="rId14"/>
            </p:custDataLst>
          </p:nvPr>
        </p:nvCxnSpPr>
        <p:spPr>
          <a:xfrm>
            <a:off x="6758888" y="3152759"/>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64" name="直接连接符 63"/>
          <p:cNvCxnSpPr/>
          <p:nvPr>
            <p:custDataLst>
              <p:tags r:id="rId15"/>
            </p:custDataLst>
          </p:nvPr>
        </p:nvCxnSpPr>
        <p:spPr>
          <a:xfrm>
            <a:off x="9464483" y="3163161"/>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sp>
        <p:nvSpPr>
          <p:cNvPr id="9" name="文本框 8"/>
          <p:cNvSpPr txBox="1"/>
          <p:nvPr>
            <p:custDataLst>
              <p:tags r:id="rId16"/>
            </p:custDataLst>
          </p:nvPr>
        </p:nvSpPr>
        <p:spPr>
          <a:xfrm>
            <a:off x="702310" y="3594735"/>
            <a:ext cx="1440180" cy="709295"/>
          </a:xfrm>
          <a:prstGeom prst="rect">
            <a:avLst/>
          </a:prstGeom>
          <a:noFill/>
        </p:spPr>
        <p:txBody>
          <a:bodyPr wrap="square" rtlCol="0">
            <a:noAutofit/>
          </a:bodyPr>
          <a:p>
            <a:pPr algn="ctr"/>
            <a:r>
              <a:rPr lang="zh-CN" altLang="en-US" sz="1865"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多层次服务导引</a:t>
            </a:r>
            <a:endParaRPr lang="zh-CN" altLang="en-US" sz="1865"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4" name="文本框 43"/>
          <p:cNvSpPr txBox="1"/>
          <p:nvPr>
            <p:custDataLst>
              <p:tags r:id="rId17"/>
            </p:custDataLst>
          </p:nvPr>
        </p:nvSpPr>
        <p:spPr>
          <a:xfrm>
            <a:off x="2790825" y="3671570"/>
            <a:ext cx="1440180" cy="385445"/>
          </a:xfrm>
          <a:prstGeom prst="rect">
            <a:avLst/>
          </a:prstGeom>
          <a:noFill/>
        </p:spPr>
        <p:txBody>
          <a:bodyPr wrap="square" rtlCol="0">
            <a:normAutofit fontScale="82500"/>
          </a:bodyPr>
          <a:p>
            <a:pPr algn="ctr"/>
            <a:r>
              <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智能检索</a:t>
            </a:r>
            <a:endPar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9" name="文本框 48"/>
          <p:cNvSpPr txBox="1"/>
          <p:nvPr>
            <p:custDataLst>
              <p:tags r:id="rId18"/>
            </p:custDataLst>
          </p:nvPr>
        </p:nvSpPr>
        <p:spPr>
          <a:xfrm>
            <a:off x="5107940" y="3671570"/>
            <a:ext cx="1440180" cy="385445"/>
          </a:xfrm>
          <a:prstGeom prst="rect">
            <a:avLst/>
          </a:prstGeom>
          <a:noFill/>
        </p:spPr>
        <p:txBody>
          <a:bodyPr wrap="square" rtlCol="0">
            <a:normAutofit fontScale="82500"/>
          </a:bodyPr>
          <a:p>
            <a:pPr algn="ctr"/>
            <a:r>
              <a:rPr lang="zh-CN" altLang="en-US" sz="2000" b="1" dirty="0">
                <a:solidFill>
                  <a:srgbClr val="00B05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多维揭示</a:t>
            </a:r>
            <a:endParaRPr lang="zh-CN" altLang="en-US" sz="2000" b="1" dirty="0">
              <a:solidFill>
                <a:srgbClr val="00B05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2" name="文本框 61"/>
          <p:cNvSpPr txBox="1"/>
          <p:nvPr>
            <p:custDataLst>
              <p:tags r:id="rId19"/>
            </p:custDataLst>
          </p:nvPr>
        </p:nvSpPr>
        <p:spPr>
          <a:xfrm>
            <a:off x="7363460" y="3629025"/>
            <a:ext cx="1440180" cy="386080"/>
          </a:xfrm>
          <a:prstGeom prst="rect">
            <a:avLst/>
          </a:prstGeom>
          <a:noFill/>
        </p:spPr>
        <p:txBody>
          <a:bodyPr wrap="square" rtlCol="0">
            <a:normAutofit fontScale="82500"/>
          </a:bodyPr>
          <a:p>
            <a:pPr algn="ctr"/>
            <a:r>
              <a:rPr lang="zh-CN" altLang="en-US" sz="2000" b="1" dirty="0">
                <a:solidFill>
                  <a:srgbClr val="7030A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保障获取</a:t>
            </a:r>
            <a:endParaRPr lang="zh-CN" altLang="en-US" sz="2000" b="1" dirty="0">
              <a:solidFill>
                <a:srgbClr val="7030A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0" name="文本框 49"/>
          <p:cNvSpPr txBox="1"/>
          <p:nvPr>
            <p:custDataLst>
              <p:tags r:id="rId20"/>
            </p:custDataLst>
          </p:nvPr>
        </p:nvSpPr>
        <p:spPr>
          <a:xfrm>
            <a:off x="9990455" y="3671570"/>
            <a:ext cx="1440180" cy="386080"/>
          </a:xfrm>
          <a:prstGeom prst="rect">
            <a:avLst/>
          </a:prstGeom>
          <a:noFill/>
        </p:spPr>
        <p:txBody>
          <a:bodyPr wrap="square" rtlCol="0">
            <a:normAutofit fontScale="82500"/>
          </a:bodyPr>
          <a:p>
            <a:pPr algn="ctr"/>
            <a:r>
              <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个性化服务</a:t>
            </a:r>
            <a:endPar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文本框 6"/>
          <p:cNvSpPr txBox="1"/>
          <p:nvPr>
            <p:custDataLst>
              <p:tags r:id="rId21"/>
            </p:custDataLst>
          </p:nvPr>
        </p:nvSpPr>
        <p:spPr>
          <a:xfrm>
            <a:off x="854075" y="4586605"/>
            <a:ext cx="1024890" cy="1014730"/>
          </a:xfrm>
          <a:prstGeom prst="rect">
            <a:avLst/>
          </a:prstGeom>
          <a:noFill/>
        </p:spPr>
        <p:txBody>
          <a:bodyPr wrap="square" rtlCol="0">
            <a:spAutoFit/>
          </a:bodyPr>
          <a:p>
            <a:pPr marL="214630" indent="-214630">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资源</a:t>
            </a:r>
            <a:endParaRPr lang="zh-CN" altLang="en-US" sz="2000" kern="0" dirty="0">
              <a:solidFill>
                <a:srgbClr val="537285"/>
              </a:solidFill>
              <a:uFillTx/>
              <a:latin typeface="黑体" panose="02010609060101010101" charset="-122"/>
              <a:ea typeface="黑体" panose="02010609060101010101" charset="-122"/>
            </a:endParaRPr>
          </a:p>
          <a:p>
            <a:pPr marL="214630" indent="-214630">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工具</a:t>
            </a:r>
            <a:endParaRPr lang="zh-CN" altLang="en-US" sz="2000" kern="0" dirty="0">
              <a:solidFill>
                <a:srgbClr val="537285"/>
              </a:solidFill>
              <a:uFillTx/>
              <a:latin typeface="黑体" panose="02010609060101010101" charset="-122"/>
              <a:ea typeface="黑体" panose="02010609060101010101" charset="-122"/>
            </a:endParaRPr>
          </a:p>
          <a:p>
            <a:pPr marL="214630" indent="-214630">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服务</a:t>
            </a:r>
            <a:endParaRPr lang="zh-CN" altLang="en-US" sz="2000" kern="0" dirty="0">
              <a:solidFill>
                <a:srgbClr val="537285"/>
              </a:solidFill>
              <a:uFillTx/>
              <a:latin typeface="黑体" panose="02010609060101010101" charset="-122"/>
              <a:ea typeface="黑体" panose="02010609060101010101" charset="-122"/>
            </a:endParaRPr>
          </a:p>
        </p:txBody>
      </p:sp>
      <p:sp>
        <p:nvSpPr>
          <p:cNvPr id="70" name="文本框 69"/>
          <p:cNvSpPr txBox="1"/>
          <p:nvPr>
            <p:custDataLst>
              <p:tags r:id="rId22"/>
            </p:custDataLst>
          </p:nvPr>
        </p:nvSpPr>
        <p:spPr>
          <a:xfrm>
            <a:off x="2790825" y="4302760"/>
            <a:ext cx="2241127" cy="1938020"/>
          </a:xfrm>
          <a:prstGeom prst="rect">
            <a:avLst/>
          </a:prstGeom>
          <a:noFill/>
        </p:spPr>
        <p:txBody>
          <a:bodyPr wrap="square" rtlCol="0">
            <a:spAutoFit/>
          </a:bodyPr>
          <a:p>
            <a:pPr marL="214630" indent="-214630" algn="l">
              <a:buClrTx/>
              <a:buSzTx/>
              <a:buFont typeface="Arial" panose="020B0604020202020204" pitchFamily="34" charset="0"/>
              <a:buChar char="•"/>
            </a:pPr>
            <a:r>
              <a:rPr lang="en-US" altLang="zh-CN" sz="2000" kern="0" dirty="0">
                <a:solidFill>
                  <a:srgbClr val="537285"/>
                </a:solidFill>
                <a:uFillTx/>
                <a:latin typeface="黑体" panose="02010609060101010101" charset="-122"/>
                <a:ea typeface="黑体" panose="02010609060101010101" charset="-122"/>
              </a:rPr>
              <a:t>AI</a:t>
            </a:r>
            <a:r>
              <a:rPr lang="zh-CN" altLang="en-US" sz="2000" kern="0" dirty="0">
                <a:solidFill>
                  <a:srgbClr val="537285"/>
                </a:solidFill>
                <a:uFillTx/>
                <a:latin typeface="黑体" panose="02010609060101010101" charset="-122"/>
                <a:ea typeface="黑体" panose="02010609060101010101" charset="-122"/>
              </a:rPr>
              <a:t>增强检索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分类检索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高级检索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专业检索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作者发文检索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二次检索</a:t>
            </a:r>
            <a:endParaRPr lang="zh-CN" altLang="en-US" sz="2000" kern="0" dirty="0">
              <a:solidFill>
                <a:srgbClr val="537285"/>
              </a:solidFill>
              <a:uFillTx/>
              <a:latin typeface="黑体" panose="02010609060101010101" charset="-122"/>
              <a:ea typeface="黑体" panose="02010609060101010101" charset="-122"/>
            </a:endParaRPr>
          </a:p>
        </p:txBody>
      </p:sp>
      <p:sp>
        <p:nvSpPr>
          <p:cNvPr id="71" name="文本框 70"/>
          <p:cNvSpPr txBox="1"/>
          <p:nvPr>
            <p:custDataLst>
              <p:tags r:id="rId23"/>
            </p:custDataLst>
          </p:nvPr>
        </p:nvSpPr>
        <p:spPr>
          <a:xfrm>
            <a:off x="5236210" y="4307205"/>
            <a:ext cx="1585595" cy="1630045"/>
          </a:xfrm>
          <a:prstGeom prst="rect">
            <a:avLst/>
          </a:prstGeom>
          <a:noFill/>
        </p:spPr>
        <p:txBody>
          <a:bodyPr wrap="square" rtlCol="0">
            <a:spAutoFit/>
          </a:bodyPr>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排序</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聚类</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只看核心</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结果分析</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相关推荐</a:t>
            </a:r>
            <a:endParaRPr lang="zh-CN" altLang="en-US" sz="2000" dirty="0">
              <a:solidFill>
                <a:schemeClr val="dk1"/>
              </a:solidFill>
              <a:latin typeface="微软雅黑" panose="020B0503020204020204" charset="-122"/>
              <a:ea typeface="微软雅黑" panose="020B0503020204020204" charset="-122"/>
            </a:endParaRPr>
          </a:p>
        </p:txBody>
      </p:sp>
      <p:sp>
        <p:nvSpPr>
          <p:cNvPr id="72" name="文本框 71"/>
          <p:cNvSpPr txBox="1"/>
          <p:nvPr>
            <p:custDataLst>
              <p:tags r:id="rId24"/>
            </p:custDataLst>
          </p:nvPr>
        </p:nvSpPr>
        <p:spPr>
          <a:xfrm>
            <a:off x="7421245" y="4305935"/>
            <a:ext cx="1597660" cy="1630045"/>
          </a:xfrm>
          <a:prstGeom prst="rect">
            <a:avLst/>
          </a:prstGeom>
          <a:noFill/>
        </p:spPr>
        <p:txBody>
          <a:bodyPr wrap="square" rtlCol="0">
            <a:spAutoFit/>
          </a:bodyPr>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在线阅读</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下载</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全文直达</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原文传递</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网络来源</a:t>
            </a:r>
            <a:endParaRPr lang="zh-CN" altLang="en-US" sz="2000" dirty="0">
              <a:solidFill>
                <a:schemeClr val="dk1"/>
              </a:solidFill>
              <a:latin typeface="微软雅黑" panose="020B0503020204020204" charset="-122"/>
              <a:ea typeface="微软雅黑" panose="020B0503020204020204" charset="-122"/>
            </a:endParaRPr>
          </a:p>
        </p:txBody>
      </p:sp>
      <p:sp>
        <p:nvSpPr>
          <p:cNvPr id="51" name="文本框 50"/>
          <p:cNvSpPr txBox="1"/>
          <p:nvPr>
            <p:custDataLst>
              <p:tags r:id="rId25"/>
            </p:custDataLst>
          </p:nvPr>
        </p:nvSpPr>
        <p:spPr>
          <a:xfrm>
            <a:off x="9990455" y="4455795"/>
            <a:ext cx="1517015" cy="743585"/>
          </a:xfrm>
          <a:prstGeom prst="rect">
            <a:avLst/>
          </a:prstGeom>
          <a:noFill/>
        </p:spPr>
        <p:txBody>
          <a:bodyPr wrap="square" rtlCol="0">
            <a:noAutofit/>
          </a:bodyPr>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导出</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资讯服务</a:t>
            </a:r>
            <a:endParaRPr lang="zh-CN" altLang="en-US" sz="2000" dirty="0">
              <a:solidFill>
                <a:schemeClr val="dk1"/>
              </a:solidFill>
              <a:latin typeface="微软雅黑" panose="020B0503020204020204" charset="-122"/>
              <a:ea typeface="微软雅黑" panose="020B0503020204020204" charset="-122"/>
            </a:endParaRPr>
          </a:p>
          <a:p>
            <a:pPr indent="0">
              <a:buFont typeface="Arial" panose="020B0604020202020204" pitchFamily="34" charset="0"/>
              <a:buNone/>
            </a:pPr>
            <a:endParaRPr lang="zh-CN" altLang="en-US" sz="2000" dirty="0">
              <a:solidFill>
                <a:schemeClr val="dk1"/>
              </a:solidFill>
              <a:latin typeface="微软雅黑" panose="020B0503020204020204" charset="-122"/>
              <a:ea typeface="微软雅黑" panose="020B0503020204020204" charset="-122"/>
            </a:endParaRPr>
          </a:p>
        </p:txBody>
      </p:sp>
      <p:grpSp>
        <p:nvGrpSpPr>
          <p:cNvPr id="10" name="组合 9"/>
          <p:cNvGrpSpPr/>
          <p:nvPr/>
        </p:nvGrpSpPr>
        <p:grpSpPr>
          <a:xfrm>
            <a:off x="3044579" y="312329"/>
            <a:ext cx="6366510" cy="632054"/>
            <a:chOff x="4306959" y="563789"/>
            <a:chExt cx="6366510" cy="632054"/>
          </a:xfrm>
        </p:grpSpPr>
        <p:sp>
          <p:nvSpPr>
            <p:cNvPr id="11" name="文本框 20"/>
            <p:cNvSpPr txBox="1"/>
            <p:nvPr/>
          </p:nvSpPr>
          <p:spPr>
            <a:xfrm>
              <a:off x="4306959" y="563789"/>
              <a:ext cx="6366510" cy="4965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3200" dirty="0">
                  <a:ln w="15875">
                    <a:noFill/>
                  </a:ln>
                  <a:solidFill>
                    <a:schemeClr val="accent1"/>
                  </a:solidFill>
                  <a:latin typeface="+mj-ea"/>
                  <a:ea typeface="+mj-ea"/>
                  <a:cs typeface="MiSans Normal" panose="00000500000000000000" pitchFamily="2" charset="-122"/>
                  <a:sym typeface="+mn-ea"/>
                </a:rPr>
                <a:t>四：</a:t>
              </a:r>
              <a:r>
                <a:rPr lang="zh-CN" altLang="en-US" sz="3200" spc="300" dirty="0">
                  <a:solidFill>
                    <a:schemeClr val="accent1"/>
                  </a:solidFill>
                  <a:latin typeface="+mj-ea"/>
                  <a:ea typeface="+mj-ea"/>
                  <a:sym typeface="+mn-ea"/>
                </a:rPr>
                <a:t>多维揭示及资源获取</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4" name="直接连接符 23"/>
            <p:cNvCxnSpPr/>
            <p:nvPr/>
          </p:nvCxnSpPr>
          <p:spPr>
            <a:xfrm>
              <a:off x="668854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 name="圆角矩形 3"/>
          <p:cNvSpPr/>
          <p:nvPr>
            <p:custDataLst>
              <p:tags r:id="rId26"/>
            </p:custDataLst>
          </p:nvPr>
        </p:nvSpPr>
        <p:spPr>
          <a:xfrm>
            <a:off x="4955540" y="2479675"/>
            <a:ext cx="4210685" cy="395668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2" name="组合 11"/>
          <p:cNvGrpSpPr/>
          <p:nvPr/>
        </p:nvGrpSpPr>
        <p:grpSpPr>
          <a:xfrm>
            <a:off x="287514" y="187705"/>
            <a:ext cx="1949781" cy="541433"/>
            <a:chOff x="532162" y="4795265"/>
            <a:chExt cx="1949781" cy="541433"/>
          </a:xfrm>
        </p:grpSpPr>
        <p:sp>
          <p:nvSpPr>
            <p:cNvPr id="13" name="矩形: 圆角 1"/>
            <p:cNvSpPr/>
            <p:nvPr/>
          </p:nvSpPr>
          <p:spPr>
            <a:xfrm>
              <a:off x="532162" y="4795265"/>
              <a:ext cx="1949781" cy="541433"/>
            </a:xfrm>
            <a:prstGeom prst="roundRect">
              <a:avLst>
                <a:gd name="adj" fmla="val 50000"/>
              </a:avLst>
            </a:prstGeom>
            <a:solidFill>
              <a:schemeClr val="accent2"/>
            </a:solidFill>
            <a:ln w="6350">
              <a:noFill/>
            </a:ln>
            <a:effectLst>
              <a:outerShdw blurRad="127000" dist="127000" dir="5400000" algn="t"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14" name="文本框 13"/>
            <p:cNvSpPr txBox="1"/>
            <p:nvPr/>
          </p:nvSpPr>
          <p:spPr>
            <a:xfrm>
              <a:off x="901758" y="4865926"/>
              <a:ext cx="1198880" cy="398780"/>
            </a:xfrm>
            <a:prstGeom prst="rect">
              <a:avLst/>
            </a:prstGeom>
            <a:noFill/>
          </p:spPr>
          <p:txBody>
            <a:bodyPr wrap="none" rtlCol="0">
              <a:spAutoFit/>
            </a:bodyPr>
            <a:lstStyle/>
            <a:p>
              <a:r>
                <a:rPr lang="zh-CN" altLang="en-US" sz="2000" dirty="0">
                  <a:solidFill>
                    <a:schemeClr val="bg1"/>
                  </a:solidFill>
                  <a:latin typeface="+mj-ea"/>
                  <a:ea typeface="+mj-ea"/>
                </a:rPr>
                <a:t>第四部分</a:t>
              </a:r>
              <a:endParaRPr lang="zh-CN" altLang="en-US" sz="2000" dirty="0">
                <a:solidFill>
                  <a:schemeClr val="bg1"/>
                </a:solidFill>
                <a:latin typeface="+mj-ea"/>
                <a:ea typeface="+mj-ea"/>
              </a:endParaRPr>
            </a:p>
          </p:txBody>
        </p:sp>
      </p:grpSp>
      <p:pic>
        <p:nvPicPr>
          <p:cNvPr id="15" name="图片 14"/>
          <p:cNvPicPr>
            <a:picLocks noChangeAspect="1"/>
          </p:cNvPicPr>
          <p:nvPr/>
        </p:nvPicPr>
        <p:blipFill>
          <a:blip r:embed="rId27"/>
          <a:stretch>
            <a:fillRect/>
          </a:stretch>
        </p:blipFill>
        <p:spPr>
          <a:xfrm>
            <a:off x="379095" y="1026160"/>
            <a:ext cx="11415395"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down)">
                                      <p:cBhvr>
                                        <p:cTn id="16" dur="500"/>
                                        <p:tgtEl>
                                          <p:spTgt spid="63"/>
                                        </p:tgtEl>
                                      </p:cBhvr>
                                    </p:animEffect>
                                  </p:childTnLst>
                                </p:cTn>
                              </p:par>
                              <p:par>
                                <p:cTn id="17" presetID="22" presetClass="entr" presetSubtype="4"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childTnLst>
                          </p:cTn>
                        </p:par>
                        <p:par>
                          <p:cTn id="20" fill="hold">
                            <p:stCondLst>
                              <p:cond delay="500"/>
                            </p:stCondLst>
                            <p:childTnLst>
                              <p:par>
                                <p:cTn id="21" presetID="45" presetClass="entr" presetSubtype="0" fill="hold" grpId="0" nodeType="afterEffect">
                                  <p:stCondLst>
                                    <p:cond delay="0"/>
                                  </p:stCondLst>
                                  <p:childTnLst>
                                    <p:set>
                                      <p:cBhvr>
                                        <p:cTn id="22" dur="500"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ppt_w</p:attrName>
                                        </p:attrNameLst>
                                      </p:cBhvr>
                                      <p:tavLst>
                                        <p:tav tm="0" fmla="#ppt_w*sin(2.5*pi*$)">
                                          <p:val>
                                            <p:fltVal val="0"/>
                                          </p:val>
                                        </p:tav>
                                        <p:tav tm="100000">
                                          <p:val>
                                            <p:fltVal val="1"/>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par>
                          <p:cTn id="38" fill="hold">
                            <p:stCondLst>
                              <p:cond delay="1500"/>
                            </p:stCondLst>
                            <p:childTnLst>
                              <p:par>
                                <p:cTn id="39" presetID="45" presetClass="entr" presetSubtype="0" fill="hold" grpId="0" nodeType="afterEffect">
                                  <p:stCondLst>
                                    <p:cond delay="0"/>
                                  </p:stCondLst>
                                  <p:childTnLst>
                                    <p:set>
                                      <p:cBhvr>
                                        <p:cTn id="40" dur="500"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anim calcmode="lin" valueType="num">
                                      <p:cBhvr>
                                        <p:cTn id="42" dur="500" fill="hold"/>
                                        <p:tgtEl>
                                          <p:spTgt spid="3"/>
                                        </p:tgtEl>
                                        <p:attrNameLst>
                                          <p:attrName>ppt_w</p:attrName>
                                        </p:attrNameLst>
                                      </p:cBhvr>
                                      <p:tavLst>
                                        <p:tav tm="0" fmla="#ppt_w*sin(2.5*pi*$)">
                                          <p:val>
                                            <p:fltVal val="0"/>
                                          </p:val>
                                        </p:tav>
                                        <p:tav tm="100000">
                                          <p:val>
                                            <p:fltVal val="1"/>
                                          </p:val>
                                        </p:tav>
                                      </p:tavLst>
                                    </p:anim>
                                    <p:anim calcmode="lin" valueType="num">
                                      <p:cBhvr>
                                        <p:cTn id="43" dur="500" fill="hold"/>
                                        <p:tgtEl>
                                          <p:spTgt spid="3"/>
                                        </p:tgtEl>
                                        <p:attrNameLst>
                                          <p:attrName>ppt_h</p:attrName>
                                        </p:attrNameLst>
                                      </p:cBhvr>
                                      <p:tavLst>
                                        <p:tav tm="0">
                                          <p:val>
                                            <p:strVal val="#ppt_h"/>
                                          </p:val>
                                        </p:tav>
                                        <p:tav tm="100000">
                                          <p:val>
                                            <p:strVal val="#ppt_h"/>
                                          </p:val>
                                        </p:tav>
                                      </p:tavLst>
                                    </p:anim>
                                  </p:childTnLst>
                                </p:cTn>
                              </p:par>
                              <p:par>
                                <p:cTn id="44" presetID="53" presetClass="entr" presetSubtype="16"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childTnLst>
                          </p:cTn>
                        </p:par>
                        <p:par>
                          <p:cTn id="49" fill="hold">
                            <p:stCondLst>
                              <p:cond delay="2000"/>
                            </p:stCondLst>
                            <p:childTnLst>
                              <p:par>
                                <p:cTn id="50" presetID="3" presetClass="entr" presetSubtype="1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500"/>
                                        <p:tgtEl>
                                          <p:spTgt spid="44"/>
                                        </p:tgtEl>
                                      </p:cBhvr>
                                    </p:animEffect>
                                  </p:childTnLst>
                                </p:cTn>
                              </p:par>
                            </p:childTnLst>
                          </p:cTn>
                        </p:par>
                        <p:par>
                          <p:cTn id="53" fill="hold">
                            <p:stCondLst>
                              <p:cond delay="2500"/>
                            </p:stCondLst>
                            <p:childTnLst>
                              <p:par>
                                <p:cTn id="54" presetID="3" presetClass="entr" presetSubtype="10" fill="hold" grpId="0" nodeType="after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blinds(horizontal)">
                                      <p:cBhvr>
                                        <p:cTn id="56" dur="500"/>
                                        <p:tgtEl>
                                          <p:spTgt spid="70"/>
                                        </p:tgtEl>
                                      </p:cBhvr>
                                    </p:animEffect>
                                  </p:childTnLst>
                                </p:cTn>
                              </p:par>
                            </p:childTnLst>
                          </p:cTn>
                        </p:par>
                        <p:par>
                          <p:cTn id="57" fill="hold">
                            <p:stCondLst>
                              <p:cond delay="3000"/>
                            </p:stCondLst>
                            <p:childTnLst>
                              <p:par>
                                <p:cTn id="58" presetID="45" presetClass="entr" presetSubtype="0" fill="hold" grpId="0" nodeType="afterEffect">
                                  <p:stCondLst>
                                    <p:cond delay="0"/>
                                  </p:stCondLst>
                                  <p:childTnLst>
                                    <p:set>
                                      <p:cBhvr>
                                        <p:cTn id="59" dur="500"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anim calcmode="lin" valueType="num">
                                      <p:cBhvr>
                                        <p:cTn id="61" dur="500" fill="hold"/>
                                        <p:tgtEl>
                                          <p:spTgt spid="48"/>
                                        </p:tgtEl>
                                        <p:attrNameLst>
                                          <p:attrName>ppt_w</p:attrName>
                                        </p:attrNameLst>
                                      </p:cBhvr>
                                      <p:tavLst>
                                        <p:tav tm="0" fmla="#ppt_w*sin(2.5*pi*$)">
                                          <p:val>
                                            <p:fltVal val="0"/>
                                          </p:val>
                                        </p:tav>
                                        <p:tav tm="100000">
                                          <p:val>
                                            <p:fltVal val="1"/>
                                          </p:val>
                                        </p:tav>
                                      </p:tavLst>
                                    </p:anim>
                                    <p:anim calcmode="lin" valueType="num">
                                      <p:cBhvr>
                                        <p:cTn id="62" dur="500" fill="hold"/>
                                        <p:tgtEl>
                                          <p:spTgt spid="48"/>
                                        </p:tgtEl>
                                        <p:attrNameLst>
                                          <p:attrName>ppt_h</p:attrName>
                                        </p:attrNameLst>
                                      </p:cBhvr>
                                      <p:tavLst>
                                        <p:tav tm="0">
                                          <p:val>
                                            <p:strVal val="#ppt_h"/>
                                          </p:val>
                                        </p:tav>
                                        <p:tav tm="100000">
                                          <p:val>
                                            <p:strVal val="#ppt_h"/>
                                          </p:val>
                                        </p:tav>
                                      </p:tavLst>
                                    </p:anim>
                                  </p:childTnLst>
                                </p:cTn>
                              </p:par>
                              <p:par>
                                <p:cTn id="63" presetID="53" presetClass="entr" presetSubtype="16"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par>
                          <p:cTn id="68" fill="hold">
                            <p:stCondLst>
                              <p:cond delay="3500"/>
                            </p:stCondLst>
                            <p:childTnLst>
                              <p:par>
                                <p:cTn id="69" presetID="3" presetClass="entr" presetSubtype="10"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linds(horizontal)">
                                      <p:cBhvr>
                                        <p:cTn id="71" dur="500"/>
                                        <p:tgtEl>
                                          <p:spTgt spid="49"/>
                                        </p:tgtEl>
                                      </p:cBhvr>
                                    </p:animEffect>
                                  </p:childTnLst>
                                </p:cTn>
                              </p:par>
                            </p:childTnLst>
                          </p:cTn>
                        </p:par>
                        <p:par>
                          <p:cTn id="72" fill="hold">
                            <p:stCondLst>
                              <p:cond delay="4000"/>
                            </p:stCondLst>
                            <p:childTnLst>
                              <p:par>
                                <p:cTn id="73" presetID="3" presetClass="entr" presetSubtype="10"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blinds(horizontal)">
                                      <p:cBhvr>
                                        <p:cTn id="75" dur="500"/>
                                        <p:tgtEl>
                                          <p:spTgt spid="71"/>
                                        </p:tgtEl>
                                      </p:cBhvr>
                                    </p:animEffect>
                                  </p:childTnLst>
                                </p:cTn>
                              </p:par>
                            </p:childTnLst>
                          </p:cTn>
                        </p:par>
                        <p:par>
                          <p:cTn id="76" fill="hold">
                            <p:stCondLst>
                              <p:cond delay="4500"/>
                            </p:stCondLst>
                            <p:childTnLst>
                              <p:par>
                                <p:cTn id="77" presetID="45" presetClass="entr" presetSubtype="0" fill="hold" grpId="0" nodeType="afterEffect">
                                  <p:stCondLst>
                                    <p:cond delay="0"/>
                                  </p:stCondLst>
                                  <p:childTnLst>
                                    <p:set>
                                      <p:cBhvr>
                                        <p:cTn id="78" dur="500"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anim calcmode="lin" valueType="num">
                                      <p:cBhvr>
                                        <p:cTn id="80" dur="500" fill="hold"/>
                                        <p:tgtEl>
                                          <p:spTgt spid="61"/>
                                        </p:tgtEl>
                                        <p:attrNameLst>
                                          <p:attrName>ppt_w</p:attrName>
                                        </p:attrNameLst>
                                      </p:cBhvr>
                                      <p:tavLst>
                                        <p:tav tm="0" fmla="#ppt_w*sin(2.5*pi*$)">
                                          <p:val>
                                            <p:fltVal val="0"/>
                                          </p:val>
                                        </p:tav>
                                        <p:tav tm="100000">
                                          <p:val>
                                            <p:fltVal val="1"/>
                                          </p:val>
                                        </p:tav>
                                      </p:tavLst>
                                    </p:anim>
                                    <p:anim calcmode="lin" valueType="num">
                                      <p:cBhvr>
                                        <p:cTn id="81" dur="500" fill="hold"/>
                                        <p:tgtEl>
                                          <p:spTgt spid="61"/>
                                        </p:tgtEl>
                                        <p:attrNameLst>
                                          <p:attrName>ppt_h</p:attrName>
                                        </p:attrNameLst>
                                      </p:cBhvr>
                                      <p:tavLst>
                                        <p:tav tm="0">
                                          <p:val>
                                            <p:strVal val="#ppt_h"/>
                                          </p:val>
                                        </p:tav>
                                        <p:tav tm="100000">
                                          <p:val>
                                            <p:strVal val="#ppt_h"/>
                                          </p:val>
                                        </p:tav>
                                      </p:tavLst>
                                    </p:anim>
                                  </p:childTnLst>
                                </p:cTn>
                              </p:par>
                              <p:par>
                                <p:cTn id="82" presetID="53" presetClass="entr" presetSubtype="16" fill="hold" nodeType="withEffect">
                                  <p:stCondLst>
                                    <p:cond delay="0"/>
                                  </p:stCondLst>
                                  <p:childTnLst>
                                    <p:set>
                                      <p:cBhvr>
                                        <p:cTn id="83" dur="1" fill="hold">
                                          <p:stCondLst>
                                            <p:cond delay="0"/>
                                          </p:stCondLst>
                                        </p:cTn>
                                        <p:tgtEl>
                                          <p:spTgt spid="60"/>
                                        </p:tgtEl>
                                        <p:attrNameLst>
                                          <p:attrName>style.visibility</p:attrName>
                                        </p:attrNameLst>
                                      </p:cBhvr>
                                      <p:to>
                                        <p:strVal val="visible"/>
                                      </p:to>
                                    </p:set>
                                    <p:anim calcmode="lin" valueType="num">
                                      <p:cBhvr>
                                        <p:cTn id="84" dur="500" fill="hold"/>
                                        <p:tgtEl>
                                          <p:spTgt spid="60"/>
                                        </p:tgtEl>
                                        <p:attrNameLst>
                                          <p:attrName>ppt_w</p:attrName>
                                        </p:attrNameLst>
                                      </p:cBhvr>
                                      <p:tavLst>
                                        <p:tav tm="0">
                                          <p:val>
                                            <p:fltVal val="0"/>
                                          </p:val>
                                        </p:tav>
                                        <p:tav tm="100000">
                                          <p:val>
                                            <p:strVal val="#ppt_w"/>
                                          </p:val>
                                        </p:tav>
                                      </p:tavLst>
                                    </p:anim>
                                    <p:anim calcmode="lin" valueType="num">
                                      <p:cBhvr>
                                        <p:cTn id="85" dur="500" fill="hold"/>
                                        <p:tgtEl>
                                          <p:spTgt spid="60"/>
                                        </p:tgtEl>
                                        <p:attrNameLst>
                                          <p:attrName>ppt_h</p:attrName>
                                        </p:attrNameLst>
                                      </p:cBhvr>
                                      <p:tavLst>
                                        <p:tav tm="0">
                                          <p:val>
                                            <p:fltVal val="0"/>
                                          </p:val>
                                        </p:tav>
                                        <p:tav tm="100000">
                                          <p:val>
                                            <p:strVal val="#ppt_h"/>
                                          </p:val>
                                        </p:tav>
                                      </p:tavLst>
                                    </p:anim>
                                    <p:animEffect transition="in" filter="fade">
                                      <p:cBhvr>
                                        <p:cTn id="86" dur="500"/>
                                        <p:tgtEl>
                                          <p:spTgt spid="60"/>
                                        </p:tgtEl>
                                      </p:cBhvr>
                                    </p:animEffect>
                                  </p:childTnLst>
                                </p:cTn>
                              </p:par>
                            </p:childTnLst>
                          </p:cTn>
                        </p:par>
                        <p:par>
                          <p:cTn id="87" fill="hold">
                            <p:stCondLst>
                              <p:cond delay="5000"/>
                            </p:stCondLst>
                            <p:childTnLst>
                              <p:par>
                                <p:cTn id="88" presetID="3" presetClass="entr" presetSubtype="10"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blinds(horizontal)">
                                      <p:cBhvr>
                                        <p:cTn id="90" dur="500"/>
                                        <p:tgtEl>
                                          <p:spTgt spid="62"/>
                                        </p:tgtEl>
                                      </p:cBhvr>
                                    </p:animEffect>
                                  </p:childTnLst>
                                </p:cTn>
                              </p:par>
                            </p:childTnLst>
                          </p:cTn>
                        </p:par>
                        <p:par>
                          <p:cTn id="91" fill="hold">
                            <p:stCondLst>
                              <p:cond delay="5500"/>
                            </p:stCondLst>
                            <p:childTnLst>
                              <p:par>
                                <p:cTn id="92" presetID="3" presetClass="entr" presetSubtype="10" fill="hold" grpId="0" nodeType="after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blinds(horizontal)">
                                      <p:cBhvr>
                                        <p:cTn id="94" dur="500"/>
                                        <p:tgtEl>
                                          <p:spTgt spid="72"/>
                                        </p:tgtEl>
                                      </p:cBhvr>
                                    </p:animEffect>
                                  </p:childTnLst>
                                </p:cTn>
                              </p:par>
                            </p:childTnLst>
                          </p:cTn>
                        </p:par>
                        <p:par>
                          <p:cTn id="95" fill="hold">
                            <p:stCondLst>
                              <p:cond delay="6000"/>
                            </p:stCondLst>
                            <p:childTnLst>
                              <p:par>
                                <p:cTn id="96" presetID="45" presetClass="entr" presetSubtype="0" fill="hold" grpId="0" nodeType="afterEffect">
                                  <p:stCondLst>
                                    <p:cond delay="0"/>
                                  </p:stCondLst>
                                  <p:childTnLst>
                                    <p:set>
                                      <p:cBhvr>
                                        <p:cTn id="97" dur="500"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anim calcmode="lin" valueType="num">
                                      <p:cBhvr>
                                        <p:cTn id="99" dur="500" fill="hold"/>
                                        <p:tgtEl>
                                          <p:spTgt spid="41"/>
                                        </p:tgtEl>
                                        <p:attrNameLst>
                                          <p:attrName>ppt_w</p:attrName>
                                        </p:attrNameLst>
                                      </p:cBhvr>
                                      <p:tavLst>
                                        <p:tav tm="0" fmla="#ppt_w*sin(2.5*pi*$)">
                                          <p:val>
                                            <p:fltVal val="0"/>
                                          </p:val>
                                        </p:tav>
                                        <p:tav tm="100000">
                                          <p:val>
                                            <p:fltVal val="1"/>
                                          </p:val>
                                        </p:tav>
                                      </p:tavLst>
                                    </p:anim>
                                    <p:anim calcmode="lin" valueType="num">
                                      <p:cBhvr>
                                        <p:cTn id="100" dur="500" fill="hold"/>
                                        <p:tgtEl>
                                          <p:spTgt spid="41"/>
                                        </p:tgtEl>
                                        <p:attrNameLst>
                                          <p:attrName>ppt_h</p:attrName>
                                        </p:attrNameLst>
                                      </p:cBhvr>
                                      <p:tavLst>
                                        <p:tav tm="0">
                                          <p:val>
                                            <p:strVal val="#ppt_h"/>
                                          </p:val>
                                        </p:tav>
                                        <p:tav tm="100000">
                                          <p:val>
                                            <p:strVal val="#ppt_h"/>
                                          </p:val>
                                        </p:tav>
                                      </p:tavLst>
                                    </p:anim>
                                  </p:childTnLst>
                                </p:cTn>
                              </p:par>
                              <p:par>
                                <p:cTn id="101" presetID="53" presetClass="entr" presetSubtype="16" fill="hold" grpId="0" nodeType="with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childTnLst>
                          </p:cTn>
                        </p:par>
                        <p:par>
                          <p:cTn id="106" fill="hold">
                            <p:stCondLst>
                              <p:cond delay="6500"/>
                            </p:stCondLst>
                            <p:childTnLst>
                              <p:par>
                                <p:cTn id="107" presetID="3" presetClass="entr" presetSubtype="10" fill="hold" grpId="0" nodeType="after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blinds(horizontal)">
                                      <p:cBhvr>
                                        <p:cTn id="109" dur="500"/>
                                        <p:tgtEl>
                                          <p:spTgt spid="50"/>
                                        </p:tgtEl>
                                      </p:cBhvr>
                                    </p:animEffect>
                                  </p:childTnLst>
                                </p:cTn>
                              </p:par>
                            </p:childTnLst>
                          </p:cTn>
                        </p:par>
                        <p:par>
                          <p:cTn id="110" fill="hold">
                            <p:stCondLst>
                              <p:cond delay="7000"/>
                            </p:stCondLst>
                            <p:childTnLst>
                              <p:par>
                                <p:cTn id="111" presetID="3" presetClass="entr" presetSubtype="1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blinds(horizontal)">
                                      <p:cBhvr>
                                        <p:cTn id="1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7" grpId="0"/>
      <p:bldP spid="7" grpId="1"/>
      <p:bldP spid="3" grpId="0" bldLvl="0" animBg="1"/>
      <p:bldP spid="3" grpId="1" animBg="1"/>
      <p:bldP spid="44" grpId="0"/>
      <p:bldP spid="44" grpId="1"/>
      <p:bldP spid="70" grpId="0"/>
      <p:bldP spid="70" grpId="1"/>
      <p:bldP spid="48" grpId="0" bldLvl="0" animBg="1"/>
      <p:bldP spid="48" grpId="1" animBg="1"/>
      <p:bldP spid="49" grpId="0"/>
      <p:bldP spid="49" grpId="1"/>
      <p:bldP spid="71" grpId="0"/>
      <p:bldP spid="71" grpId="1"/>
      <p:bldP spid="61" grpId="0" bldLvl="0" animBg="1"/>
      <p:bldP spid="61" grpId="1" animBg="1"/>
      <p:bldP spid="62" grpId="0"/>
      <p:bldP spid="62" grpId="1"/>
      <p:bldP spid="72" grpId="0"/>
      <p:bldP spid="72" grpId="1"/>
      <p:bldP spid="41" grpId="0" bldLvl="0" animBg="1"/>
      <p:bldP spid="41" grpId="1" animBg="1"/>
      <p:bldP spid="6" grpId="0" bldLvl="0" animBg="1"/>
      <p:bldP spid="50" grpId="0"/>
      <p:bldP spid="50" grpId="1"/>
      <p:bldP spid="51" grpId="0"/>
      <p:bldP spid="5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69059" y="982040"/>
            <a:ext cx="9359271" cy="5875497"/>
          </a:xfrm>
          <a:prstGeom prst="rect">
            <a:avLst/>
          </a:prstGeom>
        </p:spPr>
      </p:pic>
      <p:grpSp>
        <p:nvGrpSpPr>
          <p:cNvPr id="3" name="组合 2"/>
          <p:cNvGrpSpPr/>
          <p:nvPr/>
        </p:nvGrpSpPr>
        <p:grpSpPr>
          <a:xfrm>
            <a:off x="4307200" y="127990"/>
            <a:ext cx="3577599" cy="631969"/>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3200" dirty="0">
                  <a:ln w="15875">
                    <a:noFill/>
                  </a:ln>
                  <a:solidFill>
                    <a:srgbClr val="506CC6"/>
                  </a:solidFill>
                  <a:latin typeface="MiSans Bold" panose="00000800000000000000" pitchFamily="2" charset="-122"/>
                  <a:ea typeface="MiSans Bold" panose="00000800000000000000" pitchFamily="2" charset="-122"/>
                  <a:cs typeface="MiSans Normal" panose="00000500000000000000" pitchFamily="2" charset="-122"/>
                  <a:sym typeface="+mn-ea"/>
                </a:rPr>
                <a:t>检索结果页</a:t>
              </a:r>
              <a:endParaRPr lang="zh-CN" altLang="en-US" sz="3200" dirty="0">
                <a:ln w="15875">
                  <a:noFill/>
                </a:ln>
                <a:solidFill>
                  <a:srgbClr val="506CC6"/>
                </a:solidFill>
                <a:latin typeface="MiSans Bold" panose="00000800000000000000" pitchFamily="2" charset="-122"/>
                <a:ea typeface="MiSans Bold" panose="00000800000000000000" pitchFamily="2" charset="-122"/>
                <a:cs typeface="MiSans Normal" panose="00000500000000000000" pitchFamily="2" charset="-122"/>
                <a:sym typeface="+mn-ea"/>
              </a:endParaRPr>
            </a:p>
          </p:txBody>
        </p:sp>
        <p:cxnSp>
          <p:nvCxnSpPr>
            <p:cNvPr id="25" name="直接连接符 24"/>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 name="矩形 4"/>
          <p:cNvSpPr/>
          <p:nvPr/>
        </p:nvSpPr>
        <p:spPr>
          <a:xfrm>
            <a:off x="4174749" y="1723620"/>
            <a:ext cx="1566968" cy="347933"/>
          </a:xfrm>
          <a:prstGeom prst="rect">
            <a:avLst/>
          </a:prstGeom>
          <a:ln w="38100">
            <a:solidFill>
              <a:srgbClr val="FF0000"/>
            </a:solidFill>
            <a:prstDash val="sysDot"/>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sz="3600"/>
          </a:p>
        </p:txBody>
      </p:sp>
      <p:sp>
        <p:nvSpPr>
          <p:cNvPr id="4" name="圆角矩形标注 3"/>
          <p:cNvSpPr/>
          <p:nvPr/>
        </p:nvSpPr>
        <p:spPr>
          <a:xfrm>
            <a:off x="904940" y="1790921"/>
            <a:ext cx="1445065" cy="371425"/>
          </a:xfrm>
          <a:prstGeom prst="wedgeRoundRectCallout">
            <a:avLst>
              <a:gd name="adj1" fmla="val 71198"/>
              <a:gd name="adj2" fmla="val -13069"/>
              <a:gd name="adj3" fmla="val 16667"/>
            </a:avLst>
          </a:prstGeom>
          <a:solidFill>
            <a:srgbClr val="00206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文献检索总量</a:t>
            </a:r>
            <a:endParaRPr lang="zh-CN" altLang="en-US" sz="3600"/>
          </a:p>
        </p:txBody>
      </p:sp>
      <p:sp>
        <p:nvSpPr>
          <p:cNvPr id="17" name="AutoShape 4"/>
          <p:cNvSpPr>
            <a:spLocks noChangeArrowheads="1"/>
          </p:cNvSpPr>
          <p:nvPr/>
        </p:nvSpPr>
        <p:spPr bwMode="auto">
          <a:xfrm>
            <a:off x="981765" y="2799780"/>
            <a:ext cx="1496640" cy="391315"/>
          </a:xfrm>
          <a:prstGeom prst="wedgeRectCallout">
            <a:avLst>
              <a:gd name="adj1" fmla="val 68828"/>
              <a:gd name="adj2" fmla="val 96251"/>
            </a:avLst>
          </a:prstGeom>
          <a:solidFill>
            <a:srgbClr val="00B0F0"/>
          </a:solidFill>
          <a:ln>
            <a:noFill/>
          </a:ln>
          <a:effectLst>
            <a:outerShdw dist="28398" dir="3806097" algn="ctr" rotWithShape="0">
              <a:srgbClr val="205867"/>
            </a:outerShdw>
          </a:effectLst>
          <a:extLst>
            <a:ext uri="{91240B29-F687-4F45-9708-019B960494DF}">
              <a14:hiddenLine xmlns:a14="http://schemas.microsoft.com/office/drawing/2010/main" w="31750">
                <a:solidFill>
                  <a:srgbClr val="000000"/>
                </a:solidFill>
                <a:miter lim="800000"/>
                <a:headEnd/>
                <a:tailEnd/>
              </a14:hiddenLine>
            </a:ext>
          </a:extLst>
        </p:spPr>
        <p:txBody>
          <a:bodyPr/>
          <a:p>
            <a:pPr algn="ctr" eaLnBrk="1" hangingPunct="1"/>
            <a:r>
              <a:rPr lang="zh-CN" altLang="en-US" sz="1600" b="1" dirty="0">
                <a:solidFill>
                  <a:schemeClr val="bg1"/>
                </a:solidFill>
                <a:latin typeface="微软雅黑" panose="020B0503020204020204" charset="-122"/>
                <a:ea typeface="微软雅黑" panose="020B0503020204020204" charset="-122"/>
              </a:rPr>
              <a:t>文献类型聚类</a:t>
            </a:r>
            <a:endParaRPr lang="zh-CN" altLang="en-US" sz="1600" b="1" dirty="0">
              <a:solidFill>
                <a:schemeClr val="bg1"/>
              </a:solidFill>
              <a:latin typeface="微软雅黑" panose="020B0503020204020204" charset="-122"/>
              <a:ea typeface="微软雅黑" panose="020B0503020204020204" charset="-122"/>
            </a:endParaRPr>
          </a:p>
        </p:txBody>
      </p:sp>
      <p:sp>
        <p:nvSpPr>
          <p:cNvPr id="18" name="AutoShape 4"/>
          <p:cNvSpPr>
            <a:spLocks noChangeArrowheads="1"/>
          </p:cNvSpPr>
          <p:nvPr/>
        </p:nvSpPr>
        <p:spPr bwMode="auto">
          <a:xfrm>
            <a:off x="904940" y="3926322"/>
            <a:ext cx="1483885" cy="410553"/>
          </a:xfrm>
          <a:prstGeom prst="wedgeRectCallout">
            <a:avLst>
              <a:gd name="adj1" fmla="val 71301"/>
              <a:gd name="adj2" fmla="val 98004"/>
            </a:avLst>
          </a:prstGeom>
          <a:solidFill>
            <a:srgbClr val="7030A0"/>
          </a:solidFill>
          <a:ln>
            <a:noFill/>
          </a:ln>
          <a:effectLst>
            <a:outerShdw dist="28398" dir="3806097" algn="ctr" rotWithShape="0">
              <a:srgbClr val="205867"/>
            </a:outerShdw>
          </a:effectLst>
          <a:extLst>
            <a:ext uri="{91240B29-F687-4F45-9708-019B960494DF}">
              <a14:hiddenLine xmlns:a14="http://schemas.microsoft.com/office/drawing/2010/main" w="31750">
                <a:solidFill>
                  <a:srgbClr val="000000"/>
                </a:solidFill>
                <a:miter lim="800000"/>
                <a:headEnd/>
                <a:tailEnd/>
              </a14:hiddenLine>
            </a:ext>
          </a:extLst>
        </p:spPr>
        <p:txBody>
          <a:bodyPr/>
          <a:p>
            <a:pPr algn="ctr" eaLnBrk="1" hangingPunct="1"/>
            <a:r>
              <a:rPr lang="zh-CN" altLang="en-US" sz="1600" b="1" dirty="0">
                <a:solidFill>
                  <a:schemeClr val="bg1"/>
                </a:solidFill>
                <a:latin typeface="微软雅黑" panose="020B0503020204020204" charset="-122"/>
                <a:ea typeface="微软雅黑" panose="020B0503020204020204" charset="-122"/>
              </a:rPr>
              <a:t>年份聚类</a:t>
            </a:r>
            <a:endParaRPr lang="zh-CN" altLang="en-US" sz="1600" b="1"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2529686" y="1790921"/>
            <a:ext cx="1518715" cy="4462177"/>
          </a:xfrm>
          <a:prstGeom prst="rect">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b="1" dirty="0">
              <a:solidFill>
                <a:srgbClr val="C00000"/>
              </a:solidFill>
            </a:endParaRPr>
          </a:p>
        </p:txBody>
      </p:sp>
      <p:sp>
        <p:nvSpPr>
          <p:cNvPr id="19" name="AutoShape 4"/>
          <p:cNvSpPr>
            <a:spLocks noChangeArrowheads="1"/>
          </p:cNvSpPr>
          <p:nvPr/>
        </p:nvSpPr>
        <p:spPr bwMode="auto">
          <a:xfrm>
            <a:off x="892242" y="5072158"/>
            <a:ext cx="1511096" cy="843166"/>
          </a:xfrm>
          <a:prstGeom prst="wedgeRectCallout">
            <a:avLst>
              <a:gd name="adj1" fmla="val 65924"/>
              <a:gd name="adj2" fmla="val 18298"/>
            </a:avLst>
          </a:prstGeom>
          <a:solidFill>
            <a:srgbClr val="FF6600"/>
          </a:solidFill>
          <a:ln>
            <a:noFill/>
          </a:ln>
          <a:effectLst>
            <a:outerShdw dist="28398" dir="3806097" algn="ctr" rotWithShape="0">
              <a:srgbClr val="205867"/>
            </a:outerShdw>
          </a:effectLst>
          <a:extLst>
            <a:ext uri="{91240B29-F687-4F45-9708-019B960494DF}">
              <a14:hiddenLine xmlns:a14="http://schemas.microsoft.com/office/drawing/2010/main" w="31750">
                <a:solidFill>
                  <a:srgbClr val="000000"/>
                </a:solidFill>
                <a:miter lim="800000"/>
                <a:headEnd/>
                <a:tailEnd/>
              </a14:hiddenLine>
            </a:ext>
          </a:extLst>
        </p:spPr>
        <p:txBody>
          <a:bodyPr/>
          <a:p>
            <a:pPr algn="ctr" eaLnBrk="1" hangingPunct="1"/>
            <a:r>
              <a:rPr lang="zh-CN" altLang="en-US" sz="1600" b="1" dirty="0">
                <a:solidFill>
                  <a:schemeClr val="bg1"/>
                </a:solidFill>
                <a:latin typeface="微软雅黑" panose="020B0503020204020204" charset="-122"/>
                <a:ea typeface="微软雅黑" panose="020B0503020204020204" charset="-122"/>
              </a:rPr>
              <a:t>语种、来源数据库、作者、机构聚类</a:t>
            </a:r>
            <a:endParaRPr lang="zh-CN" altLang="en-US" sz="1600" b="1" dirty="0">
              <a:solidFill>
                <a:schemeClr val="bg1"/>
              </a:solidFill>
              <a:latin typeface="微软雅黑" panose="020B0503020204020204" charset="-122"/>
              <a:ea typeface="微软雅黑" panose="020B0503020204020204" charset="-122"/>
            </a:endParaRPr>
          </a:p>
        </p:txBody>
      </p:sp>
      <p:sp>
        <p:nvSpPr>
          <p:cNvPr id="7" name="矩形标注 6"/>
          <p:cNvSpPr/>
          <p:nvPr/>
        </p:nvSpPr>
        <p:spPr>
          <a:xfrm>
            <a:off x="5843304" y="1514733"/>
            <a:ext cx="2789814" cy="440631"/>
          </a:xfrm>
          <a:prstGeom prst="wedgeRectCallout">
            <a:avLst>
              <a:gd name="adj1" fmla="val -80246"/>
              <a:gd name="adj2" fmla="val 32997"/>
            </a:avLst>
          </a:prstGeom>
          <a:gradFill>
            <a:gsLst>
              <a:gs pos="50000">
                <a:schemeClr val="accent1"/>
              </a:gs>
              <a:gs pos="0">
                <a:schemeClr val="accent1">
                  <a:lumMod val="25000"/>
                  <a:lumOff val="75000"/>
                </a:schemeClr>
              </a:gs>
              <a:gs pos="100000">
                <a:schemeClr val="accent1">
                  <a:lumMod val="85000"/>
                </a:schemeClr>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智能识别作者、机构等实体</a:t>
            </a:r>
            <a:endParaRPr lang="zh-CN" altLang="en-US" sz="3600"/>
          </a:p>
        </p:txBody>
      </p:sp>
      <p:sp>
        <p:nvSpPr>
          <p:cNvPr id="15" name="矩形 14"/>
          <p:cNvSpPr/>
          <p:nvPr/>
        </p:nvSpPr>
        <p:spPr>
          <a:xfrm>
            <a:off x="4189352" y="2125521"/>
            <a:ext cx="5670419" cy="350472"/>
          </a:xfrm>
          <a:prstGeom prst="rect">
            <a:avLst/>
          </a:prstGeom>
          <a:no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b="1" dirty="0">
              <a:solidFill>
                <a:srgbClr val="C00000"/>
              </a:solidFill>
            </a:endParaRPr>
          </a:p>
        </p:txBody>
      </p:sp>
      <p:sp>
        <p:nvSpPr>
          <p:cNvPr id="8" name="AutoShape 4"/>
          <p:cNvSpPr>
            <a:spLocks noChangeArrowheads="1"/>
          </p:cNvSpPr>
          <p:nvPr/>
        </p:nvSpPr>
        <p:spPr bwMode="auto">
          <a:xfrm>
            <a:off x="10050553" y="1480078"/>
            <a:ext cx="1496640" cy="591455"/>
          </a:xfrm>
          <a:prstGeom prst="wedgeRectCallout">
            <a:avLst>
              <a:gd name="adj1" fmla="val -96473"/>
              <a:gd name="adj2" fmla="val 50110"/>
            </a:avLst>
          </a:prstGeom>
          <a:solidFill>
            <a:schemeClr val="accent5">
              <a:lumMod val="75000"/>
            </a:schemeClr>
          </a:solidFill>
          <a:ln>
            <a:noFill/>
          </a:ln>
          <a:effectLst>
            <a:outerShdw dist="28398" dir="3806097" algn="ctr" rotWithShape="0">
              <a:srgbClr val="205867"/>
            </a:outerShdw>
          </a:effectLst>
          <a:extLst>
            <a:ext uri="{91240B29-F687-4F45-9708-019B960494DF}">
              <a14:hiddenLine xmlns:a14="http://schemas.microsoft.com/office/drawing/2010/main" w="31750">
                <a:solidFill>
                  <a:srgbClr val="000000"/>
                </a:solidFill>
                <a:miter lim="800000"/>
                <a:headEnd/>
                <a:tailEnd/>
              </a14:hiddenLine>
            </a:ext>
          </a:extLst>
        </p:spPr>
        <p:txBody>
          <a:bodyPr/>
          <a:p>
            <a:pPr algn="ctr" eaLnBrk="1" hangingPunct="1"/>
            <a:r>
              <a:rPr lang="zh-CN" altLang="en-US" sz="1600" b="1" dirty="0">
                <a:solidFill>
                  <a:schemeClr val="bg1"/>
                </a:solidFill>
                <a:latin typeface="微软雅黑" panose="020B0503020204020204" charset="-122"/>
                <a:ea typeface="微软雅黑" panose="020B0503020204020204" charset="-122"/>
              </a:rPr>
              <a:t>二次检索精准锁定</a:t>
            </a:r>
            <a:endParaRPr lang="zh-CN" altLang="en-US" sz="1600" b="1" dirty="0">
              <a:solidFill>
                <a:schemeClr val="bg1"/>
              </a:solidFill>
              <a:latin typeface="微软雅黑" panose="020B0503020204020204" charset="-122"/>
              <a:ea typeface="微软雅黑" panose="020B0503020204020204" charset="-122"/>
            </a:endParaRPr>
          </a:p>
        </p:txBody>
      </p:sp>
      <p:sp>
        <p:nvSpPr>
          <p:cNvPr id="10" name="矩形 9"/>
          <p:cNvSpPr/>
          <p:nvPr/>
        </p:nvSpPr>
        <p:spPr>
          <a:xfrm>
            <a:off x="10712461" y="2632817"/>
            <a:ext cx="415869" cy="796817"/>
          </a:xfrm>
          <a:prstGeom prst="rect">
            <a:avLst/>
          </a:prstGeom>
          <a:ln w="28575">
            <a:solidFill>
              <a:srgbClr val="FF0000"/>
            </a:solidFill>
          </a:ln>
        </p:spPr>
        <p:style>
          <a:lnRef idx="3">
            <a:schemeClr val="accent1"/>
          </a:lnRef>
          <a:fillRef idx="0">
            <a:srgbClr val="FFFFFF"/>
          </a:fillRef>
          <a:effectRef idx="0">
            <a:srgbClr val="FFFFFF"/>
          </a:effectRef>
          <a:fontRef idx="minor">
            <a:schemeClr val="tx1"/>
          </a:fontRef>
        </p:style>
        <p:txBody>
          <a:bodyPr rtlCol="0" anchor="ctr"/>
          <a:p>
            <a:pPr algn="ctr"/>
            <a:endParaRPr lang="zh-CN" altLang="en-US" sz="3600"/>
          </a:p>
        </p:txBody>
      </p:sp>
      <p:pic>
        <p:nvPicPr>
          <p:cNvPr id="12" name="图片 11"/>
          <p:cNvPicPr>
            <a:picLocks noChangeAspect="1"/>
          </p:cNvPicPr>
          <p:nvPr/>
        </p:nvPicPr>
        <p:blipFill>
          <a:blip r:embed="rId2"/>
          <a:stretch>
            <a:fillRect/>
          </a:stretch>
        </p:blipFill>
        <p:spPr>
          <a:xfrm>
            <a:off x="10783572" y="2162346"/>
            <a:ext cx="1180941" cy="4566938"/>
          </a:xfrm>
          <a:prstGeom prst="rect">
            <a:avLst/>
          </a:prstGeom>
        </p:spPr>
      </p:pic>
      <p:sp>
        <p:nvSpPr>
          <p:cNvPr id="13" name="矩形 12"/>
          <p:cNvSpPr/>
          <p:nvPr/>
        </p:nvSpPr>
        <p:spPr>
          <a:xfrm>
            <a:off x="3666183" y="1722986"/>
            <a:ext cx="302854" cy="348568"/>
          </a:xfrm>
          <a:prstGeom prst="rect">
            <a:avLst/>
          </a:prstGeom>
          <a:noFill/>
          <a:ln w="57150">
            <a:solidFill>
              <a:srgbClr val="FF0000"/>
            </a:solidFill>
            <a:prstDash val="sysDash"/>
          </a:ln>
          <a:extLst>
            <a:ext uri="{909E8E84-426E-40DD-AFC4-6F175D3DCCD1}">
              <a14:hiddenFill xmlns:a14="http://schemas.microsoft.com/office/drawing/2010/main">
                <a:solidFill>
                  <a:srgbClr val="FFFF00"/>
                </a:solidFill>
              </a14:hiddenFill>
            </a:ext>
          </a:extLst>
        </p:spPr>
        <p:style>
          <a:lnRef idx="3">
            <a:schemeClr val="accent1"/>
          </a:lnRef>
          <a:fillRef idx="0">
            <a:srgbClr val="FFFFFF"/>
          </a:fillRef>
          <a:effectRef idx="0">
            <a:srgbClr val="FFFFFF"/>
          </a:effectRef>
          <a:fontRef idx="minor">
            <a:schemeClr val="tx1"/>
          </a:fontRef>
        </p:style>
        <p:txBody>
          <a:bodyPr rtlCol="0" anchor="ctr"/>
          <a:p>
            <a:pPr algn="ctr"/>
            <a:endParaRPr lang="zh-CN" altLang="en-US" sz="3600"/>
          </a:p>
        </p:txBody>
      </p:sp>
      <p:sp>
        <p:nvSpPr>
          <p:cNvPr id="14" name="椭圆形标注 13"/>
          <p:cNvSpPr/>
          <p:nvPr/>
        </p:nvSpPr>
        <p:spPr>
          <a:xfrm>
            <a:off x="2755716" y="510934"/>
            <a:ext cx="1433636" cy="968879"/>
          </a:xfrm>
          <a:prstGeom prst="wedgeEllipseCallout">
            <a:avLst>
              <a:gd name="adj1" fmla="val 17437"/>
              <a:gd name="adj2" fmla="val 71290"/>
            </a:avLst>
          </a:prstGeom>
          <a:solidFill>
            <a:srgbClr val="00B0F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结果分析</a:t>
            </a:r>
            <a:endParaRPr lang="zh-CN" alt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linds(horizont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linds(horizont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linds(horizontal)">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17" grpId="0" bldLvl="0" animBg="1"/>
      <p:bldP spid="17" grpId="1" animBg="1"/>
      <p:bldP spid="18" grpId="0" bldLvl="0" animBg="1"/>
      <p:bldP spid="19" grpId="0" bldLvl="0" animBg="1"/>
      <p:bldP spid="11" grpId="0" bldLvl="0" animBg="1"/>
      <p:bldP spid="11" grpId="1" animBg="1"/>
      <p:bldP spid="7" grpId="0" bldLvl="0" animBg="1"/>
      <p:bldP spid="7" grpId="1" animBg="1"/>
      <p:bldP spid="15" grpId="0" bldLvl="0" animBg="1"/>
      <p:bldP spid="8" grpId="0" bldLvl="0" animBg="1"/>
      <p:bldP spid="10" grpId="0" bldLvl="0" animBg="1"/>
      <p:bldP spid="10" grpId="1" animBg="1"/>
      <p:bldP spid="5" grpId="0" bldLvl="0" animBg="1"/>
      <p:bldP spid="5" grpId="1" animBg="1"/>
      <p:bldP spid="13" grpId="0" bldLvl="0" animBg="1"/>
      <p:bldP spid="13" grpId="1" animBg="1"/>
      <p:bldP spid="14" grpId="0" bldLvl="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06959" y="563789"/>
            <a:ext cx="3578082" cy="632054"/>
            <a:chOff x="4306959" y="563789"/>
            <a:chExt cx="3578082" cy="632054"/>
          </a:xfrm>
        </p:grpSpPr>
        <p:sp>
          <p:nvSpPr>
            <p:cNvPr id="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公司简介</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4" name="直接连接符 3"/>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custDataLst>
              <p:tags r:id="rId1"/>
            </p:custDataLst>
          </p:nvPr>
        </p:nvSpPr>
        <p:spPr>
          <a:xfrm>
            <a:off x="359410" y="1365885"/>
            <a:ext cx="10986135" cy="365760"/>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3600" b="0" i="0" u="none" strike="noStrike" cap="none" spc="0" normalizeH="0" baseline="0">
                <a:ln>
                  <a:noFill/>
                </a:ln>
                <a:gradFill>
                  <a:gsLst>
                    <a:gs pos="0">
                      <a:srgbClr val="32B3FA"/>
                    </a:gs>
                    <a:gs pos="100000">
                      <a:srgbClr val="323CFA"/>
                    </a:gs>
                  </a:gsLst>
                  <a:lin ang="2700000" scaled="1"/>
                </a:gradFill>
                <a:effectLst>
                  <a:reflection blurRad="6350" stA="30000" endPos="57000" dir="5400000" sy="-100000" algn="bl" rotWithShape="0"/>
                </a:effectLst>
                <a:uLnTx/>
                <a:uFillTx/>
                <a:latin typeface="MiSans Bold" panose="00000800000000000000" pitchFamily="2" charset="-122"/>
                <a:ea typeface="MiSans Bold" panose="00000800000000000000" pitchFamily="2" charset="-122"/>
              </a:defRPr>
            </a:lvl1pPr>
          </a:lstStyle>
          <a:p>
            <a:pPr algn="ctr"/>
            <a:r>
              <a:rPr lang="en-US" altLang="zh-CN" sz="1800" dirty="0">
                <a:ln w="15875">
                  <a:noFill/>
                </a:ln>
                <a:solidFill>
                  <a:schemeClr val="tx1">
                    <a:lumMod val="75000"/>
                    <a:lumOff val="25000"/>
                  </a:schemeClr>
                </a:solidFill>
                <a:latin typeface="+mj-ea"/>
                <a:ea typeface="+mj-ea"/>
                <a:cs typeface="MiSans Bold" panose="00000800000000000000" pitchFamily="2" charset="-122"/>
              </a:rPr>
              <a:t>1993年北京万方数据公司成立--1997年万方数据(集团)公司--2000年组建北京万方数据股份有限公司</a:t>
            </a:r>
            <a:endParaRPr lang="en-US" altLang="zh-CN" sz="1800" dirty="0">
              <a:ln w="15875">
                <a:noFill/>
              </a:ln>
              <a:solidFill>
                <a:schemeClr val="tx1">
                  <a:lumMod val="75000"/>
                  <a:lumOff val="25000"/>
                </a:schemeClr>
              </a:solidFill>
              <a:effectLst/>
              <a:latin typeface="+mj-ea"/>
              <a:ea typeface="+mj-ea"/>
              <a:cs typeface="MiSans Bold" panose="00000800000000000000" pitchFamily="2" charset="-122"/>
            </a:endParaRPr>
          </a:p>
        </p:txBody>
      </p:sp>
      <p:sp>
        <p:nvSpPr>
          <p:cNvPr id="6" name="文本框 5"/>
          <p:cNvSpPr txBox="1"/>
          <p:nvPr/>
        </p:nvSpPr>
        <p:spPr>
          <a:xfrm>
            <a:off x="3683635" y="2277745"/>
            <a:ext cx="6096000" cy="3230880"/>
          </a:xfrm>
          <a:prstGeom prst="rect">
            <a:avLst/>
          </a:prstGeom>
          <a:noFill/>
        </p:spPr>
        <p:txBody>
          <a:bodyPr wrap="square" rtlCol="0" anchor="t">
            <a:noAutofit/>
          </a:bodyPr>
          <a:p>
            <a:r>
              <a:rPr lang="zh-CN" altLang="en-US"/>
              <a:t>北京万方数据股份有限公司是国内较早以信息服务为核心的股份制高新技术企业，是在互联网领域，集信息资源产品、信息增值服务和信息处理方案为一体的综合信息服务商。</a:t>
            </a:r>
            <a:endParaRPr lang="zh-CN" altLang="en-US"/>
          </a:p>
          <a:p>
            <a:endParaRPr lang="zh-CN" altLang="en-US"/>
          </a:p>
          <a:p>
            <a:r>
              <a:rPr lang="zh-CN" altLang="en-US"/>
              <a:t>国家级公益类科技信息研究机构一中国科学技术信息研究所下属企业，拥有强大的资源支撑。</a:t>
            </a:r>
            <a:endParaRPr lang="zh-CN" altLang="en-US"/>
          </a:p>
          <a:p>
            <a:endParaRPr lang="zh-CN" altLang="en-US"/>
          </a:p>
          <a:p>
            <a:r>
              <a:rPr lang="zh-CN" altLang="en-US"/>
              <a:t>全面集成期刊、学位、会议、科技报告、专利、视频等十余种数据资源类型，覆盖中文、英文、德文、日文等多语种文献。</a:t>
            </a:r>
            <a:endParaRPr lang="zh-CN" altLang="en-US"/>
          </a:p>
        </p:txBody>
      </p:sp>
      <p:pic>
        <p:nvPicPr>
          <p:cNvPr id="7" name="图片 6"/>
          <p:cNvPicPr>
            <a:picLocks noChangeAspect="1"/>
          </p:cNvPicPr>
          <p:nvPr/>
        </p:nvPicPr>
        <p:blipFill>
          <a:blip r:embed="rId2"/>
          <a:srcRect l="1093" t="16240" r="73349" b="28443"/>
          <a:stretch>
            <a:fillRect/>
          </a:stretch>
        </p:blipFill>
        <p:spPr>
          <a:xfrm>
            <a:off x="240030" y="2136775"/>
            <a:ext cx="3060065" cy="3045460"/>
          </a:xfrm>
          <a:prstGeom prst="rect">
            <a:avLst/>
          </a:prstGeom>
        </p:spPr>
      </p:pic>
      <p:pic>
        <p:nvPicPr>
          <p:cNvPr id="9" name="图片 8"/>
          <p:cNvPicPr>
            <a:picLocks noChangeAspect="1"/>
          </p:cNvPicPr>
          <p:nvPr/>
        </p:nvPicPr>
        <p:blipFill>
          <a:blip r:embed="rId2"/>
          <a:srcRect l="78987" t="15283" r="737" b="10496"/>
          <a:stretch>
            <a:fillRect/>
          </a:stretch>
        </p:blipFill>
        <p:spPr>
          <a:xfrm>
            <a:off x="9696450" y="1901825"/>
            <a:ext cx="2332990" cy="392747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636362" y="895057"/>
            <a:ext cx="9148480" cy="6069145"/>
          </a:xfrm>
          <a:prstGeom prst="rect">
            <a:avLst/>
          </a:prstGeom>
        </p:spPr>
      </p:pic>
      <p:grpSp>
        <p:nvGrpSpPr>
          <p:cNvPr id="3" name="组合 2"/>
          <p:cNvGrpSpPr/>
          <p:nvPr/>
        </p:nvGrpSpPr>
        <p:grpSpPr>
          <a:xfrm>
            <a:off x="4307200" y="127990"/>
            <a:ext cx="3577599" cy="631969"/>
            <a:chOff x="4306959" y="563789"/>
            <a:chExt cx="3578082" cy="632054"/>
          </a:xfrm>
        </p:grpSpPr>
        <p:sp>
          <p:nvSpPr>
            <p:cNvPr id="23"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3200" dirty="0">
                  <a:ln w="15875">
                    <a:noFill/>
                  </a:ln>
                  <a:solidFill>
                    <a:srgbClr val="506CC6"/>
                  </a:solidFill>
                  <a:latin typeface="MiSans Bold" panose="00000800000000000000" pitchFamily="2" charset="-122"/>
                  <a:ea typeface="MiSans Bold" panose="00000800000000000000" pitchFamily="2" charset="-122"/>
                  <a:cs typeface="MiSans Normal" panose="00000500000000000000" pitchFamily="2" charset="-122"/>
                  <a:sym typeface="+mn-ea"/>
                </a:rPr>
                <a:t>结果分析</a:t>
              </a:r>
              <a:endParaRPr lang="zh-CN" altLang="en-US" sz="3200" dirty="0">
                <a:ln w="15875">
                  <a:noFill/>
                </a:ln>
                <a:solidFill>
                  <a:srgbClr val="506CC6"/>
                </a:solidFill>
                <a:latin typeface="MiSans Bold" panose="00000800000000000000" pitchFamily="2" charset="-122"/>
                <a:ea typeface="MiSans Bold" panose="00000800000000000000" pitchFamily="2" charset="-122"/>
                <a:cs typeface="MiSans Normal" panose="00000500000000000000" pitchFamily="2" charset="-122"/>
                <a:sym typeface="+mn-ea"/>
              </a:endParaRPr>
            </a:p>
          </p:txBody>
        </p:sp>
        <p:cxnSp>
          <p:nvCxnSpPr>
            <p:cNvPr id="25" name="文本框 24"/>
            <p:cNvCxnSpPr txBox="1"/>
            <p:nvPr/>
          </p:nvCxnSpPr>
          <p:spPr>
            <a:xfrm>
              <a:off x="5827486" y="1195843"/>
              <a:ext cx="537028" cy="0"/>
            </a:xfrm>
            <a:prstGeom prst="line">
              <a:avLst/>
            </a:prstGeom>
            <a:noFill/>
          </p:spPr>
        </p:cxnSp>
      </p:grpSp>
      <p:sp>
        <p:nvSpPr>
          <p:cNvPr id="4" name="文本框 3"/>
          <p:cNvSpPr txBox="1"/>
          <p:nvPr/>
        </p:nvSpPr>
        <p:spPr>
          <a:xfrm>
            <a:off x="5635687" y="2507739"/>
            <a:ext cx="6095177" cy="5077460"/>
          </a:xfrm>
          <a:prstGeom prst="rect">
            <a:avLst/>
          </a:prstGeom>
          <a:noFill/>
        </p:spPr>
        <p:txBody>
          <a:bodyPr wrap="square" rtlCol="0" anchor="t">
            <a:spAutoFit/>
          </a:bodyPr>
          <a:p>
            <a:pPr>
              <a:lnSpc>
                <a:spcPct val="150000"/>
              </a:lnSpc>
            </a:pPr>
            <a:r>
              <a:rPr lang="zh-CN" altLang="en-US" sz="3600" b="1">
                <a:solidFill>
                  <a:schemeClr val="tx1">
                    <a:lumMod val="85000"/>
                    <a:lumOff val="15000"/>
                  </a:schemeClr>
                </a:solidFill>
                <a:latin typeface="微软雅黑" panose="020B0503020204020204" charset="-122"/>
                <a:ea typeface="微软雅黑" panose="020B0503020204020204" charset="-122"/>
                <a:sym typeface="+mn-ea"/>
              </a:rPr>
              <a:t>快速查看检索结果中某一年度的文献，也可通过观察多年的发文情况，了解检索主题“人工智能”的研究趋势，进一步分析出所研究课题的未来研究热度走向。</a:t>
            </a:r>
            <a:endParaRPr lang="zh-CN" altLang="en-US" sz="3600" b="1">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5" name="圆角矩形标注 4"/>
          <p:cNvSpPr/>
          <p:nvPr/>
        </p:nvSpPr>
        <p:spPr>
          <a:xfrm>
            <a:off x="430025" y="2644246"/>
            <a:ext cx="1445065" cy="652057"/>
          </a:xfrm>
          <a:prstGeom prst="wedgeRoundRectCallout">
            <a:avLst>
              <a:gd name="adj1" fmla="val 71198"/>
              <a:gd name="adj2" fmla="val -13069"/>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基于文献年份的分析</a:t>
            </a:r>
            <a:endParaRPr lang="zh-CN" altLang="en-US" sz="3600"/>
          </a:p>
        </p:txBody>
      </p:sp>
      <p:pic>
        <p:nvPicPr>
          <p:cNvPr id="6" name="图片 5"/>
          <p:cNvPicPr>
            <a:picLocks noChangeAspect="1"/>
          </p:cNvPicPr>
          <p:nvPr/>
        </p:nvPicPr>
        <p:blipFill>
          <a:blip r:embed="rId2"/>
          <a:stretch>
            <a:fillRect/>
          </a:stretch>
        </p:blipFill>
        <p:spPr>
          <a:xfrm>
            <a:off x="2148102" y="2627103"/>
            <a:ext cx="8817055" cy="4337099"/>
          </a:xfrm>
          <a:prstGeom prst="rect">
            <a:avLst/>
          </a:prstGeom>
        </p:spPr>
      </p:pic>
      <p:sp>
        <p:nvSpPr>
          <p:cNvPr id="7" name="圆角矩形标注 6"/>
          <p:cNvSpPr/>
          <p:nvPr/>
        </p:nvSpPr>
        <p:spPr>
          <a:xfrm>
            <a:off x="972876" y="2990909"/>
            <a:ext cx="1445065" cy="371425"/>
          </a:xfrm>
          <a:prstGeom prst="wedgeRoundRectCallout">
            <a:avLst>
              <a:gd name="adj1" fmla="val 71198"/>
              <a:gd name="adj2" fmla="val -13069"/>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关键词分析</a:t>
            </a:r>
            <a:endParaRPr lang="zh-CN" altLang="en-US" sz="3600"/>
          </a:p>
        </p:txBody>
      </p:sp>
      <p:sp>
        <p:nvSpPr>
          <p:cNvPr id="12" name="文本框 11"/>
          <p:cNvSpPr txBox="1"/>
          <p:nvPr/>
        </p:nvSpPr>
        <p:spPr>
          <a:xfrm>
            <a:off x="5999492" y="2627103"/>
            <a:ext cx="4565034" cy="1193004"/>
          </a:xfrm>
          <a:prstGeom prst="rect">
            <a:avLst/>
          </a:prstGeom>
          <a:noFill/>
        </p:spPr>
        <p:txBody>
          <a:bodyPr wrap="square" rtlCol="0">
            <a:noAutofit/>
          </a:bodyPr>
          <a:p>
            <a:pPr>
              <a:lnSpc>
                <a:spcPct val="150000"/>
              </a:lnSpc>
            </a:pPr>
            <a:r>
              <a:rPr lang="zh-CN" altLang="en-US" sz="3600" b="1">
                <a:solidFill>
                  <a:schemeClr val="tx1">
                    <a:lumMod val="85000"/>
                    <a:lumOff val="15000"/>
                  </a:schemeClr>
                </a:solidFill>
                <a:latin typeface="微软雅黑" panose="020B0503020204020204" charset="-122"/>
                <a:ea typeface="微软雅黑" panose="020B0503020204020204" charset="-122"/>
                <a:sym typeface="+mn-ea"/>
              </a:rPr>
              <a:t>了解检索到的文献，包含了哪些其他的关键词，扩展研究方向，融合多领域研究</a:t>
            </a:r>
            <a:endParaRPr lang="zh-CN" altLang="en-US" sz="3600" b="1">
              <a:solidFill>
                <a:schemeClr val="tx1">
                  <a:lumMod val="85000"/>
                  <a:lumOff val="15000"/>
                </a:schemeClr>
              </a:solidFill>
              <a:latin typeface="微软雅黑" panose="020B0503020204020204" charset="-122"/>
              <a:ea typeface="微软雅黑" panose="020B0503020204020204" charset="-122"/>
              <a:sym typeface="+mn-ea"/>
            </a:endParaRPr>
          </a:p>
        </p:txBody>
      </p:sp>
      <p:pic>
        <p:nvPicPr>
          <p:cNvPr id="8" name="图片 7"/>
          <p:cNvPicPr>
            <a:picLocks noChangeAspect="1"/>
          </p:cNvPicPr>
          <p:nvPr/>
        </p:nvPicPr>
        <p:blipFill>
          <a:blip r:embed="rId3"/>
          <a:stretch>
            <a:fillRect/>
          </a:stretch>
        </p:blipFill>
        <p:spPr>
          <a:xfrm>
            <a:off x="2174134" y="2758531"/>
            <a:ext cx="8791023" cy="4283132"/>
          </a:xfrm>
          <a:prstGeom prst="rect">
            <a:avLst/>
          </a:prstGeom>
        </p:spPr>
      </p:pic>
      <p:pic>
        <p:nvPicPr>
          <p:cNvPr id="9" name="图片 8"/>
          <p:cNvPicPr>
            <a:picLocks noChangeAspect="1"/>
          </p:cNvPicPr>
          <p:nvPr/>
        </p:nvPicPr>
        <p:blipFill>
          <a:blip r:embed="rId4"/>
          <a:stretch>
            <a:fillRect/>
          </a:stretch>
        </p:blipFill>
        <p:spPr>
          <a:xfrm>
            <a:off x="2148102" y="2758531"/>
            <a:ext cx="9188479" cy="4384083"/>
          </a:xfrm>
          <a:prstGeom prst="rect">
            <a:avLst/>
          </a:prstGeom>
        </p:spPr>
      </p:pic>
      <p:pic>
        <p:nvPicPr>
          <p:cNvPr id="10" name="图片 9"/>
          <p:cNvPicPr>
            <a:picLocks noChangeAspect="1"/>
          </p:cNvPicPr>
          <p:nvPr/>
        </p:nvPicPr>
        <p:blipFill>
          <a:blip r:embed="rId5"/>
          <a:stretch>
            <a:fillRect/>
          </a:stretch>
        </p:blipFill>
        <p:spPr>
          <a:xfrm>
            <a:off x="2148102" y="2758531"/>
            <a:ext cx="8777690" cy="4255195"/>
          </a:xfrm>
          <a:prstGeom prst="rect">
            <a:avLst/>
          </a:prstGeom>
        </p:spPr>
      </p:pic>
      <p:pic>
        <p:nvPicPr>
          <p:cNvPr id="11" name="图片 10"/>
          <p:cNvPicPr>
            <a:picLocks noChangeAspect="1"/>
          </p:cNvPicPr>
          <p:nvPr/>
        </p:nvPicPr>
        <p:blipFill>
          <a:blip r:embed="rId6"/>
          <a:stretch>
            <a:fillRect/>
          </a:stretch>
        </p:blipFill>
        <p:spPr>
          <a:xfrm>
            <a:off x="2174134" y="2712182"/>
            <a:ext cx="8719913" cy="4252021"/>
          </a:xfrm>
          <a:prstGeom prst="rect">
            <a:avLst/>
          </a:prstGeom>
        </p:spPr>
      </p:pic>
      <p:pic>
        <p:nvPicPr>
          <p:cNvPr id="13" name="图片 12"/>
          <p:cNvPicPr>
            <a:picLocks noChangeAspect="1"/>
          </p:cNvPicPr>
          <p:nvPr/>
        </p:nvPicPr>
        <p:blipFill>
          <a:blip r:embed="rId7"/>
          <a:stretch>
            <a:fillRect/>
          </a:stretch>
        </p:blipFill>
        <p:spPr>
          <a:xfrm>
            <a:off x="2070643" y="2707102"/>
            <a:ext cx="9180860" cy="43066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2" nodeType="clickEffect">
                                  <p:stCondLst>
                                    <p:cond delay="0"/>
                                  </p:stCondLst>
                                  <p:childTnLst>
                                    <p:animEffect transition="out" filter="wipe(down)">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22" presetClass="exit" presetSubtype="4" fill="hold" grpId="2" nodeType="withEffect">
                                  <p:stCondLst>
                                    <p:cond delay="0"/>
                                  </p:stCondLst>
                                  <p:childTnLst>
                                    <p:animEffect transition="out" filter="wipe(dow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3"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2" nodeType="clickEffect">
                                  <p:stCondLst>
                                    <p:cond delay="0"/>
                                  </p:stCondLst>
                                  <p:childTnLst>
                                    <p:animEffect transition="out" filter="wipe(down)">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3" presetClass="entr" presetSubtype="1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linds(horizont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linds(horizont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linds(horizontal)">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4" grpId="0"/>
      <p:bldP spid="4" grpId="1"/>
      <p:bldP spid="7" grpId="0" bldLvl="0" animBg="1"/>
      <p:bldP spid="7" grpId="1" animBg="1"/>
      <p:bldP spid="12" grpId="0"/>
      <p:bldP spid="12" grpId="1"/>
      <p:bldP spid="5" grpId="2" bldLvl="0" animBg="1"/>
      <p:bldP spid="4" grpId="2"/>
      <p:bldP spid="7" grpId="2"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14655" y="1324610"/>
            <a:ext cx="11325225" cy="5480685"/>
          </a:xfrm>
          <a:prstGeom prst="rect">
            <a:avLst/>
          </a:prstGeom>
        </p:spPr>
      </p:pic>
      <p:sp>
        <p:nvSpPr>
          <p:cNvPr id="2" name="文本框 1"/>
          <p:cNvSpPr txBox="1"/>
          <p:nvPr/>
        </p:nvSpPr>
        <p:spPr>
          <a:xfrm>
            <a:off x="1759585" y="741045"/>
            <a:ext cx="8326120" cy="515620"/>
          </a:xfrm>
          <a:prstGeom prst="rect">
            <a:avLst/>
          </a:prstGeom>
          <a:noFill/>
        </p:spPr>
        <p:txBody>
          <a:bodyPr wrap="square" rtlCol="0" anchor="t">
            <a:noAutofit/>
          </a:bodyPr>
          <a:p>
            <a:r>
              <a:rPr lang="zh-CN" altLang="en-US" sz="2800" dirty="0">
                <a:solidFill>
                  <a:srgbClr val="537285"/>
                </a:solidFill>
                <a:latin typeface="微软雅黑" panose="020B0503020204020204" charset="-122"/>
                <a:ea typeface="微软雅黑" panose="020B0503020204020204" charset="-122"/>
                <a:cs typeface="Kartika" panose="02020503030404060203" pitchFamily="18" charset="0"/>
                <a:sym typeface="+mn-ea"/>
              </a:rPr>
              <a:t>多维揭示</a:t>
            </a:r>
            <a:r>
              <a:rPr lang="en-US" altLang="zh-CN" sz="2800" dirty="0">
                <a:solidFill>
                  <a:srgbClr val="537285"/>
                </a:solidFill>
                <a:latin typeface="微软雅黑" panose="020B0503020204020204" charset="-122"/>
                <a:ea typeface="微软雅黑" panose="020B0503020204020204" charset="-122"/>
                <a:cs typeface="Kartika" panose="02020503030404060203" pitchFamily="18" charset="0"/>
                <a:sym typeface="+mn-ea"/>
              </a:rPr>
              <a:t>--</a:t>
            </a:r>
            <a:r>
              <a:rPr lang="zh-CN" altLang="en-US" sz="2800" b="1" kern="0"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rPr>
              <a:t>细粒度知识资源服务（以一篇文献为中心）</a:t>
            </a:r>
            <a:endParaRPr lang="zh-CN" altLang="en-US" sz="2800" b="1" kern="0" dirty="0">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grpSp>
        <p:nvGrpSpPr>
          <p:cNvPr id="5" name="组合 4"/>
          <p:cNvGrpSpPr/>
          <p:nvPr/>
        </p:nvGrpSpPr>
        <p:grpSpPr>
          <a:xfrm>
            <a:off x="4279019" y="41819"/>
            <a:ext cx="3578082" cy="632054"/>
            <a:chOff x="4306959" y="563789"/>
            <a:chExt cx="3578082" cy="632054"/>
          </a:xfrm>
        </p:grpSpPr>
        <p:sp>
          <p:nvSpPr>
            <p:cNvPr id="6" name="文本框 20"/>
            <p:cNvSpPr txBox="1"/>
            <p:nvPr/>
          </p:nvSpPr>
          <p:spPr>
            <a:xfrm>
              <a:off x="4306959" y="563789"/>
              <a:ext cx="3578082" cy="49637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特色功能</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2"/>
          <a:stretch>
            <a:fillRect/>
          </a:stretch>
        </p:blipFill>
        <p:spPr>
          <a:xfrm>
            <a:off x="5383530" y="4270375"/>
            <a:ext cx="848995" cy="31940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文本框 16"/>
          <p:cNvSpPr txBox="1"/>
          <p:nvPr/>
        </p:nvSpPr>
        <p:spPr>
          <a:xfrm>
            <a:off x="585149" y="1778004"/>
            <a:ext cx="5607050"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ln w="15875">
                  <a:noFill/>
                </a:ln>
                <a:solidFill>
                  <a:schemeClr val="tx1">
                    <a:lumMod val="75000"/>
                    <a:lumOff val="25000"/>
                  </a:schemeClr>
                </a:solidFill>
                <a:latin typeface="+mj-ea"/>
                <a:ea typeface="+mj-ea"/>
                <a:cs typeface="MiSans Bold" panose="00000800000000000000" pitchFamily="2" charset="-122"/>
              </a:rPr>
              <a:t>Thank</a:t>
            </a:r>
            <a:r>
              <a:rPr lang="zh-CN" altLang="en-US" sz="4000" dirty="0">
                <a:ln w="15875">
                  <a:noFill/>
                </a:ln>
                <a:solidFill>
                  <a:schemeClr val="tx1">
                    <a:lumMod val="75000"/>
                    <a:lumOff val="25000"/>
                  </a:schemeClr>
                </a:solidFill>
                <a:latin typeface="+mj-ea"/>
                <a:ea typeface="+mj-ea"/>
                <a:cs typeface="MiSans Bold" panose="00000800000000000000" pitchFamily="2" charset="-122"/>
              </a:rPr>
              <a:t> </a:t>
            </a:r>
            <a:r>
              <a:rPr lang="en-US" altLang="zh-CN" sz="4000" dirty="0">
                <a:ln w="15875">
                  <a:noFill/>
                </a:ln>
                <a:solidFill>
                  <a:schemeClr val="tx1">
                    <a:lumMod val="75000"/>
                    <a:lumOff val="25000"/>
                  </a:schemeClr>
                </a:solidFill>
                <a:latin typeface="+mj-ea"/>
                <a:ea typeface="+mj-ea"/>
                <a:cs typeface="MiSans Bold" panose="00000800000000000000" pitchFamily="2" charset="-122"/>
              </a:rPr>
              <a:t>You</a:t>
            </a:r>
            <a:endParaRPr lang="zh-CN" altLang="en-US" sz="4000" dirty="0">
              <a:ln w="15875">
                <a:noFill/>
              </a:ln>
              <a:solidFill>
                <a:schemeClr val="tx1">
                  <a:lumMod val="75000"/>
                  <a:lumOff val="25000"/>
                </a:schemeClr>
              </a:solidFill>
              <a:latin typeface="+mj-ea"/>
              <a:ea typeface="+mj-ea"/>
              <a:cs typeface="MiSans Bold" panose="00000800000000000000" pitchFamily="2" charset="-122"/>
            </a:endParaRPr>
          </a:p>
        </p:txBody>
      </p:sp>
      <p:grpSp>
        <p:nvGrpSpPr>
          <p:cNvPr id="236" name="组合 235"/>
          <p:cNvGrpSpPr/>
          <p:nvPr/>
        </p:nvGrpSpPr>
        <p:grpSpPr>
          <a:xfrm>
            <a:off x="881059" y="5089082"/>
            <a:ext cx="4512310" cy="370840"/>
            <a:chOff x="633501" y="4088227"/>
            <a:chExt cx="4512310" cy="370840"/>
          </a:xfrm>
        </p:grpSpPr>
        <p:sp>
          <p:nvSpPr>
            <p:cNvPr id="237" name="圆角矩形 7"/>
            <p:cNvSpPr/>
            <p:nvPr/>
          </p:nvSpPr>
          <p:spPr>
            <a:xfrm>
              <a:off x="633501" y="4088227"/>
              <a:ext cx="2028825" cy="370840"/>
            </a:xfrm>
            <a:prstGeom prst="roundRect">
              <a:avLst>
                <a:gd name="adj" fmla="val 50000"/>
              </a:avLst>
            </a:prstGeom>
            <a:solidFill>
              <a:schemeClr val="accent2"/>
            </a:solidFill>
            <a:ln>
              <a:noFill/>
            </a:ln>
            <a:effectLst>
              <a:outerShdw blurRad="127000" dist="127000" dir="27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977BFF"/>
                </a:solidFill>
                <a:cs typeface="MiSans Normal" panose="00000500000000000000" pitchFamily="2" charset="-122"/>
              </a:endParaRPr>
            </a:p>
          </p:txBody>
        </p:sp>
        <p:sp>
          <p:nvSpPr>
            <p:cNvPr id="238" name="圆角矩形 8"/>
            <p:cNvSpPr/>
            <p:nvPr/>
          </p:nvSpPr>
          <p:spPr>
            <a:xfrm>
              <a:off x="3356381" y="4088227"/>
              <a:ext cx="1789430" cy="370840"/>
            </a:xfrm>
            <a:prstGeom prst="roundRect">
              <a:avLst>
                <a:gd name="adj" fmla="val 50000"/>
              </a:avLst>
            </a:prstGeom>
            <a:noFill/>
            <a:ln>
              <a:solidFill>
                <a:schemeClr val="accent2"/>
              </a:solidFill>
            </a:ln>
            <a:effectLst>
              <a:outerShdw blurRad="127000" dist="127000" dir="2700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977BFF"/>
                </a:solidFill>
                <a:cs typeface="MiSans Normal" panose="00000500000000000000" pitchFamily="2" charset="-122"/>
              </a:endParaRPr>
            </a:p>
          </p:txBody>
        </p:sp>
        <p:sp>
          <p:nvSpPr>
            <p:cNvPr id="239" name="文本框 32"/>
            <p:cNvSpPr txBox="1"/>
            <p:nvPr/>
          </p:nvSpPr>
          <p:spPr>
            <a:xfrm>
              <a:off x="633501" y="4135852"/>
              <a:ext cx="2028825"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sz="1200" dirty="0">
                  <a:solidFill>
                    <a:schemeClr val="bg1"/>
                  </a:solidFill>
                  <a:latin typeface="+mj-ea"/>
                  <a:ea typeface="+mj-ea"/>
                  <a:cs typeface="MiSans Normal" panose="00000500000000000000" pitchFamily="2" charset="-122"/>
                </a:rPr>
                <a:t>北京万方数据股份有限公司</a:t>
              </a:r>
              <a:endParaRPr lang="zh-CN" sz="1200" dirty="0">
                <a:solidFill>
                  <a:schemeClr val="bg1"/>
                </a:solidFill>
                <a:latin typeface="+mj-ea"/>
                <a:ea typeface="+mj-ea"/>
                <a:cs typeface="MiSans Normal" panose="00000500000000000000" pitchFamily="2" charset="-122"/>
              </a:endParaRPr>
            </a:p>
          </p:txBody>
        </p:sp>
        <p:sp>
          <p:nvSpPr>
            <p:cNvPr id="240" name="文本框 9"/>
            <p:cNvSpPr txBox="1"/>
            <p:nvPr/>
          </p:nvSpPr>
          <p:spPr>
            <a:xfrm>
              <a:off x="3356381" y="4135852"/>
              <a:ext cx="1789430" cy="27559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200" dirty="0">
                  <a:solidFill>
                    <a:schemeClr val="accent2"/>
                  </a:solidFill>
                  <a:latin typeface="+mj-ea"/>
                  <a:ea typeface="+mj-ea"/>
                  <a:cs typeface="MiSans Normal" panose="00000500000000000000" pitchFamily="2" charset="-122"/>
                </a:rPr>
                <a:t>2025.12</a:t>
              </a:r>
              <a:endParaRPr lang="en-US" altLang="zh-CN" sz="1200" dirty="0">
                <a:solidFill>
                  <a:schemeClr val="accent2"/>
                </a:solidFill>
                <a:latin typeface="+mj-ea"/>
                <a:ea typeface="+mj-ea"/>
                <a:cs typeface="MiSans Normal" panose="00000500000000000000" pitchFamily="2" charset="-122"/>
              </a:endParaRPr>
            </a:p>
          </p:txBody>
        </p:sp>
      </p:grpSp>
      <p:cxnSp>
        <p:nvCxnSpPr>
          <p:cNvPr id="241" name="直接连接符 240"/>
          <p:cNvCxnSpPr/>
          <p:nvPr/>
        </p:nvCxnSpPr>
        <p:spPr>
          <a:xfrm>
            <a:off x="3811676" y="2131381"/>
            <a:ext cx="864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2" name="文本框 20"/>
          <p:cNvSpPr txBox="1"/>
          <p:nvPr/>
        </p:nvSpPr>
        <p:spPr>
          <a:xfrm>
            <a:off x="585150" y="2519595"/>
            <a:ext cx="5017364" cy="110680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6000" dirty="0">
                <a:ln w="15875">
                  <a:noFill/>
                </a:ln>
                <a:solidFill>
                  <a:schemeClr val="accent1"/>
                </a:solidFill>
                <a:latin typeface="+mj-ea"/>
                <a:ea typeface="+mj-ea"/>
                <a:cs typeface="MiSans Normal" panose="00000500000000000000" pitchFamily="2" charset="-122"/>
                <a:sym typeface="+mn-ea"/>
              </a:rPr>
              <a:t>谢谢您的观看</a:t>
            </a:r>
            <a:endParaRPr lang="zh-CN" altLang="en-US" sz="6000" dirty="0">
              <a:ln w="15875">
                <a:noFill/>
              </a:ln>
              <a:solidFill>
                <a:schemeClr val="accent1"/>
              </a:solidFill>
              <a:latin typeface="+mj-ea"/>
              <a:ea typeface="+mj-ea"/>
              <a:cs typeface="MiSans Normal" panose="00000500000000000000" pitchFamily="2" charset="-122"/>
              <a:sym typeface="+mn-ea"/>
            </a:endParaRPr>
          </a:p>
        </p:txBody>
      </p:sp>
      <p:grpSp>
        <p:nvGrpSpPr>
          <p:cNvPr id="243" name="组合 242"/>
          <p:cNvGrpSpPr/>
          <p:nvPr/>
        </p:nvGrpSpPr>
        <p:grpSpPr>
          <a:xfrm>
            <a:off x="730292" y="6153766"/>
            <a:ext cx="911860" cy="144145"/>
            <a:chOff x="3104" y="466"/>
            <a:chExt cx="1436" cy="227"/>
          </a:xfrm>
        </p:grpSpPr>
        <p:sp>
          <p:nvSpPr>
            <p:cNvPr id="244" name="椭圆 243"/>
            <p:cNvSpPr>
              <a:spLocks noChangeAspect="1"/>
            </p:cNvSpPr>
            <p:nvPr/>
          </p:nvSpPr>
          <p:spPr>
            <a:xfrm>
              <a:off x="3104"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5" name="椭圆 244"/>
            <p:cNvSpPr>
              <a:spLocks noChangeAspect="1"/>
            </p:cNvSpPr>
            <p:nvPr/>
          </p:nvSpPr>
          <p:spPr>
            <a:xfrm>
              <a:off x="3507"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6" name="椭圆 245"/>
            <p:cNvSpPr>
              <a:spLocks noChangeAspect="1"/>
            </p:cNvSpPr>
            <p:nvPr/>
          </p:nvSpPr>
          <p:spPr>
            <a:xfrm>
              <a:off x="3910"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7" name="椭圆 246"/>
            <p:cNvSpPr>
              <a:spLocks noChangeAspect="1"/>
            </p:cNvSpPr>
            <p:nvPr/>
          </p:nvSpPr>
          <p:spPr>
            <a:xfrm>
              <a:off x="4313"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9" name="组合 248"/>
          <p:cNvGrpSpPr/>
          <p:nvPr/>
        </p:nvGrpSpPr>
        <p:grpSpPr>
          <a:xfrm>
            <a:off x="11173707" y="507545"/>
            <a:ext cx="396240" cy="175895"/>
            <a:chOff x="16994" y="611"/>
            <a:chExt cx="624" cy="277"/>
          </a:xfrm>
          <a:solidFill>
            <a:schemeClr val="accent1"/>
          </a:solidFill>
        </p:grpSpPr>
        <p:sp>
          <p:nvSpPr>
            <p:cNvPr id="250" name="圆角矩形 13"/>
            <p:cNvSpPr/>
            <p:nvPr/>
          </p:nvSpPr>
          <p:spPr>
            <a:xfrm>
              <a:off x="16994" y="61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63238"/>
                </a:solidFill>
              </a:endParaRPr>
            </a:p>
          </p:txBody>
        </p:sp>
        <p:sp>
          <p:nvSpPr>
            <p:cNvPr id="251" name="圆角矩形 14"/>
            <p:cNvSpPr/>
            <p:nvPr/>
          </p:nvSpPr>
          <p:spPr>
            <a:xfrm>
              <a:off x="16994" y="72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sp>
          <p:nvSpPr>
            <p:cNvPr id="252" name="圆角矩形 15"/>
            <p:cNvSpPr/>
            <p:nvPr/>
          </p:nvSpPr>
          <p:spPr>
            <a:xfrm>
              <a:off x="16994" y="83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grpSp>
      <p:pic>
        <p:nvPicPr>
          <p:cNvPr id="20" name="图片 19" descr="公司logo"/>
          <p:cNvPicPr>
            <a:picLocks noChangeAspect="1"/>
          </p:cNvPicPr>
          <p:nvPr/>
        </p:nvPicPr>
        <p:blipFill>
          <a:blip r:embed="rId1"/>
          <a:stretch>
            <a:fillRect/>
          </a:stretch>
        </p:blipFill>
        <p:spPr>
          <a:xfrm>
            <a:off x="263525" y="289560"/>
            <a:ext cx="1768475" cy="4711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文本框 16"/>
          <p:cNvSpPr txBox="1"/>
          <p:nvPr/>
        </p:nvSpPr>
        <p:spPr>
          <a:xfrm>
            <a:off x="585149" y="1778004"/>
            <a:ext cx="5607050" cy="7067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4000" dirty="0">
                <a:ln w="15875">
                  <a:noFill/>
                </a:ln>
                <a:solidFill>
                  <a:schemeClr val="tx1">
                    <a:lumMod val="75000"/>
                    <a:lumOff val="25000"/>
                  </a:schemeClr>
                </a:solidFill>
                <a:latin typeface="+mj-ea"/>
                <a:ea typeface="+mj-ea"/>
                <a:cs typeface="MiSans Bold" panose="00000800000000000000" pitchFamily="2" charset="-122"/>
              </a:rPr>
              <a:t>PART</a:t>
            </a:r>
            <a:r>
              <a:rPr lang="zh-CN" altLang="en-US" sz="4000" dirty="0">
                <a:ln w="15875">
                  <a:noFill/>
                </a:ln>
                <a:solidFill>
                  <a:schemeClr val="tx1">
                    <a:lumMod val="75000"/>
                    <a:lumOff val="25000"/>
                  </a:schemeClr>
                </a:solidFill>
                <a:latin typeface="+mj-ea"/>
                <a:ea typeface="+mj-ea"/>
                <a:cs typeface="MiSans Bold" panose="00000800000000000000" pitchFamily="2" charset="-122"/>
              </a:rPr>
              <a:t> </a:t>
            </a:r>
            <a:r>
              <a:rPr lang="en-US" altLang="zh-CN" sz="4000" dirty="0">
                <a:ln w="15875">
                  <a:noFill/>
                </a:ln>
                <a:solidFill>
                  <a:schemeClr val="tx1">
                    <a:lumMod val="75000"/>
                    <a:lumOff val="25000"/>
                  </a:schemeClr>
                </a:solidFill>
                <a:latin typeface="+mj-ea"/>
                <a:ea typeface="+mj-ea"/>
                <a:cs typeface="MiSans Bold" panose="00000800000000000000" pitchFamily="2" charset="-122"/>
              </a:rPr>
              <a:t>02</a:t>
            </a:r>
            <a:endParaRPr lang="zh-CN" altLang="en-US" sz="4000" dirty="0">
              <a:ln w="15875">
                <a:noFill/>
              </a:ln>
              <a:solidFill>
                <a:schemeClr val="tx1">
                  <a:lumMod val="75000"/>
                  <a:lumOff val="25000"/>
                </a:schemeClr>
              </a:solidFill>
              <a:latin typeface="+mj-ea"/>
              <a:ea typeface="+mj-ea"/>
              <a:cs typeface="MiSans Bold" panose="00000800000000000000" pitchFamily="2" charset="-122"/>
            </a:endParaRPr>
          </a:p>
        </p:txBody>
      </p:sp>
      <p:cxnSp>
        <p:nvCxnSpPr>
          <p:cNvPr id="241" name="直接连接符 240"/>
          <p:cNvCxnSpPr/>
          <p:nvPr/>
        </p:nvCxnSpPr>
        <p:spPr>
          <a:xfrm>
            <a:off x="3173050" y="2131381"/>
            <a:ext cx="86487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2" name="文本框 20"/>
          <p:cNvSpPr txBox="1"/>
          <p:nvPr/>
        </p:nvSpPr>
        <p:spPr>
          <a:xfrm>
            <a:off x="584835" y="2689860"/>
            <a:ext cx="6452235" cy="191833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6000" spc="300" dirty="0">
                <a:solidFill>
                  <a:schemeClr val="accent1"/>
                </a:solidFill>
                <a:latin typeface="+mj-ea"/>
                <a:ea typeface="+mj-ea"/>
                <a:sym typeface="+mn-ea"/>
              </a:rPr>
              <a:t>万方数据资源</a:t>
            </a:r>
            <a:endParaRPr lang="zh-CN" altLang="en-US" sz="6000" spc="300" dirty="0">
              <a:solidFill>
                <a:schemeClr val="accent1"/>
              </a:solidFill>
              <a:latin typeface="+mj-ea"/>
              <a:ea typeface="+mj-ea"/>
              <a:sym typeface="+mn-ea"/>
            </a:endParaRPr>
          </a:p>
          <a:p>
            <a:pPr algn="l"/>
            <a:r>
              <a:rPr lang="zh-CN" altLang="en-US" sz="6000" spc="300" dirty="0">
                <a:solidFill>
                  <a:schemeClr val="accent1"/>
                </a:solidFill>
                <a:latin typeface="+mj-ea"/>
                <a:ea typeface="+mj-ea"/>
                <a:sym typeface="+mn-ea"/>
              </a:rPr>
              <a:t>及产品介绍</a:t>
            </a:r>
            <a:endParaRPr lang="zh-CN" altLang="en-US" sz="6000" spc="300" dirty="0">
              <a:solidFill>
                <a:schemeClr val="accent1"/>
              </a:solidFill>
              <a:latin typeface="+mj-ea"/>
              <a:ea typeface="+mj-ea"/>
            </a:endParaRPr>
          </a:p>
          <a:p>
            <a:pPr algn="l"/>
            <a:endParaRPr lang="zh-CN" altLang="en-US" sz="6000" dirty="0">
              <a:ln w="15875">
                <a:noFill/>
              </a:ln>
              <a:solidFill>
                <a:schemeClr val="accent1"/>
              </a:solidFill>
              <a:latin typeface="+mj-ea"/>
              <a:ea typeface="+mj-ea"/>
              <a:cs typeface="MiSans Normal" panose="00000500000000000000" pitchFamily="2" charset="-122"/>
              <a:sym typeface="+mn-ea"/>
            </a:endParaRPr>
          </a:p>
        </p:txBody>
      </p:sp>
      <p:grpSp>
        <p:nvGrpSpPr>
          <p:cNvPr id="243" name="组合 242"/>
          <p:cNvGrpSpPr/>
          <p:nvPr/>
        </p:nvGrpSpPr>
        <p:grpSpPr>
          <a:xfrm>
            <a:off x="730292" y="6153766"/>
            <a:ext cx="911860" cy="144145"/>
            <a:chOff x="3104" y="466"/>
            <a:chExt cx="1436" cy="227"/>
          </a:xfrm>
        </p:grpSpPr>
        <p:sp>
          <p:nvSpPr>
            <p:cNvPr id="244" name="椭圆 243"/>
            <p:cNvSpPr>
              <a:spLocks noChangeAspect="1"/>
            </p:cNvSpPr>
            <p:nvPr/>
          </p:nvSpPr>
          <p:spPr>
            <a:xfrm>
              <a:off x="3104"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5" name="椭圆 244"/>
            <p:cNvSpPr>
              <a:spLocks noChangeAspect="1"/>
            </p:cNvSpPr>
            <p:nvPr/>
          </p:nvSpPr>
          <p:spPr>
            <a:xfrm>
              <a:off x="3507"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6" name="椭圆 245"/>
            <p:cNvSpPr>
              <a:spLocks noChangeAspect="1"/>
            </p:cNvSpPr>
            <p:nvPr/>
          </p:nvSpPr>
          <p:spPr>
            <a:xfrm>
              <a:off x="3910" y="466"/>
              <a:ext cx="227" cy="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7" name="椭圆 246"/>
            <p:cNvSpPr>
              <a:spLocks noChangeAspect="1"/>
            </p:cNvSpPr>
            <p:nvPr/>
          </p:nvSpPr>
          <p:spPr>
            <a:xfrm>
              <a:off x="4313" y="466"/>
              <a:ext cx="227" cy="2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249" name="组合 248"/>
          <p:cNvGrpSpPr/>
          <p:nvPr/>
        </p:nvGrpSpPr>
        <p:grpSpPr>
          <a:xfrm>
            <a:off x="11173707" y="507545"/>
            <a:ext cx="396240" cy="175895"/>
            <a:chOff x="16994" y="611"/>
            <a:chExt cx="624" cy="277"/>
          </a:xfrm>
          <a:solidFill>
            <a:schemeClr val="accent1"/>
          </a:solidFill>
        </p:grpSpPr>
        <p:sp>
          <p:nvSpPr>
            <p:cNvPr id="250" name="圆角矩形 13"/>
            <p:cNvSpPr/>
            <p:nvPr/>
          </p:nvSpPr>
          <p:spPr>
            <a:xfrm>
              <a:off x="16994" y="61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263238"/>
                </a:solidFill>
              </a:endParaRPr>
            </a:p>
          </p:txBody>
        </p:sp>
        <p:sp>
          <p:nvSpPr>
            <p:cNvPr id="251" name="圆角矩形 14"/>
            <p:cNvSpPr/>
            <p:nvPr/>
          </p:nvSpPr>
          <p:spPr>
            <a:xfrm>
              <a:off x="16994" y="72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sp>
          <p:nvSpPr>
            <p:cNvPr id="252" name="圆角矩形 15"/>
            <p:cNvSpPr/>
            <p:nvPr/>
          </p:nvSpPr>
          <p:spPr>
            <a:xfrm>
              <a:off x="16994" y="831"/>
              <a:ext cx="624" cy="5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63238"/>
                </a:solidFill>
              </a:endParaRPr>
            </a:p>
          </p:txBody>
        </p:sp>
      </p:grpSp>
      <p:grpSp>
        <p:nvGrpSpPr>
          <p:cNvPr id="4" name="组合 3"/>
          <p:cNvGrpSpPr/>
          <p:nvPr/>
        </p:nvGrpSpPr>
        <p:grpSpPr>
          <a:xfrm>
            <a:off x="657719" y="4795265"/>
            <a:ext cx="1949781" cy="541433"/>
            <a:chOff x="532162" y="4795265"/>
            <a:chExt cx="1949781" cy="541433"/>
          </a:xfrm>
        </p:grpSpPr>
        <p:sp>
          <p:nvSpPr>
            <p:cNvPr id="2" name="矩形: 圆角 1"/>
            <p:cNvSpPr/>
            <p:nvPr/>
          </p:nvSpPr>
          <p:spPr>
            <a:xfrm>
              <a:off x="532162" y="4795265"/>
              <a:ext cx="1949781" cy="541433"/>
            </a:xfrm>
            <a:prstGeom prst="roundRect">
              <a:avLst>
                <a:gd name="adj" fmla="val 50000"/>
              </a:avLst>
            </a:prstGeom>
            <a:solidFill>
              <a:schemeClr val="accent2"/>
            </a:solidFill>
            <a:ln w="6350">
              <a:noFill/>
            </a:ln>
            <a:effectLst>
              <a:outerShdw blurRad="127000" dist="127000" dir="5400000" algn="t"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3" name="文本框 2"/>
            <p:cNvSpPr txBox="1"/>
            <p:nvPr/>
          </p:nvSpPr>
          <p:spPr>
            <a:xfrm>
              <a:off x="901758" y="4865926"/>
              <a:ext cx="1210588" cy="400110"/>
            </a:xfrm>
            <a:prstGeom prst="rect">
              <a:avLst/>
            </a:prstGeom>
            <a:noFill/>
          </p:spPr>
          <p:txBody>
            <a:bodyPr wrap="none" rtlCol="0">
              <a:spAutoFit/>
            </a:bodyPr>
            <a:lstStyle/>
            <a:p>
              <a:r>
                <a:rPr lang="zh-CN" altLang="en-US" sz="2000" dirty="0">
                  <a:solidFill>
                    <a:schemeClr val="bg1"/>
                  </a:solidFill>
                  <a:latin typeface="+mj-ea"/>
                  <a:ea typeface="+mj-ea"/>
                </a:rPr>
                <a:t>第二部分</a:t>
              </a:r>
              <a:endParaRPr lang="zh-CN" altLang="en-US" sz="2000" dirty="0">
                <a:solidFill>
                  <a:schemeClr val="bg1"/>
                </a:solidFill>
                <a:latin typeface="+mj-ea"/>
                <a:ea typeface="+mj-ea"/>
              </a:endParaRPr>
            </a:p>
          </p:txBody>
        </p:sp>
      </p:grpSp>
      <p:pic>
        <p:nvPicPr>
          <p:cNvPr id="20" name="图片 19" descr="公司logo"/>
          <p:cNvPicPr>
            <a:picLocks noChangeAspect="1"/>
          </p:cNvPicPr>
          <p:nvPr/>
        </p:nvPicPr>
        <p:blipFill>
          <a:blip r:embed="rId1"/>
          <a:stretch>
            <a:fillRect/>
          </a:stretch>
        </p:blipFill>
        <p:spPr>
          <a:xfrm>
            <a:off x="263525" y="289560"/>
            <a:ext cx="1768475" cy="4711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flipH="1">
            <a:off x="-44687" y="0"/>
            <a:ext cx="12192000" cy="6858000"/>
          </a:xfrm>
          <a:prstGeom prst="rect">
            <a:avLst/>
          </a:prstGeom>
          <a:gradFill>
            <a:gsLst>
              <a:gs pos="0">
                <a:schemeClr val="bg1"/>
              </a:gs>
              <a:gs pos="100000">
                <a:schemeClr val="accent1">
                  <a:lumMod val="20000"/>
                  <a:lumOff val="80000"/>
                  <a:alpha val="30000"/>
                </a:schemeClr>
              </a:gs>
            </a:gsLst>
            <a:lin ang="186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9047747" y="5951621"/>
            <a:ext cx="3144254" cy="906379"/>
          </a:xfrm>
          <a:custGeom>
            <a:avLst/>
            <a:gdLst>
              <a:gd name="connsiteX0" fmla="*/ 3727415 w 3727415"/>
              <a:gd name="connsiteY0" fmla="*/ 0 h 2166219"/>
              <a:gd name="connsiteX1" fmla="*/ 3727415 w 3727415"/>
              <a:gd name="connsiteY1" fmla="*/ 2166219 h 2166219"/>
              <a:gd name="connsiteX2" fmla="*/ 0 w 3727415"/>
              <a:gd name="connsiteY2" fmla="*/ 2166219 h 2166219"/>
              <a:gd name="connsiteX3" fmla="*/ 42198 w 3727415"/>
              <a:gd name="connsiteY3" fmla="*/ 2160370 h 2166219"/>
              <a:gd name="connsiteX4" fmla="*/ 3686028 w 3727415"/>
              <a:gd name="connsiteY4" fmla="*/ 96666 h 2166219"/>
              <a:gd name="connsiteX5" fmla="*/ 3727415 w 3727415"/>
              <a:gd name="connsiteY5" fmla="*/ 0 h 2166219"/>
            </a:gdLst>
            <a:ahLst/>
            <a:cxnLst/>
            <a:rect l="l" t="t" r="r" b="b"/>
            <a:pathLst>
              <a:path w="3727415" h="2166219">
                <a:moveTo>
                  <a:pt x="3727415" y="0"/>
                </a:moveTo>
                <a:lnTo>
                  <a:pt x="3727415" y="2166219"/>
                </a:lnTo>
                <a:lnTo>
                  <a:pt x="0" y="2166219"/>
                </a:lnTo>
                <a:lnTo>
                  <a:pt x="42198" y="2160370"/>
                </a:lnTo>
                <a:cubicBezTo>
                  <a:pt x="1827260" y="1861075"/>
                  <a:pt x="3217381" y="1078562"/>
                  <a:pt x="3686028" y="96666"/>
                </a:cubicBezTo>
                <a:lnTo>
                  <a:pt x="3727415" y="0"/>
                </a:lnTo>
                <a:close/>
              </a:path>
            </a:pathLst>
          </a:cu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1194523" y="1937695"/>
            <a:ext cx="7200000" cy="430887"/>
          </a:xfrm>
          <a:prstGeom prst="rect">
            <a:avLst/>
          </a:prstGeom>
          <a:noFill/>
          <a:ln>
            <a:noFill/>
          </a:ln>
        </p:spPr>
        <p:txBody>
          <a:bodyPr vert="horz" wrap="square" lIns="91440" tIns="45720" rIns="91440" bIns="45720" rtlCol="0" anchor="b"/>
          <a:lstStyle/>
          <a:p>
            <a:pPr algn="l">
              <a:lnSpc>
                <a:spcPct val="13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培训目标</a:t>
            </a:r>
            <a:endParaRPr kumimoji="1" lang="zh-CN" altLang="en-US"/>
          </a:p>
        </p:txBody>
      </p:sp>
      <p:sp>
        <p:nvSpPr>
          <p:cNvPr id="17" name="标题 1"/>
          <p:cNvSpPr txBox="1"/>
          <p:nvPr/>
        </p:nvSpPr>
        <p:spPr>
          <a:xfrm rot="10800000" flipH="1">
            <a:off x="10975518" y="606447"/>
            <a:ext cx="536828" cy="87372"/>
          </a:xfrm>
          <a:custGeom>
            <a:avLst/>
            <a:gdLst>
              <a:gd name="connsiteX0" fmla="*/ 358221 w 536828"/>
              <a:gd name="connsiteY0" fmla="*/ 87372 h 87372"/>
              <a:gd name="connsiteX1" fmla="*/ 389112 w 536828"/>
              <a:gd name="connsiteY1" fmla="*/ 74577 h 87372"/>
              <a:gd name="connsiteX2" fmla="*/ 391951 w 536828"/>
              <a:gd name="connsiteY2" fmla="*/ 70365 h 87372"/>
              <a:gd name="connsiteX3" fmla="*/ 392195 w 536828"/>
              <a:gd name="connsiteY3" fmla="*/ 70727 h 87372"/>
              <a:gd name="connsiteX4" fmla="*/ 394791 w 536828"/>
              <a:gd name="connsiteY4" fmla="*/ 66877 h 87372"/>
              <a:gd name="connsiteX5" fmla="*/ 425682 w 536828"/>
              <a:gd name="connsiteY5" fmla="*/ 54082 h 87372"/>
              <a:gd name="connsiteX6" fmla="*/ 456573 w 536828"/>
              <a:gd name="connsiteY6" fmla="*/ 66877 h 87372"/>
              <a:gd name="connsiteX7" fmla="*/ 459168 w 536828"/>
              <a:gd name="connsiteY7" fmla="*/ 70727 h 87372"/>
              <a:gd name="connsiteX8" fmla="*/ 459412 w 536828"/>
              <a:gd name="connsiteY8" fmla="*/ 70365 h 87372"/>
              <a:gd name="connsiteX9" fmla="*/ 462251 w 536828"/>
              <a:gd name="connsiteY9" fmla="*/ 74577 h 87372"/>
              <a:gd name="connsiteX10" fmla="*/ 493142 w 536828"/>
              <a:gd name="connsiteY10" fmla="*/ 87372 h 87372"/>
              <a:gd name="connsiteX11" fmla="*/ 536828 w 536828"/>
              <a:gd name="connsiteY11" fmla="*/ 43686 h 87372"/>
              <a:gd name="connsiteX12" fmla="*/ 493142 w 536828"/>
              <a:gd name="connsiteY12" fmla="*/ 0 h 87372"/>
              <a:gd name="connsiteX13" fmla="*/ 462251 w 536828"/>
              <a:gd name="connsiteY13" fmla="*/ 12795 h 87372"/>
              <a:gd name="connsiteX14" fmla="*/ 459412 w 536828"/>
              <a:gd name="connsiteY14" fmla="*/ 17007 h 87372"/>
              <a:gd name="connsiteX15" fmla="*/ 459062 w 536828"/>
              <a:gd name="connsiteY15" fmla="*/ 16488 h 87372"/>
              <a:gd name="connsiteX16" fmla="*/ 456572 w 536828"/>
              <a:gd name="connsiteY16" fmla="*/ 20181 h 87372"/>
              <a:gd name="connsiteX17" fmla="*/ 425681 w 536828"/>
              <a:gd name="connsiteY17" fmla="*/ 32976 h 87372"/>
              <a:gd name="connsiteX18" fmla="*/ 394790 w 536828"/>
              <a:gd name="connsiteY18" fmla="*/ 20181 h 87372"/>
              <a:gd name="connsiteX19" fmla="*/ 392301 w 536828"/>
              <a:gd name="connsiteY19" fmla="*/ 16489 h 87372"/>
              <a:gd name="connsiteX20" fmla="*/ 391951 w 536828"/>
              <a:gd name="connsiteY20" fmla="*/ 17007 h 87372"/>
              <a:gd name="connsiteX21" fmla="*/ 389112 w 536828"/>
              <a:gd name="connsiteY21" fmla="*/ 12795 h 87372"/>
              <a:gd name="connsiteX22" fmla="*/ 358221 w 536828"/>
              <a:gd name="connsiteY22" fmla="*/ 0 h 87372"/>
              <a:gd name="connsiteX23" fmla="*/ 314535 w 536828"/>
              <a:gd name="connsiteY23" fmla="*/ 43686 h 87372"/>
              <a:gd name="connsiteX24" fmla="*/ 358221 w 536828"/>
              <a:gd name="connsiteY24" fmla="*/ 87372 h 87372"/>
              <a:gd name="connsiteX25" fmla="*/ 200953 w 536828"/>
              <a:gd name="connsiteY25" fmla="*/ 87372 h 87372"/>
              <a:gd name="connsiteX26" fmla="*/ 244639 w 536828"/>
              <a:gd name="connsiteY26" fmla="*/ 43686 h 87372"/>
              <a:gd name="connsiteX27" fmla="*/ 200953 w 536828"/>
              <a:gd name="connsiteY27" fmla="*/ 0 h 87372"/>
              <a:gd name="connsiteX28" fmla="*/ 157267 w 536828"/>
              <a:gd name="connsiteY28" fmla="*/ 43686 h 87372"/>
              <a:gd name="connsiteX29" fmla="*/ 200953 w 536828"/>
              <a:gd name="connsiteY29" fmla="*/ 87372 h 87372"/>
              <a:gd name="connsiteX30" fmla="*/ 43686 w 536828"/>
              <a:gd name="connsiteY30" fmla="*/ 87372 h 87372"/>
              <a:gd name="connsiteX31" fmla="*/ 87372 w 536828"/>
              <a:gd name="connsiteY31" fmla="*/ 43686 h 87372"/>
              <a:gd name="connsiteX32" fmla="*/ 43686 w 536828"/>
              <a:gd name="connsiteY32" fmla="*/ 0 h 87372"/>
              <a:gd name="connsiteX33" fmla="*/ 0 w 536828"/>
              <a:gd name="connsiteY33" fmla="*/ 43686 h 87372"/>
              <a:gd name="connsiteX34" fmla="*/ 43686 w 536828"/>
              <a:gd name="connsiteY34" fmla="*/ 87372 h 87372"/>
            </a:gdLst>
            <a:ahLst/>
            <a:cxnLst/>
            <a:rect l="l" t="t" r="r" b="b"/>
            <a:pathLst>
              <a:path w="536828" h="87372">
                <a:moveTo>
                  <a:pt x="358221" y="87372"/>
                </a:moveTo>
                <a:cubicBezTo>
                  <a:pt x="370285" y="87372"/>
                  <a:pt x="381206" y="82482"/>
                  <a:pt x="389112" y="74577"/>
                </a:cubicBezTo>
                <a:lnTo>
                  <a:pt x="391951" y="70365"/>
                </a:lnTo>
                <a:lnTo>
                  <a:pt x="392195" y="70727"/>
                </a:lnTo>
                <a:lnTo>
                  <a:pt x="394791" y="66877"/>
                </a:lnTo>
                <a:cubicBezTo>
                  <a:pt x="402697" y="58972"/>
                  <a:pt x="413618" y="54082"/>
                  <a:pt x="425682" y="54082"/>
                </a:cubicBezTo>
                <a:cubicBezTo>
                  <a:pt x="437745" y="54082"/>
                  <a:pt x="448667" y="58972"/>
                  <a:pt x="456573" y="66877"/>
                </a:cubicBezTo>
                <a:lnTo>
                  <a:pt x="459168" y="70727"/>
                </a:lnTo>
                <a:lnTo>
                  <a:pt x="459412" y="70365"/>
                </a:lnTo>
                <a:lnTo>
                  <a:pt x="462251" y="74577"/>
                </a:lnTo>
                <a:cubicBezTo>
                  <a:pt x="470157" y="82482"/>
                  <a:pt x="481078" y="87372"/>
                  <a:pt x="493142" y="87372"/>
                </a:cubicBezTo>
                <a:cubicBezTo>
                  <a:pt x="517269" y="87372"/>
                  <a:pt x="536828" y="67813"/>
                  <a:pt x="536828" y="43686"/>
                </a:cubicBezTo>
                <a:cubicBezTo>
                  <a:pt x="536828" y="19559"/>
                  <a:pt x="517269" y="0"/>
                  <a:pt x="493142" y="0"/>
                </a:cubicBezTo>
                <a:cubicBezTo>
                  <a:pt x="481078" y="0"/>
                  <a:pt x="470157" y="4890"/>
                  <a:pt x="462251" y="12795"/>
                </a:cubicBezTo>
                <a:lnTo>
                  <a:pt x="459412" y="17007"/>
                </a:lnTo>
                <a:lnTo>
                  <a:pt x="459062" y="16488"/>
                </a:lnTo>
                <a:lnTo>
                  <a:pt x="456572" y="20181"/>
                </a:lnTo>
                <a:cubicBezTo>
                  <a:pt x="448666" y="28087"/>
                  <a:pt x="437745" y="32976"/>
                  <a:pt x="425681" y="32976"/>
                </a:cubicBezTo>
                <a:cubicBezTo>
                  <a:pt x="413618" y="32976"/>
                  <a:pt x="402696" y="28087"/>
                  <a:pt x="394790" y="20181"/>
                </a:cubicBezTo>
                <a:lnTo>
                  <a:pt x="392301" y="16489"/>
                </a:lnTo>
                <a:lnTo>
                  <a:pt x="391951" y="17007"/>
                </a:lnTo>
                <a:lnTo>
                  <a:pt x="389112" y="12795"/>
                </a:lnTo>
                <a:cubicBezTo>
                  <a:pt x="381206" y="4890"/>
                  <a:pt x="370285" y="0"/>
                  <a:pt x="358221" y="0"/>
                </a:cubicBezTo>
                <a:cubicBezTo>
                  <a:pt x="334094" y="0"/>
                  <a:pt x="314535" y="19559"/>
                  <a:pt x="314535" y="43686"/>
                </a:cubicBezTo>
                <a:cubicBezTo>
                  <a:pt x="314535" y="67813"/>
                  <a:pt x="334094" y="87372"/>
                  <a:pt x="358221" y="87372"/>
                </a:cubicBezTo>
                <a:close/>
                <a:moveTo>
                  <a:pt x="200953" y="87372"/>
                </a:moveTo>
                <a:cubicBezTo>
                  <a:pt x="225080" y="87372"/>
                  <a:pt x="244639" y="67813"/>
                  <a:pt x="244639" y="43686"/>
                </a:cubicBezTo>
                <a:cubicBezTo>
                  <a:pt x="244639" y="19559"/>
                  <a:pt x="225080" y="0"/>
                  <a:pt x="200953" y="0"/>
                </a:cubicBezTo>
                <a:cubicBezTo>
                  <a:pt x="176826" y="0"/>
                  <a:pt x="157267" y="19559"/>
                  <a:pt x="157267" y="43686"/>
                </a:cubicBezTo>
                <a:cubicBezTo>
                  <a:pt x="157267" y="67813"/>
                  <a:pt x="176826" y="87372"/>
                  <a:pt x="200953" y="87372"/>
                </a:cubicBezTo>
                <a:close/>
                <a:moveTo>
                  <a:pt x="43686" y="87372"/>
                </a:moveTo>
                <a:cubicBezTo>
                  <a:pt x="67813" y="87372"/>
                  <a:pt x="87372" y="67813"/>
                  <a:pt x="87372" y="43686"/>
                </a:cubicBezTo>
                <a:cubicBezTo>
                  <a:pt x="87372" y="19559"/>
                  <a:pt x="67813" y="0"/>
                  <a:pt x="43686" y="0"/>
                </a:cubicBezTo>
                <a:cubicBezTo>
                  <a:pt x="19559" y="0"/>
                  <a:pt x="0" y="19559"/>
                  <a:pt x="0" y="43686"/>
                </a:cubicBezTo>
                <a:cubicBezTo>
                  <a:pt x="0" y="67813"/>
                  <a:pt x="19559" y="87372"/>
                  <a:pt x="43686" y="87372"/>
                </a:cubicBezTo>
                <a:close/>
              </a:path>
            </a:pathLst>
          </a:custGeom>
          <a:gradFill>
            <a:gsLst>
              <a:gs pos="0">
                <a:schemeClr val="accent1"/>
              </a:gs>
              <a:gs pos="100000">
                <a:schemeClr val="accent1">
                  <a:lumMod val="40000"/>
                  <a:lumOff val="60000"/>
                </a:schemeClr>
              </a:gs>
            </a:gsLst>
            <a:lin ang="10800000" scaled="0"/>
          </a:gradFill>
          <a:ln w="12700" cap="sq">
            <a:noFill/>
            <a:miter/>
          </a:ln>
        </p:spPr>
        <p:txBody>
          <a:bodyPr vert="horz" wrap="square" lIns="91440" tIns="45720" rIns="91440" bIns="45720" rtlCol="0" anchor="ctr"/>
          <a:lstStyle/>
          <a:p>
            <a:pPr algn="ctr">
              <a:lnSpc>
                <a:spcPct val="100000"/>
              </a:lnSpc>
            </a:pPr>
            <a:endParaRPr kumimoji="1" lang="zh-CN" altLang="en-US"/>
          </a:p>
        </p:txBody>
      </p:sp>
      <p:grpSp>
        <p:nvGrpSpPr>
          <p:cNvPr id="4" name="组合 3"/>
          <p:cNvGrpSpPr>
            <a:grpSpLocks noChangeAspect="1"/>
          </p:cNvGrpSpPr>
          <p:nvPr>
            <p:custDataLst>
              <p:tags r:id="rId1"/>
            </p:custDataLst>
          </p:nvPr>
        </p:nvGrpSpPr>
        <p:grpSpPr>
          <a:xfrm>
            <a:off x="297178" y="1949057"/>
            <a:ext cx="11597643" cy="3576672"/>
            <a:chOff x="297179" y="1949057"/>
            <a:chExt cx="11597643" cy="2959887"/>
          </a:xfrm>
        </p:grpSpPr>
        <p:grpSp>
          <p:nvGrpSpPr>
            <p:cNvPr id="6" name="组合 5"/>
            <p:cNvGrpSpPr/>
            <p:nvPr/>
          </p:nvGrpSpPr>
          <p:grpSpPr>
            <a:xfrm>
              <a:off x="1143001" y="1949057"/>
              <a:ext cx="9906000" cy="1026494"/>
              <a:chOff x="1143001" y="1949057"/>
              <a:chExt cx="9906000" cy="1026494"/>
            </a:xfrm>
          </p:grpSpPr>
          <p:sp>
            <p:nvSpPr>
              <p:cNvPr id="35" name="0"/>
              <p:cNvSpPr/>
              <p:nvPr>
                <p:custDataLst>
                  <p:tags r:id="rId2"/>
                </p:custDataLst>
              </p:nvPr>
            </p:nvSpPr>
            <p:spPr>
              <a:xfrm rot="5400000">
                <a:off x="5737598" y="-2335852"/>
                <a:ext cx="716806" cy="9906000"/>
              </a:xfrm>
              <a:prstGeom prst="leftBracket">
                <a:avLst>
                  <a:gd name="adj" fmla="val 110022"/>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POSans H" panose="00020600040101010101" charset="-122"/>
                  <a:ea typeface="OPPOSans H" panose="00020600040101010101" charset="-122"/>
                  <a:cs typeface="+mn-cs"/>
                </a:endParaRPr>
              </a:p>
            </p:txBody>
          </p:sp>
          <p:sp>
            <p:nvSpPr>
              <p:cNvPr id="36" name="Title-0"/>
              <p:cNvSpPr/>
              <p:nvPr>
                <p:custDataLst>
                  <p:tags r:id="rId3"/>
                </p:custDataLst>
              </p:nvPr>
            </p:nvSpPr>
            <p:spPr>
              <a:xfrm>
                <a:off x="2324102" y="1949057"/>
                <a:ext cx="7543798" cy="640988"/>
              </a:xfrm>
              <a:prstGeom prst="roundRect">
                <a:avLst>
                  <a:gd name="adj" fmla="val 50000"/>
                </a:avLst>
              </a:prstGeom>
              <a:gradFill flip="none" rotWithShape="1">
                <a:gsLst>
                  <a:gs pos="0">
                    <a:schemeClr val="accent1"/>
                  </a:gs>
                  <a:gs pos="100000">
                    <a:schemeClr val="accent1">
                      <a:lumMod val="75000"/>
                    </a:schemeClr>
                  </a:gs>
                </a:gsLst>
                <a:lin ang="2700000" scaled="1"/>
                <a:tileRect/>
              </a:gradFill>
              <a:ln>
                <a:noFill/>
              </a:ln>
              <a:effectLst>
                <a:outerShdw blurRad="254000" dist="127000" dir="2700000" algn="tl"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zh-CN" altLang="en-US" sz="2400" b="1" dirty="0"/>
                  <a:t>写作科研全流程</a:t>
                </a:r>
                <a:endParaRPr lang="en-US" sz="2400" b="1" dirty="0"/>
              </a:p>
            </p:txBody>
          </p:sp>
        </p:grpSp>
        <p:grpSp>
          <p:nvGrpSpPr>
            <p:cNvPr id="7" name="组合 6"/>
            <p:cNvGrpSpPr/>
            <p:nvPr/>
          </p:nvGrpSpPr>
          <p:grpSpPr>
            <a:xfrm>
              <a:off x="297179" y="2975551"/>
              <a:ext cx="1691642" cy="1933393"/>
              <a:chOff x="297179" y="2975551"/>
              <a:chExt cx="1691642" cy="1933393"/>
            </a:xfrm>
          </p:grpSpPr>
          <p:cxnSp>
            <p:nvCxnSpPr>
              <p:cNvPr id="32" name="1"/>
              <p:cNvCxnSpPr>
                <a:endCxn id="35" idx="2"/>
              </p:cNvCxnSpPr>
              <p:nvPr>
                <p:custDataLst>
                  <p:tags r:id="rId4"/>
                </p:custDataLst>
              </p:nvPr>
            </p:nvCxnSpPr>
            <p:spPr>
              <a:xfrm flipV="1">
                <a:off x="1143001" y="2975551"/>
                <a:ext cx="0" cy="332225"/>
              </a:xfrm>
              <a:prstGeom prst="line">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3" name="Title-1"/>
              <p:cNvSpPr/>
              <p:nvPr>
                <p:custDataLst>
                  <p:tags r:id="rId5"/>
                </p:custDataLst>
              </p:nvPr>
            </p:nvSpPr>
            <p:spPr>
              <a:xfrm>
                <a:off x="297179" y="3305359"/>
                <a:ext cx="1691642" cy="550018"/>
              </a:xfrm>
              <a:prstGeom prst="roundRect">
                <a:avLst>
                  <a:gd name="adj" fmla="val 50000"/>
                </a:avLst>
              </a:prstGeom>
              <a:gradFill flip="none" rotWithShape="1">
                <a:gsLst>
                  <a:gs pos="0">
                    <a:schemeClr val="accent1"/>
                  </a:gs>
                  <a:gs pos="100000">
                    <a:schemeClr val="accent1">
                      <a:lumMod val="75000"/>
                    </a:schemeClr>
                  </a:gs>
                </a:gsLst>
                <a:lin ang="2700000" scaled="1"/>
                <a:tileRect/>
              </a:gradFill>
              <a:ln>
                <a:noFill/>
              </a:ln>
              <a:effectLst>
                <a:outerShdw blurRad="254000" dist="127000" dir="2700000" algn="tl" rotWithShape="0">
                  <a:schemeClr val="accent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t>01 </a:t>
                </a:r>
                <a:r>
                  <a:rPr lang="zh-CN" altLang="en-US" b="1" dirty="0"/>
                  <a:t>选题</a:t>
                </a:r>
                <a:endParaRPr lang="en-US" b="1" dirty="0"/>
              </a:p>
            </p:txBody>
          </p:sp>
          <p:sp>
            <p:nvSpPr>
              <p:cNvPr id="34" name="Body-1"/>
              <p:cNvSpPr/>
              <p:nvPr>
                <p:custDataLst>
                  <p:tags r:id="rId6"/>
                </p:custDataLst>
              </p:nvPr>
            </p:nvSpPr>
            <p:spPr>
              <a:xfrm>
                <a:off x="390524" y="3877920"/>
                <a:ext cx="1504952" cy="10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万方</a:t>
                </a:r>
                <a:endParaRPr kumimoji="0" lang="en-US"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选题</a:t>
                </a:r>
                <a:endParaRPr kumimoji="0" lang="en-GB"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p:txBody>
          </p:sp>
        </p:grpSp>
        <p:grpSp>
          <p:nvGrpSpPr>
            <p:cNvPr id="8" name="组合 7"/>
            <p:cNvGrpSpPr/>
            <p:nvPr/>
          </p:nvGrpSpPr>
          <p:grpSpPr>
            <a:xfrm>
              <a:off x="2268125" y="2589814"/>
              <a:ext cx="1691642" cy="2319130"/>
              <a:chOff x="2268125" y="2589814"/>
              <a:chExt cx="1691642" cy="2319130"/>
            </a:xfrm>
          </p:grpSpPr>
          <p:cxnSp>
            <p:nvCxnSpPr>
              <p:cNvPr id="29" name="2"/>
              <p:cNvCxnSpPr/>
              <p:nvPr>
                <p:custDataLst>
                  <p:tags r:id="rId7"/>
                </p:custDataLst>
              </p:nvPr>
            </p:nvCxnSpPr>
            <p:spPr>
              <a:xfrm flipV="1">
                <a:off x="3113946" y="2589814"/>
                <a:ext cx="0" cy="720000"/>
              </a:xfrm>
              <a:prstGeom prst="line">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0" name="Title-2"/>
              <p:cNvSpPr/>
              <p:nvPr>
                <p:custDataLst>
                  <p:tags r:id="rId8"/>
                </p:custDataLst>
              </p:nvPr>
            </p:nvSpPr>
            <p:spPr>
              <a:xfrm>
                <a:off x="2268125" y="3305359"/>
                <a:ext cx="1691642" cy="550018"/>
              </a:xfrm>
              <a:prstGeom prst="roundRect">
                <a:avLst>
                  <a:gd name="adj" fmla="val 50000"/>
                </a:avLst>
              </a:prstGeom>
              <a:gradFill flip="none" rotWithShape="1">
                <a:gsLst>
                  <a:gs pos="0">
                    <a:schemeClr val="accent2"/>
                  </a:gs>
                  <a:gs pos="100000">
                    <a:schemeClr val="accent2">
                      <a:lumMod val="75000"/>
                    </a:schemeClr>
                  </a:gs>
                </a:gsLst>
                <a:lin ang="2700000" scaled="1"/>
                <a:tileRect/>
              </a:gradFill>
              <a:ln>
                <a:noFill/>
              </a:ln>
              <a:effectLst>
                <a:outerShdw blurRad="254000" dist="127000" dir="2700000" algn="tl" rotWithShape="0">
                  <a:schemeClr val="accent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t>02 </a:t>
                </a:r>
                <a:r>
                  <a:rPr lang="zh-CN" altLang="en-US" b="1" dirty="0"/>
                  <a:t>文献查找</a:t>
                </a:r>
                <a:endParaRPr lang="en-US" b="1" dirty="0"/>
              </a:p>
            </p:txBody>
          </p:sp>
          <p:sp>
            <p:nvSpPr>
              <p:cNvPr id="31" name="Body-2"/>
              <p:cNvSpPr/>
              <p:nvPr>
                <p:custDataLst>
                  <p:tags r:id="rId9"/>
                </p:custDataLst>
              </p:nvPr>
            </p:nvSpPr>
            <p:spPr>
              <a:xfrm>
                <a:off x="2361470" y="3877920"/>
                <a:ext cx="1504952" cy="10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万方</a:t>
                </a:r>
                <a:endParaRPr kumimoji="0" lang="en-US"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智搜</a:t>
                </a:r>
                <a:endParaRPr kumimoji="0" lang="en-GB"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p:txBody>
          </p:sp>
        </p:grpSp>
        <p:grpSp>
          <p:nvGrpSpPr>
            <p:cNvPr id="9" name="组合 8"/>
            <p:cNvGrpSpPr/>
            <p:nvPr/>
          </p:nvGrpSpPr>
          <p:grpSpPr>
            <a:xfrm>
              <a:off x="4252010" y="2589814"/>
              <a:ext cx="1983885" cy="2319130"/>
              <a:chOff x="4252010" y="2589814"/>
              <a:chExt cx="1983885" cy="2319130"/>
            </a:xfrm>
          </p:grpSpPr>
          <p:cxnSp>
            <p:nvCxnSpPr>
              <p:cNvPr id="26" name="3"/>
              <p:cNvCxnSpPr/>
              <p:nvPr>
                <p:custDataLst>
                  <p:tags r:id="rId10"/>
                </p:custDataLst>
              </p:nvPr>
            </p:nvCxnSpPr>
            <p:spPr>
              <a:xfrm flipV="1">
                <a:off x="5097832" y="2589814"/>
                <a:ext cx="0" cy="720000"/>
              </a:xfrm>
              <a:prstGeom prst="line">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7" name="Title-3"/>
              <p:cNvSpPr/>
              <p:nvPr>
                <p:custDataLst>
                  <p:tags r:id="rId11"/>
                </p:custDataLst>
              </p:nvPr>
            </p:nvSpPr>
            <p:spPr>
              <a:xfrm>
                <a:off x="4252011" y="3305359"/>
                <a:ext cx="1691642" cy="550018"/>
              </a:xfrm>
              <a:prstGeom prst="roundRect">
                <a:avLst>
                  <a:gd name="adj" fmla="val 50000"/>
                </a:avLst>
              </a:prstGeom>
              <a:gradFill flip="none" rotWithShape="1">
                <a:gsLst>
                  <a:gs pos="0">
                    <a:schemeClr val="accent3"/>
                  </a:gs>
                  <a:gs pos="100000">
                    <a:schemeClr val="accent3">
                      <a:lumMod val="75000"/>
                    </a:schemeClr>
                  </a:gs>
                </a:gsLst>
                <a:lin ang="2700000" scaled="1"/>
                <a:tileRect/>
              </a:gradFill>
              <a:ln>
                <a:noFill/>
              </a:ln>
              <a:effectLst>
                <a:outerShdw blurRad="254000" dist="127000" dir="2700000" algn="tl" rotWithShape="0">
                  <a:schemeClr val="accent3">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t>03 </a:t>
                </a:r>
                <a:r>
                  <a:rPr lang="zh-CN" altLang="en-US" b="1" dirty="0"/>
                  <a:t>文献阅读</a:t>
                </a:r>
                <a:endParaRPr lang="en-US" b="1" dirty="0"/>
              </a:p>
            </p:txBody>
          </p:sp>
          <p:sp>
            <p:nvSpPr>
              <p:cNvPr id="28" name="Body-3"/>
              <p:cNvSpPr/>
              <p:nvPr>
                <p:custDataLst>
                  <p:tags r:id="rId12"/>
                </p:custDataLst>
              </p:nvPr>
            </p:nvSpPr>
            <p:spPr>
              <a:xfrm>
                <a:off x="4252010" y="3877920"/>
                <a:ext cx="1983885" cy="10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30000"/>
                  </a:lnSpc>
                  <a:spcBef>
                    <a:spcPts val="0"/>
                  </a:spcBef>
                  <a:spcAft>
                    <a:spcPts val="0"/>
                  </a:spcAft>
                  <a:buClrTx/>
                  <a:buSzPct val="100000"/>
                  <a:buFontTx/>
                  <a:buNone/>
                  <a:defRPr/>
                </a:pPr>
                <a:r>
                  <a:rPr lang="zh-CN" altLang="en-US" sz="2800" dirty="0">
                    <a:solidFill>
                      <a:schemeClr val="tx2">
                        <a:lumMod val="75000"/>
                        <a:lumOff val="25000"/>
                      </a:schemeClr>
                    </a:solidFill>
                    <a:latin typeface="+mn-ea"/>
                  </a:rPr>
                  <a:t>数源</a:t>
                </a:r>
                <a:r>
                  <a:rPr lang="en-US" altLang="zh-CN" sz="2800" dirty="0">
                    <a:solidFill>
                      <a:schemeClr val="tx2">
                        <a:lumMod val="75000"/>
                        <a:lumOff val="25000"/>
                      </a:schemeClr>
                    </a:solidFill>
                    <a:latin typeface="+mn-ea"/>
                  </a:rPr>
                  <a:t>AI</a:t>
                </a:r>
                <a:r>
                  <a:rPr lang="zh-CN" altLang="en-US" sz="2800" dirty="0">
                    <a:solidFill>
                      <a:schemeClr val="tx2">
                        <a:lumMod val="75000"/>
                        <a:lumOff val="25000"/>
                      </a:schemeClr>
                    </a:solidFill>
                    <a:latin typeface="+mn-ea"/>
                  </a:rPr>
                  <a:t>学术研究平台</a:t>
                </a:r>
                <a:endParaRPr kumimoji="0" lang="en-GB" altLang="zh-CN" sz="1400" b="0" i="0" u="none" strike="noStrike" kern="1200" cap="none" spc="0" normalizeH="0" baseline="0" noProof="0" dirty="0">
                  <a:ln>
                    <a:noFill/>
                  </a:ln>
                  <a:solidFill>
                    <a:schemeClr val="tx2">
                      <a:lumMod val="75000"/>
                      <a:lumOff val="25000"/>
                    </a:schemeClr>
                  </a:solidFill>
                  <a:effectLst/>
                  <a:uLnTx/>
                  <a:uFillTx/>
                  <a:latin typeface="+mn-ea"/>
                  <a:cs typeface="+mn-cs"/>
                </a:endParaRPr>
              </a:p>
            </p:txBody>
          </p:sp>
        </p:grpSp>
        <p:grpSp>
          <p:nvGrpSpPr>
            <p:cNvPr id="10" name="组合 9"/>
            <p:cNvGrpSpPr/>
            <p:nvPr/>
          </p:nvGrpSpPr>
          <p:grpSpPr>
            <a:xfrm>
              <a:off x="6235897" y="2589814"/>
              <a:ext cx="1691642" cy="2319130"/>
              <a:chOff x="6235897" y="2589814"/>
              <a:chExt cx="1691642" cy="2319130"/>
            </a:xfrm>
          </p:grpSpPr>
          <p:cxnSp>
            <p:nvCxnSpPr>
              <p:cNvPr id="23" name="4"/>
              <p:cNvCxnSpPr/>
              <p:nvPr>
                <p:custDataLst>
                  <p:tags r:id="rId13"/>
                </p:custDataLst>
              </p:nvPr>
            </p:nvCxnSpPr>
            <p:spPr>
              <a:xfrm flipV="1">
                <a:off x="7081718" y="2589814"/>
                <a:ext cx="0" cy="720000"/>
              </a:xfrm>
              <a:prstGeom prst="line">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4" name="Title-4"/>
              <p:cNvSpPr/>
              <p:nvPr>
                <p:custDataLst>
                  <p:tags r:id="rId14"/>
                </p:custDataLst>
              </p:nvPr>
            </p:nvSpPr>
            <p:spPr>
              <a:xfrm>
                <a:off x="6235897" y="3305359"/>
                <a:ext cx="1691642" cy="550018"/>
              </a:xfrm>
              <a:prstGeom prst="roundRect">
                <a:avLst>
                  <a:gd name="adj" fmla="val 50000"/>
                </a:avLst>
              </a:prstGeom>
              <a:gradFill flip="none" rotWithShape="1">
                <a:gsLst>
                  <a:gs pos="0">
                    <a:schemeClr val="accent4"/>
                  </a:gs>
                  <a:gs pos="100000">
                    <a:schemeClr val="accent4">
                      <a:lumMod val="75000"/>
                    </a:schemeClr>
                  </a:gs>
                </a:gsLst>
                <a:lin ang="2700000" scaled="1"/>
                <a:tileRect/>
              </a:gradFill>
              <a:ln>
                <a:noFill/>
              </a:ln>
              <a:effectLst>
                <a:outerShdw blurRad="254000" dist="127000" dir="2700000" algn="tl" rotWithShape="0">
                  <a:schemeClr val="accent4">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t>04 </a:t>
                </a:r>
                <a:r>
                  <a:rPr lang="zh-CN" altLang="en-US" b="1" dirty="0"/>
                  <a:t>写作</a:t>
                </a:r>
                <a:endParaRPr lang="en-US" b="1" dirty="0"/>
              </a:p>
            </p:txBody>
          </p:sp>
          <p:sp>
            <p:nvSpPr>
              <p:cNvPr id="25" name="Body-4"/>
              <p:cNvSpPr/>
              <p:nvPr>
                <p:custDataLst>
                  <p:tags r:id="rId15"/>
                </p:custDataLst>
              </p:nvPr>
            </p:nvSpPr>
            <p:spPr>
              <a:xfrm>
                <a:off x="6329242" y="3877920"/>
                <a:ext cx="1504952" cy="10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万方</a:t>
                </a:r>
                <a:endParaRPr kumimoji="0" lang="en-US"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慧写</a:t>
                </a:r>
                <a:endParaRPr kumimoji="0" lang="en-GB" altLang="zh-CN" sz="1400" b="0" i="0" u="none" strike="noStrike" kern="1200" cap="none" spc="0" normalizeH="0" baseline="0" noProof="0" dirty="0">
                  <a:ln>
                    <a:noFill/>
                  </a:ln>
                  <a:solidFill>
                    <a:schemeClr val="tx2">
                      <a:lumMod val="75000"/>
                      <a:lumOff val="25000"/>
                    </a:schemeClr>
                  </a:solidFill>
                  <a:effectLst/>
                  <a:uLnTx/>
                  <a:uFillTx/>
                  <a:latin typeface="+mn-ea"/>
                  <a:cs typeface="+mn-cs"/>
                </a:endParaRPr>
              </a:p>
            </p:txBody>
          </p:sp>
        </p:grpSp>
        <p:grpSp>
          <p:nvGrpSpPr>
            <p:cNvPr id="11" name="组合 10"/>
            <p:cNvGrpSpPr/>
            <p:nvPr/>
          </p:nvGrpSpPr>
          <p:grpSpPr>
            <a:xfrm>
              <a:off x="7649498" y="2589814"/>
              <a:ext cx="2379406" cy="2319130"/>
              <a:chOff x="7649498" y="2589814"/>
              <a:chExt cx="2379406" cy="2319130"/>
            </a:xfrm>
          </p:grpSpPr>
          <p:cxnSp>
            <p:nvCxnSpPr>
              <p:cNvPr id="20" name="5"/>
              <p:cNvCxnSpPr/>
              <p:nvPr>
                <p:custDataLst>
                  <p:tags r:id="rId16"/>
                </p:custDataLst>
              </p:nvPr>
            </p:nvCxnSpPr>
            <p:spPr>
              <a:xfrm flipV="1">
                <a:off x="9065604" y="2589814"/>
                <a:ext cx="0" cy="720000"/>
              </a:xfrm>
              <a:prstGeom prst="line">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Title-5"/>
              <p:cNvSpPr/>
              <p:nvPr>
                <p:custDataLst>
                  <p:tags r:id="rId17"/>
                </p:custDataLst>
              </p:nvPr>
            </p:nvSpPr>
            <p:spPr>
              <a:xfrm>
                <a:off x="8219783" y="3305359"/>
                <a:ext cx="1691642" cy="550018"/>
              </a:xfrm>
              <a:prstGeom prst="roundRect">
                <a:avLst>
                  <a:gd name="adj" fmla="val 50000"/>
                </a:avLst>
              </a:prstGeom>
              <a:gradFill flip="none" rotWithShape="1">
                <a:gsLst>
                  <a:gs pos="0">
                    <a:schemeClr val="accent5"/>
                  </a:gs>
                  <a:gs pos="100000">
                    <a:schemeClr val="accent5">
                      <a:lumMod val="75000"/>
                    </a:schemeClr>
                  </a:gs>
                </a:gsLst>
                <a:lin ang="2700000" scaled="1"/>
                <a:tileRect/>
              </a:gradFill>
              <a:ln>
                <a:noFill/>
              </a:ln>
              <a:effectLst>
                <a:outerShdw blurRad="254000" dist="127000" dir="2700000" algn="tl" rotWithShape="0">
                  <a:schemeClr val="accent5">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t>05 </a:t>
                </a:r>
                <a:r>
                  <a:rPr lang="zh-CN" altLang="en-US" b="1" dirty="0"/>
                  <a:t>检测</a:t>
                </a:r>
                <a:endParaRPr lang="en-US" b="1" dirty="0"/>
              </a:p>
            </p:txBody>
          </p:sp>
          <p:sp>
            <p:nvSpPr>
              <p:cNvPr id="22" name="Body-5"/>
              <p:cNvSpPr/>
              <p:nvPr>
                <p:custDataLst>
                  <p:tags r:id="rId18"/>
                </p:custDataLst>
              </p:nvPr>
            </p:nvSpPr>
            <p:spPr>
              <a:xfrm>
                <a:off x="7649498" y="3877920"/>
                <a:ext cx="2379406" cy="10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rPr>
                  <a:t>万方论文相似性检测系统</a:t>
                </a:r>
                <a:endParaRPr kumimoji="0" lang="en-GB" altLang="zh-CN" sz="2800" b="0" i="0" u="none" strike="noStrike" kern="1200" cap="none" spc="0" normalizeH="0" baseline="0" noProof="0" dirty="0">
                  <a:ln>
                    <a:noFill/>
                  </a:ln>
                  <a:solidFill>
                    <a:schemeClr val="tx2">
                      <a:lumMod val="75000"/>
                      <a:lumOff val="25000"/>
                    </a:schemeClr>
                  </a:solidFill>
                  <a:effectLst/>
                  <a:uLnTx/>
                  <a:uFillTx/>
                  <a:latin typeface="+mn-ea"/>
                </a:endParaRPr>
              </a:p>
            </p:txBody>
          </p:sp>
        </p:grpSp>
        <p:grpSp>
          <p:nvGrpSpPr>
            <p:cNvPr id="12" name="组合 11"/>
            <p:cNvGrpSpPr/>
            <p:nvPr/>
          </p:nvGrpSpPr>
          <p:grpSpPr>
            <a:xfrm>
              <a:off x="10203180" y="2975551"/>
              <a:ext cx="1691642" cy="1933393"/>
              <a:chOff x="10203180" y="2975551"/>
              <a:chExt cx="1691642" cy="1933393"/>
            </a:xfrm>
          </p:grpSpPr>
          <p:cxnSp>
            <p:nvCxnSpPr>
              <p:cNvPr id="13" name="6"/>
              <p:cNvCxnSpPr>
                <a:endCxn id="35" idx="0"/>
              </p:cNvCxnSpPr>
              <p:nvPr>
                <p:custDataLst>
                  <p:tags r:id="rId19"/>
                </p:custDataLst>
              </p:nvPr>
            </p:nvCxnSpPr>
            <p:spPr>
              <a:xfrm flipV="1">
                <a:off x="11049001" y="2975551"/>
                <a:ext cx="0" cy="332225"/>
              </a:xfrm>
              <a:prstGeom prst="line">
                <a:avLst/>
              </a:prstGeom>
              <a:ln w="9525">
                <a:solidFill>
                  <a:schemeClr val="tx2">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4" name="Title-6"/>
              <p:cNvSpPr/>
              <p:nvPr>
                <p:custDataLst>
                  <p:tags r:id="rId20"/>
                </p:custDataLst>
              </p:nvPr>
            </p:nvSpPr>
            <p:spPr>
              <a:xfrm>
                <a:off x="10203180" y="3305359"/>
                <a:ext cx="1691642" cy="550018"/>
              </a:xfrm>
              <a:prstGeom prst="roundRect">
                <a:avLst>
                  <a:gd name="adj" fmla="val 50000"/>
                </a:avLst>
              </a:prstGeom>
              <a:gradFill flip="none" rotWithShape="1">
                <a:gsLst>
                  <a:gs pos="0">
                    <a:schemeClr val="accent6"/>
                  </a:gs>
                  <a:gs pos="100000">
                    <a:schemeClr val="accent6">
                      <a:lumMod val="75000"/>
                    </a:schemeClr>
                  </a:gs>
                </a:gsLst>
                <a:lin ang="2700000" scaled="1"/>
                <a:tileRect/>
              </a:gradFill>
              <a:ln>
                <a:noFill/>
              </a:ln>
              <a:effectLst>
                <a:outerShdw blurRad="254000" dist="127000" dir="2700000" algn="tl" rotWithShape="0">
                  <a:schemeClr val="accent6">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r>
                  <a:rPr lang="en-US" altLang="zh-CN" b="1" dirty="0"/>
                  <a:t>06 </a:t>
                </a:r>
                <a:r>
                  <a:rPr lang="zh-CN" altLang="en-US" b="1" dirty="0"/>
                  <a:t>论文发表</a:t>
                </a:r>
                <a:endParaRPr lang="en-US" b="1" dirty="0"/>
              </a:p>
            </p:txBody>
          </p:sp>
          <p:sp>
            <p:nvSpPr>
              <p:cNvPr id="15" name="Body-6"/>
              <p:cNvSpPr/>
              <p:nvPr>
                <p:custDataLst>
                  <p:tags r:id="rId21"/>
                </p:custDataLst>
              </p:nvPr>
            </p:nvSpPr>
            <p:spPr>
              <a:xfrm>
                <a:off x="10297014" y="3877920"/>
                <a:ext cx="1504952" cy="1031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t" anchorCtr="0">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万方</a:t>
                </a:r>
                <a:endParaRPr kumimoji="0" lang="en-US"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a:p>
                <a:pPr marL="0" marR="0" lvl="0" indent="0" algn="ctr" defTabSz="913765" rtl="0" eaLnBrk="1" fontAlgn="auto" latinLnBrk="0" hangingPunct="1">
                  <a:lnSpc>
                    <a:spcPct val="130000"/>
                  </a:lnSpc>
                  <a:spcBef>
                    <a:spcPts val="0"/>
                  </a:spcBef>
                  <a:spcAft>
                    <a:spcPts val="0"/>
                  </a:spcAft>
                  <a:buClrTx/>
                  <a:buSzPct val="100000"/>
                  <a:buFontTx/>
                  <a:buNone/>
                  <a:defRPr/>
                </a:pPr>
                <a:r>
                  <a:rPr kumimoji="0" lang="zh-CN" altLang="en-US" sz="2800" b="0" i="0" u="none" strike="noStrike" kern="1200" cap="none" spc="0" normalizeH="0" baseline="0" noProof="0" dirty="0">
                    <a:ln>
                      <a:noFill/>
                    </a:ln>
                    <a:solidFill>
                      <a:schemeClr val="tx2">
                        <a:lumMod val="75000"/>
                        <a:lumOff val="25000"/>
                      </a:schemeClr>
                    </a:solidFill>
                    <a:effectLst/>
                    <a:uLnTx/>
                    <a:uFillTx/>
                    <a:latin typeface="+mn-ea"/>
                    <a:cs typeface="+mn-cs"/>
                  </a:rPr>
                  <a:t>刊寻</a:t>
                </a:r>
                <a:endParaRPr kumimoji="0" lang="en-GB" altLang="zh-CN" sz="2800" b="0" i="0" u="none" strike="noStrike" kern="1200" cap="none" spc="0" normalizeH="0" baseline="0" noProof="0" dirty="0">
                  <a:ln>
                    <a:noFill/>
                  </a:ln>
                  <a:solidFill>
                    <a:schemeClr val="tx2">
                      <a:lumMod val="75000"/>
                      <a:lumOff val="25000"/>
                    </a:schemeClr>
                  </a:solidFill>
                  <a:effectLst/>
                  <a:uLnTx/>
                  <a:uFillTx/>
                  <a:latin typeface="+mn-ea"/>
                  <a:cs typeface="+mn-cs"/>
                </a:endParaRPr>
              </a:p>
            </p:txBody>
          </p:sp>
        </p:grpSp>
      </p:grpSp>
      <p:sp>
        <p:nvSpPr>
          <p:cNvPr id="37" name="文本框 36"/>
          <p:cNvSpPr txBox="1"/>
          <p:nvPr/>
        </p:nvSpPr>
        <p:spPr>
          <a:xfrm>
            <a:off x="390555" y="483669"/>
            <a:ext cx="5938684" cy="584775"/>
          </a:xfrm>
          <a:prstGeom prst="rect">
            <a:avLst/>
          </a:prstGeom>
          <a:noFill/>
        </p:spPr>
        <p:txBody>
          <a:bodyPr wrap="square" rtlCol="0">
            <a:spAutoFit/>
          </a:bodyPr>
          <a:lstStyle/>
          <a:p>
            <a:r>
              <a:rPr lang="en-US" altLang="zh-CN" sz="3200" b="1" dirty="0"/>
              <a:t>AI</a:t>
            </a:r>
            <a:r>
              <a:rPr lang="zh-CN" altLang="en-US" sz="3200" b="1" dirty="0"/>
              <a:t>赋能学术研究全流程</a:t>
            </a:r>
            <a:endParaRPr lang="zh-CN" altLang="en-US" sz="32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4" name="直接连接符 33"/>
          <p:cNvCxnSpPr/>
          <p:nvPr>
            <p:custDataLst>
              <p:tags r:id="rId1"/>
            </p:custDataLst>
          </p:nvPr>
        </p:nvCxnSpPr>
        <p:spPr>
          <a:xfrm>
            <a:off x="247848" y="3163163"/>
            <a:ext cx="11481976" cy="1"/>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sp>
        <p:nvSpPr>
          <p:cNvPr id="8" name="椭圆 7"/>
          <p:cNvSpPr/>
          <p:nvPr>
            <p:custDataLst>
              <p:tags r:id="rId2"/>
            </p:custDataLst>
          </p:nvPr>
        </p:nvSpPr>
        <p:spPr>
          <a:xfrm>
            <a:off x="965835" y="2620645"/>
            <a:ext cx="913130" cy="913130"/>
          </a:xfrm>
          <a:prstGeom prst="ellipse">
            <a:avLst/>
          </a:prstGeom>
          <a:solidFill>
            <a:schemeClr val="accent1"/>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569" y="2854691"/>
            <a:ext cx="457200" cy="457200"/>
          </a:xfrm>
          <a:prstGeom prst="rect">
            <a:avLst/>
          </a:prstGeom>
        </p:spPr>
      </p:pic>
      <p:sp>
        <p:nvSpPr>
          <p:cNvPr id="3" name="椭圆 2"/>
          <p:cNvSpPr/>
          <p:nvPr>
            <p:custDataLst>
              <p:tags r:id="rId4"/>
            </p:custDataLst>
          </p:nvPr>
        </p:nvSpPr>
        <p:spPr>
          <a:xfrm>
            <a:off x="3044825" y="2620645"/>
            <a:ext cx="913130" cy="913130"/>
          </a:xfrm>
          <a:prstGeom prst="ellipse">
            <a:avLst/>
          </a:prstGeom>
          <a:solidFill>
            <a:schemeClr val="accent1"/>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42" name="图片 20" descr="3494944"/>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3296285" y="2854960"/>
            <a:ext cx="474980" cy="467995"/>
          </a:xfrm>
          <a:prstGeom prst="rect">
            <a:avLst/>
          </a:prstGeom>
        </p:spPr>
      </p:pic>
      <p:sp>
        <p:nvSpPr>
          <p:cNvPr id="48" name="椭圆 47"/>
          <p:cNvSpPr/>
          <p:nvPr>
            <p:custDataLst>
              <p:tags r:id="rId8"/>
            </p:custDataLst>
          </p:nvPr>
        </p:nvSpPr>
        <p:spPr>
          <a:xfrm>
            <a:off x="5371465" y="2610485"/>
            <a:ext cx="913130" cy="913130"/>
          </a:xfrm>
          <a:prstGeom prst="ellipse">
            <a:avLst/>
          </a:prstGeom>
          <a:solidFill>
            <a:srgbClr val="00B05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47" name="图片 21" descr="4123473"/>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5594350" y="2832735"/>
            <a:ext cx="467995" cy="467995"/>
          </a:xfrm>
          <a:prstGeom prst="rect">
            <a:avLst/>
          </a:prstGeom>
        </p:spPr>
      </p:pic>
      <p:sp>
        <p:nvSpPr>
          <p:cNvPr id="61" name="椭圆 60"/>
          <p:cNvSpPr/>
          <p:nvPr>
            <p:custDataLst>
              <p:tags r:id="rId12"/>
            </p:custDataLst>
          </p:nvPr>
        </p:nvSpPr>
        <p:spPr>
          <a:xfrm>
            <a:off x="7626985" y="2615565"/>
            <a:ext cx="913130" cy="913130"/>
          </a:xfrm>
          <a:prstGeom prst="ellipse">
            <a:avLst/>
          </a:prstGeom>
          <a:solidFill>
            <a:srgbClr val="7030A0"/>
          </a:solidFill>
          <a:ln>
            <a:noFill/>
          </a:ln>
        </p:spPr>
        <p:style>
          <a:lnRef idx="2">
            <a:srgbClr val="207CBC">
              <a:shade val="50000"/>
            </a:srgbClr>
          </a:lnRef>
          <a:fillRef idx="1">
            <a:srgbClr val="207CBC"/>
          </a:fillRef>
          <a:effectRef idx="0">
            <a:srgbClr val="207CBC"/>
          </a:effectRef>
          <a:fontRef idx="minor">
            <a:sysClr val="window" lastClr="FFFFFF"/>
          </a:fontRef>
        </p:style>
        <p:txBody>
          <a:bodyPr rtlCol="0" anchor="ctr">
            <a:normAutofit/>
          </a:bodyPr>
          <a:p>
            <a:pPr algn="ctr"/>
            <a:endParaRPr lang="zh-CN" altLang="en-US" sz="180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pic>
        <p:nvPicPr>
          <p:cNvPr id="60" name="图片 22" descr="3641642"/>
          <p:cNvPicPr>
            <a:picLocks noChangeAspect="1"/>
          </p:cNvPicPr>
          <p:nvPr>
            <p:custDataLst>
              <p:tags r:id="rId13"/>
            </p:custDataLst>
          </p:nvPr>
        </p:nvPicPr>
        <p:blipFill>
          <a:blip r:embed="rId14">
            <a:extLst>
              <a:ext uri="{96DAC541-7B7A-43D3-8B79-37D633B846F1}">
                <asvg:svgBlip xmlns:asvg="http://schemas.microsoft.com/office/drawing/2016/SVG/main" r:embed="rId15"/>
              </a:ext>
            </a:extLst>
          </a:blip>
          <a:stretch>
            <a:fillRect/>
          </a:stretch>
        </p:blipFill>
        <p:spPr>
          <a:xfrm>
            <a:off x="7849235" y="2870200"/>
            <a:ext cx="467995" cy="467995"/>
          </a:xfrm>
          <a:prstGeom prst="rect">
            <a:avLst/>
          </a:prstGeom>
        </p:spPr>
      </p:pic>
      <p:sp>
        <p:nvSpPr>
          <p:cNvPr id="41" name="椭圆 40"/>
          <p:cNvSpPr/>
          <p:nvPr>
            <p:custDataLst>
              <p:tags r:id="rId16"/>
            </p:custDataLst>
          </p:nvPr>
        </p:nvSpPr>
        <p:spPr>
          <a:xfrm>
            <a:off x="10253980" y="2620645"/>
            <a:ext cx="913130" cy="913130"/>
          </a:xfrm>
          <a:prstGeom prst="ellipse">
            <a:avLst/>
          </a:prstGeom>
          <a:solidFill>
            <a:schemeClr val="accent1"/>
          </a:solid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normAutofit/>
          </a:bodyPr>
          <a:p>
            <a:pPr algn="ctr"/>
            <a:endParaRPr lang="zh-CN" altLang="en-US" sz="1800" dirty="0">
              <a:solidFill>
                <a:schemeClr val="lt1"/>
              </a:solidFill>
              <a:latin typeface="微软雅黑" panose="020B0503020204020204" charset="-122"/>
              <a:ea typeface="微软雅黑" panose="020B0503020204020204" charset="-122"/>
              <a:cs typeface="仿宋" panose="02010609060101010101" charset="-122"/>
              <a:sym typeface="Arial" panose="020B0604020202020204" pitchFamily="34" charset="0"/>
            </a:endParaRPr>
          </a:p>
        </p:txBody>
      </p:sp>
      <p:sp>
        <p:nvSpPr>
          <p:cNvPr id="6" name="卷形: 垂直 1"/>
          <p:cNvSpPr/>
          <p:nvPr>
            <p:custDataLst>
              <p:tags r:id="rId17"/>
            </p:custDataLst>
          </p:nvPr>
        </p:nvSpPr>
        <p:spPr>
          <a:xfrm>
            <a:off x="10499092" y="2911549"/>
            <a:ext cx="440004" cy="385803"/>
          </a:xfrm>
          <a:prstGeom prst="verticalScroll">
            <a:avLst/>
          </a:prstGeom>
          <a:noFill/>
          <a:ln w="28575">
            <a:solidFill>
              <a:schemeClr val="l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solidFill>
                <a:schemeClr val="lt1"/>
              </a:solidFill>
              <a:latin typeface="微软雅黑" panose="020B0503020204020204" charset="-122"/>
              <a:ea typeface="微软雅黑" panose="020B0503020204020204" charset="-122"/>
            </a:endParaRPr>
          </a:p>
        </p:txBody>
      </p:sp>
      <p:cxnSp>
        <p:nvCxnSpPr>
          <p:cNvPr id="37" name="直接连接符 36"/>
          <p:cNvCxnSpPr/>
          <p:nvPr>
            <p:custDataLst>
              <p:tags r:id="rId18"/>
            </p:custDataLst>
          </p:nvPr>
        </p:nvCxnSpPr>
        <p:spPr>
          <a:xfrm>
            <a:off x="4653075" y="3163161"/>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5" name="直接连接符 4"/>
          <p:cNvCxnSpPr/>
          <p:nvPr>
            <p:custDataLst>
              <p:tags r:id="rId19"/>
            </p:custDataLst>
          </p:nvPr>
        </p:nvCxnSpPr>
        <p:spPr>
          <a:xfrm>
            <a:off x="2497155" y="3151823"/>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63" name="直接连接符 62"/>
          <p:cNvCxnSpPr/>
          <p:nvPr>
            <p:custDataLst>
              <p:tags r:id="rId20"/>
            </p:custDataLst>
          </p:nvPr>
        </p:nvCxnSpPr>
        <p:spPr>
          <a:xfrm>
            <a:off x="6758888" y="3152759"/>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cxnSp>
        <p:nvCxnSpPr>
          <p:cNvPr id="64" name="直接连接符 63"/>
          <p:cNvCxnSpPr/>
          <p:nvPr>
            <p:custDataLst>
              <p:tags r:id="rId21"/>
            </p:custDataLst>
          </p:nvPr>
        </p:nvCxnSpPr>
        <p:spPr>
          <a:xfrm>
            <a:off x="9464483" y="3163161"/>
            <a:ext cx="0" cy="806807"/>
          </a:xfrm>
          <a:prstGeom prst="line">
            <a:avLst/>
          </a:prstGeom>
          <a:ln w="28575">
            <a:solidFill>
              <a:schemeClr val="accent6"/>
            </a:solidFill>
            <a:headEnd type="oval"/>
            <a:tailEnd type="oval"/>
          </a:ln>
        </p:spPr>
        <p:style>
          <a:lnRef idx="1">
            <a:srgbClr val="207CBC"/>
          </a:lnRef>
          <a:fillRef idx="0">
            <a:srgbClr val="207CBC"/>
          </a:fillRef>
          <a:effectRef idx="0">
            <a:srgbClr val="207CBC"/>
          </a:effectRef>
          <a:fontRef idx="minor">
            <a:sysClr val="windowText" lastClr="000000"/>
          </a:fontRef>
        </p:style>
      </p:cxnSp>
      <p:sp>
        <p:nvSpPr>
          <p:cNvPr id="9" name="文本框 8"/>
          <p:cNvSpPr txBox="1"/>
          <p:nvPr>
            <p:custDataLst>
              <p:tags r:id="rId22"/>
            </p:custDataLst>
          </p:nvPr>
        </p:nvSpPr>
        <p:spPr>
          <a:xfrm>
            <a:off x="702310" y="3594735"/>
            <a:ext cx="1440180" cy="709295"/>
          </a:xfrm>
          <a:prstGeom prst="rect">
            <a:avLst/>
          </a:prstGeom>
          <a:noFill/>
        </p:spPr>
        <p:txBody>
          <a:bodyPr wrap="square" rtlCol="0">
            <a:noAutofit/>
          </a:bodyPr>
          <a:p>
            <a:pPr algn="ctr"/>
            <a:r>
              <a:rPr lang="zh-CN" altLang="en-US" sz="1865"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多层次服务导引</a:t>
            </a:r>
            <a:endParaRPr lang="zh-CN" altLang="en-US" sz="1865"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4" name="文本框 43"/>
          <p:cNvSpPr txBox="1"/>
          <p:nvPr>
            <p:custDataLst>
              <p:tags r:id="rId23"/>
            </p:custDataLst>
          </p:nvPr>
        </p:nvSpPr>
        <p:spPr>
          <a:xfrm>
            <a:off x="2790825" y="3671570"/>
            <a:ext cx="1440180" cy="385445"/>
          </a:xfrm>
          <a:prstGeom prst="rect">
            <a:avLst/>
          </a:prstGeom>
          <a:noFill/>
        </p:spPr>
        <p:txBody>
          <a:bodyPr wrap="square" rtlCol="0">
            <a:normAutofit fontScale="82500"/>
          </a:bodyPr>
          <a:p>
            <a:pPr algn="ctr"/>
            <a:r>
              <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智能检索</a:t>
            </a:r>
            <a:endPar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9" name="文本框 48"/>
          <p:cNvSpPr txBox="1"/>
          <p:nvPr>
            <p:custDataLst>
              <p:tags r:id="rId24"/>
            </p:custDataLst>
          </p:nvPr>
        </p:nvSpPr>
        <p:spPr>
          <a:xfrm>
            <a:off x="5107940" y="3671570"/>
            <a:ext cx="1440180" cy="385445"/>
          </a:xfrm>
          <a:prstGeom prst="rect">
            <a:avLst/>
          </a:prstGeom>
          <a:noFill/>
        </p:spPr>
        <p:txBody>
          <a:bodyPr wrap="square" rtlCol="0">
            <a:normAutofit fontScale="82500"/>
          </a:bodyPr>
          <a:p>
            <a:pPr algn="ctr"/>
            <a:r>
              <a:rPr lang="zh-CN" altLang="en-US" sz="2000" b="1" dirty="0">
                <a:solidFill>
                  <a:srgbClr val="00B05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多维揭示</a:t>
            </a:r>
            <a:endParaRPr lang="zh-CN" altLang="en-US" sz="2000" b="1" dirty="0">
              <a:solidFill>
                <a:srgbClr val="00B05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62" name="文本框 61"/>
          <p:cNvSpPr txBox="1"/>
          <p:nvPr>
            <p:custDataLst>
              <p:tags r:id="rId25"/>
            </p:custDataLst>
          </p:nvPr>
        </p:nvSpPr>
        <p:spPr>
          <a:xfrm>
            <a:off x="7363460" y="3629025"/>
            <a:ext cx="1440180" cy="386080"/>
          </a:xfrm>
          <a:prstGeom prst="rect">
            <a:avLst/>
          </a:prstGeom>
          <a:noFill/>
        </p:spPr>
        <p:txBody>
          <a:bodyPr wrap="square" rtlCol="0">
            <a:normAutofit fontScale="82500"/>
          </a:bodyPr>
          <a:p>
            <a:pPr algn="ctr"/>
            <a:r>
              <a:rPr lang="zh-CN" altLang="en-US" sz="2000" b="1" dirty="0">
                <a:solidFill>
                  <a:srgbClr val="7030A0"/>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保障获取</a:t>
            </a:r>
            <a:endParaRPr lang="zh-CN" altLang="en-US" sz="2000" b="1" dirty="0">
              <a:solidFill>
                <a:srgbClr val="7030A0"/>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50" name="文本框 49"/>
          <p:cNvSpPr txBox="1"/>
          <p:nvPr>
            <p:custDataLst>
              <p:tags r:id="rId26"/>
            </p:custDataLst>
          </p:nvPr>
        </p:nvSpPr>
        <p:spPr>
          <a:xfrm>
            <a:off x="9990455" y="3671570"/>
            <a:ext cx="1440180" cy="386080"/>
          </a:xfrm>
          <a:prstGeom prst="rect">
            <a:avLst/>
          </a:prstGeom>
          <a:noFill/>
        </p:spPr>
        <p:txBody>
          <a:bodyPr wrap="square" rtlCol="0">
            <a:normAutofit fontScale="82500"/>
          </a:bodyPr>
          <a:p>
            <a:pPr algn="ctr"/>
            <a:r>
              <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个性化服务</a:t>
            </a:r>
            <a:endParaRPr lang="zh-CN" altLang="en-US" sz="2000" b="1" dirty="0">
              <a:solidFill>
                <a:schemeClr val="accent1"/>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7" name="文本框 6"/>
          <p:cNvSpPr txBox="1"/>
          <p:nvPr>
            <p:custDataLst>
              <p:tags r:id="rId27"/>
            </p:custDataLst>
          </p:nvPr>
        </p:nvSpPr>
        <p:spPr>
          <a:xfrm>
            <a:off x="854075" y="4586605"/>
            <a:ext cx="1024890" cy="1014730"/>
          </a:xfrm>
          <a:prstGeom prst="rect">
            <a:avLst/>
          </a:prstGeom>
          <a:noFill/>
        </p:spPr>
        <p:txBody>
          <a:bodyPr wrap="square" rtlCol="0">
            <a:spAutoFit/>
          </a:bodyPr>
          <a:p>
            <a:pPr marL="214630" indent="-214630">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资源</a:t>
            </a:r>
            <a:endParaRPr lang="zh-CN" altLang="en-US" sz="2000" kern="0" dirty="0">
              <a:solidFill>
                <a:srgbClr val="537285"/>
              </a:solidFill>
              <a:uFillTx/>
              <a:latin typeface="黑体" panose="02010609060101010101" charset="-122"/>
              <a:ea typeface="黑体" panose="02010609060101010101" charset="-122"/>
            </a:endParaRPr>
          </a:p>
          <a:p>
            <a:pPr marL="214630" indent="-214630">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工具</a:t>
            </a:r>
            <a:endParaRPr lang="zh-CN" altLang="en-US" sz="2000" kern="0" dirty="0">
              <a:solidFill>
                <a:srgbClr val="537285"/>
              </a:solidFill>
              <a:uFillTx/>
              <a:latin typeface="黑体" panose="02010609060101010101" charset="-122"/>
              <a:ea typeface="黑体" panose="02010609060101010101" charset="-122"/>
            </a:endParaRPr>
          </a:p>
          <a:p>
            <a:pPr marL="214630" indent="-214630">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服务</a:t>
            </a:r>
            <a:endParaRPr lang="zh-CN" altLang="en-US" sz="2000" kern="0" dirty="0">
              <a:solidFill>
                <a:srgbClr val="537285"/>
              </a:solidFill>
              <a:uFillTx/>
              <a:latin typeface="黑体" panose="02010609060101010101" charset="-122"/>
              <a:ea typeface="黑体" panose="02010609060101010101" charset="-122"/>
            </a:endParaRPr>
          </a:p>
        </p:txBody>
      </p:sp>
      <p:sp>
        <p:nvSpPr>
          <p:cNvPr id="70" name="文本框 69"/>
          <p:cNvSpPr txBox="1"/>
          <p:nvPr>
            <p:custDataLst>
              <p:tags r:id="rId28"/>
            </p:custDataLst>
          </p:nvPr>
        </p:nvSpPr>
        <p:spPr>
          <a:xfrm>
            <a:off x="2790825" y="4302760"/>
            <a:ext cx="2241127" cy="1938020"/>
          </a:xfrm>
          <a:prstGeom prst="rect">
            <a:avLst/>
          </a:prstGeom>
          <a:noFill/>
        </p:spPr>
        <p:txBody>
          <a:bodyPr wrap="square" rtlCol="0">
            <a:spAutoFit/>
          </a:bodyPr>
          <a:p>
            <a:pPr marL="214630" indent="-214630" algn="l">
              <a:buClrTx/>
              <a:buSzTx/>
              <a:buFont typeface="Arial" panose="020B0604020202020204" pitchFamily="34" charset="0"/>
              <a:buChar char="•"/>
            </a:pPr>
            <a:r>
              <a:rPr lang="en-US" altLang="zh-CN" sz="2000" kern="0" dirty="0">
                <a:solidFill>
                  <a:srgbClr val="537285"/>
                </a:solidFill>
                <a:uFillTx/>
                <a:latin typeface="黑体" panose="02010609060101010101" charset="-122"/>
                <a:ea typeface="黑体" panose="02010609060101010101" charset="-122"/>
              </a:rPr>
              <a:t>AI</a:t>
            </a:r>
            <a:r>
              <a:rPr lang="zh-CN" altLang="en-US" sz="2000" kern="0" dirty="0">
                <a:solidFill>
                  <a:srgbClr val="537285"/>
                </a:solidFill>
                <a:uFillTx/>
                <a:latin typeface="黑体" panose="02010609060101010101" charset="-122"/>
                <a:ea typeface="黑体" panose="02010609060101010101" charset="-122"/>
              </a:rPr>
              <a:t>增强检索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分类检索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高级检索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专业检索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作者发文检索</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二次检索</a:t>
            </a:r>
            <a:endParaRPr lang="zh-CN" altLang="en-US" sz="2000" kern="0" dirty="0">
              <a:solidFill>
                <a:srgbClr val="537285"/>
              </a:solidFill>
              <a:uFillTx/>
              <a:latin typeface="黑体" panose="02010609060101010101" charset="-122"/>
              <a:ea typeface="黑体" panose="02010609060101010101" charset="-122"/>
            </a:endParaRPr>
          </a:p>
        </p:txBody>
      </p:sp>
      <p:sp>
        <p:nvSpPr>
          <p:cNvPr id="71" name="文本框 70"/>
          <p:cNvSpPr txBox="1"/>
          <p:nvPr>
            <p:custDataLst>
              <p:tags r:id="rId29"/>
            </p:custDataLst>
          </p:nvPr>
        </p:nvSpPr>
        <p:spPr>
          <a:xfrm>
            <a:off x="5236210" y="4307205"/>
            <a:ext cx="1585595" cy="1630045"/>
          </a:xfrm>
          <a:prstGeom prst="rect">
            <a:avLst/>
          </a:prstGeom>
          <a:noFill/>
        </p:spPr>
        <p:txBody>
          <a:bodyPr wrap="square" rtlCol="0">
            <a:spAutoFit/>
          </a:bodyPr>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排序</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聚类</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只看核心</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结果分析</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相关推荐</a:t>
            </a:r>
            <a:endParaRPr lang="zh-CN" altLang="en-US" sz="2000" dirty="0">
              <a:solidFill>
                <a:schemeClr val="dk1"/>
              </a:solidFill>
              <a:latin typeface="微软雅黑" panose="020B0503020204020204" charset="-122"/>
              <a:ea typeface="微软雅黑" panose="020B0503020204020204" charset="-122"/>
            </a:endParaRPr>
          </a:p>
        </p:txBody>
      </p:sp>
      <p:sp>
        <p:nvSpPr>
          <p:cNvPr id="72" name="文本框 71"/>
          <p:cNvSpPr txBox="1"/>
          <p:nvPr>
            <p:custDataLst>
              <p:tags r:id="rId30"/>
            </p:custDataLst>
          </p:nvPr>
        </p:nvSpPr>
        <p:spPr>
          <a:xfrm>
            <a:off x="7421245" y="4305935"/>
            <a:ext cx="1597660" cy="1630045"/>
          </a:xfrm>
          <a:prstGeom prst="rect">
            <a:avLst/>
          </a:prstGeom>
          <a:noFill/>
        </p:spPr>
        <p:txBody>
          <a:bodyPr wrap="square" rtlCol="0">
            <a:spAutoFit/>
          </a:bodyPr>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在线阅读</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下载</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全文直达</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原文传递</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网络来源</a:t>
            </a:r>
            <a:endParaRPr lang="zh-CN" altLang="en-US" sz="2000" dirty="0">
              <a:solidFill>
                <a:schemeClr val="dk1"/>
              </a:solidFill>
              <a:latin typeface="微软雅黑" panose="020B0503020204020204" charset="-122"/>
              <a:ea typeface="微软雅黑" panose="020B0503020204020204" charset="-122"/>
            </a:endParaRPr>
          </a:p>
        </p:txBody>
      </p:sp>
      <p:sp>
        <p:nvSpPr>
          <p:cNvPr id="51" name="文本框 50"/>
          <p:cNvSpPr txBox="1"/>
          <p:nvPr>
            <p:custDataLst>
              <p:tags r:id="rId31"/>
            </p:custDataLst>
          </p:nvPr>
        </p:nvSpPr>
        <p:spPr>
          <a:xfrm>
            <a:off x="9990455" y="4455795"/>
            <a:ext cx="1517015" cy="743585"/>
          </a:xfrm>
          <a:prstGeom prst="rect">
            <a:avLst/>
          </a:prstGeom>
          <a:noFill/>
        </p:spPr>
        <p:txBody>
          <a:bodyPr wrap="square" rtlCol="0">
            <a:noAutofit/>
          </a:bodyPr>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导出</a:t>
            </a:r>
            <a:endParaRPr lang="zh-CN" altLang="en-US" sz="2000" kern="0" dirty="0">
              <a:solidFill>
                <a:srgbClr val="537285"/>
              </a:solidFill>
              <a:uFillTx/>
              <a:latin typeface="黑体" panose="02010609060101010101" charset="-122"/>
              <a:ea typeface="黑体" panose="02010609060101010101" charset="-122"/>
            </a:endParaRPr>
          </a:p>
          <a:p>
            <a:pPr marL="214630" indent="-214630" algn="l">
              <a:buClrTx/>
              <a:buSzTx/>
              <a:buFont typeface="Arial" panose="020B0604020202020204" pitchFamily="34" charset="0"/>
              <a:buChar char="•"/>
            </a:pPr>
            <a:r>
              <a:rPr lang="zh-CN" altLang="en-US" sz="2000" kern="0" dirty="0">
                <a:solidFill>
                  <a:srgbClr val="537285"/>
                </a:solidFill>
                <a:uFillTx/>
                <a:latin typeface="黑体" panose="02010609060101010101" charset="-122"/>
                <a:ea typeface="黑体" panose="02010609060101010101" charset="-122"/>
              </a:rPr>
              <a:t>资讯服务</a:t>
            </a:r>
            <a:endParaRPr lang="zh-CN" altLang="en-US" sz="2000" dirty="0">
              <a:solidFill>
                <a:schemeClr val="dk1"/>
              </a:solidFill>
              <a:latin typeface="微软雅黑" panose="020B0503020204020204" charset="-122"/>
              <a:ea typeface="微软雅黑" panose="020B0503020204020204" charset="-122"/>
            </a:endParaRPr>
          </a:p>
          <a:p>
            <a:pPr indent="0">
              <a:buFont typeface="Arial" panose="020B0604020202020204" pitchFamily="34" charset="0"/>
              <a:buNone/>
            </a:pPr>
            <a:endParaRPr lang="zh-CN" altLang="en-US" sz="2000" dirty="0">
              <a:solidFill>
                <a:schemeClr val="dk1"/>
              </a:solidFill>
              <a:latin typeface="微软雅黑" panose="020B0503020204020204" charset="-122"/>
              <a:ea typeface="微软雅黑" panose="020B0503020204020204" charset="-122"/>
            </a:endParaRPr>
          </a:p>
        </p:txBody>
      </p:sp>
      <p:grpSp>
        <p:nvGrpSpPr>
          <p:cNvPr id="10" name="组合 9"/>
          <p:cNvGrpSpPr/>
          <p:nvPr/>
        </p:nvGrpSpPr>
        <p:grpSpPr>
          <a:xfrm>
            <a:off x="4230759" y="275499"/>
            <a:ext cx="2923540" cy="668884"/>
            <a:chOff x="5493139" y="526959"/>
            <a:chExt cx="2923540" cy="668884"/>
          </a:xfrm>
        </p:grpSpPr>
        <p:sp>
          <p:nvSpPr>
            <p:cNvPr id="11" name="文本框 20"/>
            <p:cNvSpPr txBox="1"/>
            <p:nvPr/>
          </p:nvSpPr>
          <p:spPr>
            <a:xfrm>
              <a:off x="5493139" y="526959"/>
              <a:ext cx="2923540" cy="4965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3200" dirty="0">
                  <a:ln w="15875">
                    <a:noFill/>
                  </a:ln>
                  <a:solidFill>
                    <a:schemeClr val="accent1"/>
                  </a:solidFill>
                  <a:latin typeface="+mj-ea"/>
                  <a:ea typeface="+mj-ea"/>
                  <a:cs typeface="MiSans Normal" panose="00000500000000000000" pitchFamily="2" charset="-122"/>
                  <a:sym typeface="+mn-ea"/>
                </a:rPr>
                <a:t>平台亮点功能</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24" name="直接连接符 23"/>
            <p:cNvCxnSpPr/>
            <p:nvPr/>
          </p:nvCxnSpPr>
          <p:spPr>
            <a:xfrm>
              <a:off x="668854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 name="圆角矩形 3"/>
          <p:cNvSpPr/>
          <p:nvPr>
            <p:custDataLst>
              <p:tags r:id="rId32"/>
            </p:custDataLst>
          </p:nvPr>
        </p:nvSpPr>
        <p:spPr>
          <a:xfrm>
            <a:off x="317500" y="2533015"/>
            <a:ext cx="2051050" cy="379730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12" name="组合 11"/>
          <p:cNvGrpSpPr/>
          <p:nvPr/>
        </p:nvGrpSpPr>
        <p:grpSpPr>
          <a:xfrm>
            <a:off x="287514" y="187705"/>
            <a:ext cx="1949781" cy="541433"/>
            <a:chOff x="532162" y="4795265"/>
            <a:chExt cx="1949781" cy="541433"/>
          </a:xfrm>
        </p:grpSpPr>
        <p:sp>
          <p:nvSpPr>
            <p:cNvPr id="13" name="矩形: 圆角 1"/>
            <p:cNvSpPr/>
            <p:nvPr/>
          </p:nvSpPr>
          <p:spPr>
            <a:xfrm>
              <a:off x="532162" y="4795265"/>
              <a:ext cx="1949781" cy="541433"/>
            </a:xfrm>
            <a:prstGeom prst="roundRect">
              <a:avLst>
                <a:gd name="adj" fmla="val 50000"/>
              </a:avLst>
            </a:prstGeom>
            <a:solidFill>
              <a:schemeClr val="accent2"/>
            </a:solidFill>
            <a:ln w="6350">
              <a:noFill/>
            </a:ln>
            <a:effectLst>
              <a:outerShdw blurRad="127000" dist="127000" dir="5400000" algn="t"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1"/>
                </a:solidFill>
                <a:latin typeface="+mj-ea"/>
                <a:ea typeface="+mj-ea"/>
              </a:endParaRPr>
            </a:p>
          </p:txBody>
        </p:sp>
        <p:sp>
          <p:nvSpPr>
            <p:cNvPr id="14" name="文本框 13"/>
            <p:cNvSpPr txBox="1"/>
            <p:nvPr/>
          </p:nvSpPr>
          <p:spPr>
            <a:xfrm>
              <a:off x="901758" y="4865926"/>
              <a:ext cx="1198880" cy="398780"/>
            </a:xfrm>
            <a:prstGeom prst="rect">
              <a:avLst/>
            </a:prstGeom>
            <a:noFill/>
          </p:spPr>
          <p:txBody>
            <a:bodyPr wrap="none" rtlCol="0">
              <a:spAutoFit/>
            </a:bodyPr>
            <a:lstStyle/>
            <a:p>
              <a:r>
                <a:rPr lang="zh-CN" altLang="en-US" sz="2000" dirty="0">
                  <a:solidFill>
                    <a:schemeClr val="bg1"/>
                  </a:solidFill>
                  <a:latin typeface="+mj-ea"/>
                  <a:ea typeface="+mj-ea"/>
                </a:rPr>
                <a:t>第二部分</a:t>
              </a:r>
              <a:endParaRPr lang="zh-CN" altLang="en-US" sz="2000" dirty="0">
                <a:solidFill>
                  <a:schemeClr val="bg1"/>
                </a:solidFill>
                <a:latin typeface="+mj-ea"/>
                <a:ea typeface="+mj-ea"/>
              </a:endParaRPr>
            </a:p>
          </p:txBody>
        </p:sp>
      </p:grpSp>
      <p:pic>
        <p:nvPicPr>
          <p:cNvPr id="15" name="图片 14"/>
          <p:cNvPicPr>
            <a:picLocks noChangeAspect="1"/>
          </p:cNvPicPr>
          <p:nvPr/>
        </p:nvPicPr>
        <p:blipFill>
          <a:blip r:embed="rId33"/>
          <a:stretch>
            <a:fillRect/>
          </a:stretch>
        </p:blipFill>
        <p:spPr>
          <a:xfrm>
            <a:off x="379095" y="1026160"/>
            <a:ext cx="11415395" cy="1371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down)">
                                      <p:cBhvr>
                                        <p:cTn id="16" dur="500"/>
                                        <p:tgtEl>
                                          <p:spTgt spid="63"/>
                                        </p:tgtEl>
                                      </p:cBhvr>
                                    </p:animEffect>
                                  </p:childTnLst>
                                </p:cTn>
                              </p:par>
                              <p:par>
                                <p:cTn id="17" presetID="22" presetClass="entr" presetSubtype="4"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childTnLst>
                          </p:cTn>
                        </p:par>
                        <p:par>
                          <p:cTn id="20" fill="hold">
                            <p:stCondLst>
                              <p:cond delay="500"/>
                            </p:stCondLst>
                            <p:childTnLst>
                              <p:par>
                                <p:cTn id="21" presetID="45" presetClass="entr" presetSubtype="0" fill="hold" grpId="0" nodeType="afterEffect">
                                  <p:stCondLst>
                                    <p:cond delay="0"/>
                                  </p:stCondLst>
                                  <p:childTnLst>
                                    <p:set>
                                      <p:cBhvr>
                                        <p:cTn id="22" dur="500"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ppt_w</p:attrName>
                                        </p:attrNameLst>
                                      </p:cBhvr>
                                      <p:tavLst>
                                        <p:tav tm="0" fmla="#ppt_w*sin(2.5*pi*$)">
                                          <p:val>
                                            <p:fltVal val="0"/>
                                          </p:val>
                                        </p:tav>
                                        <p:tav tm="100000">
                                          <p:val>
                                            <p:fltVal val="1"/>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par>
                          <p:cTn id="38" fill="hold">
                            <p:stCondLst>
                              <p:cond delay="1500"/>
                            </p:stCondLst>
                            <p:childTnLst>
                              <p:par>
                                <p:cTn id="39" presetID="45" presetClass="entr" presetSubtype="0" fill="hold" grpId="0" nodeType="afterEffect">
                                  <p:stCondLst>
                                    <p:cond delay="0"/>
                                  </p:stCondLst>
                                  <p:childTnLst>
                                    <p:set>
                                      <p:cBhvr>
                                        <p:cTn id="40" dur="500"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anim calcmode="lin" valueType="num">
                                      <p:cBhvr>
                                        <p:cTn id="42" dur="500" fill="hold"/>
                                        <p:tgtEl>
                                          <p:spTgt spid="3"/>
                                        </p:tgtEl>
                                        <p:attrNameLst>
                                          <p:attrName>ppt_w</p:attrName>
                                        </p:attrNameLst>
                                      </p:cBhvr>
                                      <p:tavLst>
                                        <p:tav tm="0" fmla="#ppt_w*sin(2.5*pi*$)">
                                          <p:val>
                                            <p:fltVal val="0"/>
                                          </p:val>
                                        </p:tav>
                                        <p:tav tm="100000">
                                          <p:val>
                                            <p:fltVal val="1"/>
                                          </p:val>
                                        </p:tav>
                                      </p:tavLst>
                                    </p:anim>
                                    <p:anim calcmode="lin" valueType="num">
                                      <p:cBhvr>
                                        <p:cTn id="43" dur="500" fill="hold"/>
                                        <p:tgtEl>
                                          <p:spTgt spid="3"/>
                                        </p:tgtEl>
                                        <p:attrNameLst>
                                          <p:attrName>ppt_h</p:attrName>
                                        </p:attrNameLst>
                                      </p:cBhvr>
                                      <p:tavLst>
                                        <p:tav tm="0">
                                          <p:val>
                                            <p:strVal val="#ppt_h"/>
                                          </p:val>
                                        </p:tav>
                                        <p:tav tm="100000">
                                          <p:val>
                                            <p:strVal val="#ppt_h"/>
                                          </p:val>
                                        </p:tav>
                                      </p:tavLst>
                                    </p:anim>
                                  </p:childTnLst>
                                </p:cTn>
                              </p:par>
                              <p:par>
                                <p:cTn id="44" presetID="53" presetClass="entr" presetSubtype="16"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p:cTn id="46" dur="500" fill="hold"/>
                                        <p:tgtEl>
                                          <p:spTgt spid="42"/>
                                        </p:tgtEl>
                                        <p:attrNameLst>
                                          <p:attrName>ppt_w</p:attrName>
                                        </p:attrNameLst>
                                      </p:cBhvr>
                                      <p:tavLst>
                                        <p:tav tm="0">
                                          <p:val>
                                            <p:fltVal val="0"/>
                                          </p:val>
                                        </p:tav>
                                        <p:tav tm="100000">
                                          <p:val>
                                            <p:strVal val="#ppt_w"/>
                                          </p:val>
                                        </p:tav>
                                      </p:tavLst>
                                    </p:anim>
                                    <p:anim calcmode="lin" valueType="num">
                                      <p:cBhvr>
                                        <p:cTn id="47" dur="500" fill="hold"/>
                                        <p:tgtEl>
                                          <p:spTgt spid="42"/>
                                        </p:tgtEl>
                                        <p:attrNameLst>
                                          <p:attrName>ppt_h</p:attrName>
                                        </p:attrNameLst>
                                      </p:cBhvr>
                                      <p:tavLst>
                                        <p:tav tm="0">
                                          <p:val>
                                            <p:fltVal val="0"/>
                                          </p:val>
                                        </p:tav>
                                        <p:tav tm="100000">
                                          <p:val>
                                            <p:strVal val="#ppt_h"/>
                                          </p:val>
                                        </p:tav>
                                      </p:tavLst>
                                    </p:anim>
                                    <p:animEffect transition="in" filter="fade">
                                      <p:cBhvr>
                                        <p:cTn id="48" dur="500"/>
                                        <p:tgtEl>
                                          <p:spTgt spid="42"/>
                                        </p:tgtEl>
                                      </p:cBhvr>
                                    </p:animEffect>
                                  </p:childTnLst>
                                </p:cTn>
                              </p:par>
                            </p:childTnLst>
                          </p:cTn>
                        </p:par>
                        <p:par>
                          <p:cTn id="49" fill="hold">
                            <p:stCondLst>
                              <p:cond delay="2000"/>
                            </p:stCondLst>
                            <p:childTnLst>
                              <p:par>
                                <p:cTn id="50" presetID="3" presetClass="entr" presetSubtype="10"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linds(horizontal)">
                                      <p:cBhvr>
                                        <p:cTn id="52" dur="500"/>
                                        <p:tgtEl>
                                          <p:spTgt spid="44"/>
                                        </p:tgtEl>
                                      </p:cBhvr>
                                    </p:animEffect>
                                  </p:childTnLst>
                                </p:cTn>
                              </p:par>
                            </p:childTnLst>
                          </p:cTn>
                        </p:par>
                        <p:par>
                          <p:cTn id="53" fill="hold">
                            <p:stCondLst>
                              <p:cond delay="2500"/>
                            </p:stCondLst>
                            <p:childTnLst>
                              <p:par>
                                <p:cTn id="54" presetID="3" presetClass="entr" presetSubtype="10" fill="hold" grpId="0" nodeType="after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blinds(horizontal)">
                                      <p:cBhvr>
                                        <p:cTn id="56" dur="500"/>
                                        <p:tgtEl>
                                          <p:spTgt spid="70"/>
                                        </p:tgtEl>
                                      </p:cBhvr>
                                    </p:animEffect>
                                  </p:childTnLst>
                                </p:cTn>
                              </p:par>
                            </p:childTnLst>
                          </p:cTn>
                        </p:par>
                        <p:par>
                          <p:cTn id="57" fill="hold">
                            <p:stCondLst>
                              <p:cond delay="3000"/>
                            </p:stCondLst>
                            <p:childTnLst>
                              <p:par>
                                <p:cTn id="58" presetID="45" presetClass="entr" presetSubtype="0" fill="hold" grpId="0" nodeType="afterEffect">
                                  <p:stCondLst>
                                    <p:cond delay="0"/>
                                  </p:stCondLst>
                                  <p:childTnLst>
                                    <p:set>
                                      <p:cBhvr>
                                        <p:cTn id="59" dur="500" fill="hold">
                                          <p:stCondLst>
                                            <p:cond delay="0"/>
                                          </p:stCondLst>
                                        </p:cTn>
                                        <p:tgtEl>
                                          <p:spTgt spid="48"/>
                                        </p:tgtEl>
                                        <p:attrNameLst>
                                          <p:attrName>style.visibility</p:attrName>
                                        </p:attrNameLst>
                                      </p:cBhvr>
                                      <p:to>
                                        <p:strVal val="visible"/>
                                      </p:to>
                                    </p:set>
                                    <p:animEffect transition="in" filter="fade">
                                      <p:cBhvr>
                                        <p:cTn id="60" dur="500"/>
                                        <p:tgtEl>
                                          <p:spTgt spid="48"/>
                                        </p:tgtEl>
                                      </p:cBhvr>
                                    </p:animEffect>
                                    <p:anim calcmode="lin" valueType="num">
                                      <p:cBhvr>
                                        <p:cTn id="61" dur="500" fill="hold"/>
                                        <p:tgtEl>
                                          <p:spTgt spid="48"/>
                                        </p:tgtEl>
                                        <p:attrNameLst>
                                          <p:attrName>ppt_w</p:attrName>
                                        </p:attrNameLst>
                                      </p:cBhvr>
                                      <p:tavLst>
                                        <p:tav tm="0" fmla="#ppt_w*sin(2.5*pi*$)">
                                          <p:val>
                                            <p:fltVal val="0"/>
                                          </p:val>
                                        </p:tav>
                                        <p:tav tm="100000">
                                          <p:val>
                                            <p:fltVal val="1"/>
                                          </p:val>
                                        </p:tav>
                                      </p:tavLst>
                                    </p:anim>
                                    <p:anim calcmode="lin" valueType="num">
                                      <p:cBhvr>
                                        <p:cTn id="62" dur="500" fill="hold"/>
                                        <p:tgtEl>
                                          <p:spTgt spid="48"/>
                                        </p:tgtEl>
                                        <p:attrNameLst>
                                          <p:attrName>ppt_h</p:attrName>
                                        </p:attrNameLst>
                                      </p:cBhvr>
                                      <p:tavLst>
                                        <p:tav tm="0">
                                          <p:val>
                                            <p:strVal val="#ppt_h"/>
                                          </p:val>
                                        </p:tav>
                                        <p:tav tm="100000">
                                          <p:val>
                                            <p:strVal val="#ppt_h"/>
                                          </p:val>
                                        </p:tav>
                                      </p:tavLst>
                                    </p:anim>
                                  </p:childTnLst>
                                </p:cTn>
                              </p:par>
                              <p:par>
                                <p:cTn id="63" presetID="53" presetClass="entr" presetSubtype="16"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 calcmode="lin" valueType="num">
                                      <p:cBhvr>
                                        <p:cTn id="65" dur="500" fill="hold"/>
                                        <p:tgtEl>
                                          <p:spTgt spid="47"/>
                                        </p:tgtEl>
                                        <p:attrNameLst>
                                          <p:attrName>ppt_w</p:attrName>
                                        </p:attrNameLst>
                                      </p:cBhvr>
                                      <p:tavLst>
                                        <p:tav tm="0">
                                          <p:val>
                                            <p:fltVal val="0"/>
                                          </p:val>
                                        </p:tav>
                                        <p:tav tm="100000">
                                          <p:val>
                                            <p:strVal val="#ppt_w"/>
                                          </p:val>
                                        </p:tav>
                                      </p:tavLst>
                                    </p:anim>
                                    <p:anim calcmode="lin" valueType="num">
                                      <p:cBhvr>
                                        <p:cTn id="66" dur="500" fill="hold"/>
                                        <p:tgtEl>
                                          <p:spTgt spid="47"/>
                                        </p:tgtEl>
                                        <p:attrNameLst>
                                          <p:attrName>ppt_h</p:attrName>
                                        </p:attrNameLst>
                                      </p:cBhvr>
                                      <p:tavLst>
                                        <p:tav tm="0">
                                          <p:val>
                                            <p:fltVal val="0"/>
                                          </p:val>
                                        </p:tav>
                                        <p:tav tm="100000">
                                          <p:val>
                                            <p:strVal val="#ppt_h"/>
                                          </p:val>
                                        </p:tav>
                                      </p:tavLst>
                                    </p:anim>
                                    <p:animEffect transition="in" filter="fade">
                                      <p:cBhvr>
                                        <p:cTn id="67" dur="500"/>
                                        <p:tgtEl>
                                          <p:spTgt spid="47"/>
                                        </p:tgtEl>
                                      </p:cBhvr>
                                    </p:animEffect>
                                  </p:childTnLst>
                                </p:cTn>
                              </p:par>
                            </p:childTnLst>
                          </p:cTn>
                        </p:par>
                        <p:par>
                          <p:cTn id="68" fill="hold">
                            <p:stCondLst>
                              <p:cond delay="3500"/>
                            </p:stCondLst>
                            <p:childTnLst>
                              <p:par>
                                <p:cTn id="69" presetID="3" presetClass="entr" presetSubtype="10" fill="hold" grpId="0"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blinds(horizontal)">
                                      <p:cBhvr>
                                        <p:cTn id="71" dur="500"/>
                                        <p:tgtEl>
                                          <p:spTgt spid="49"/>
                                        </p:tgtEl>
                                      </p:cBhvr>
                                    </p:animEffect>
                                  </p:childTnLst>
                                </p:cTn>
                              </p:par>
                            </p:childTnLst>
                          </p:cTn>
                        </p:par>
                        <p:par>
                          <p:cTn id="72" fill="hold">
                            <p:stCondLst>
                              <p:cond delay="4000"/>
                            </p:stCondLst>
                            <p:childTnLst>
                              <p:par>
                                <p:cTn id="73" presetID="3" presetClass="entr" presetSubtype="10" fill="hold" grpId="0" nodeType="after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blinds(horizontal)">
                                      <p:cBhvr>
                                        <p:cTn id="75" dur="500"/>
                                        <p:tgtEl>
                                          <p:spTgt spid="71"/>
                                        </p:tgtEl>
                                      </p:cBhvr>
                                    </p:animEffect>
                                  </p:childTnLst>
                                </p:cTn>
                              </p:par>
                            </p:childTnLst>
                          </p:cTn>
                        </p:par>
                        <p:par>
                          <p:cTn id="76" fill="hold">
                            <p:stCondLst>
                              <p:cond delay="4500"/>
                            </p:stCondLst>
                            <p:childTnLst>
                              <p:par>
                                <p:cTn id="77" presetID="45" presetClass="entr" presetSubtype="0" fill="hold" grpId="0" nodeType="afterEffect">
                                  <p:stCondLst>
                                    <p:cond delay="0"/>
                                  </p:stCondLst>
                                  <p:childTnLst>
                                    <p:set>
                                      <p:cBhvr>
                                        <p:cTn id="78" dur="500" fill="hold">
                                          <p:stCondLst>
                                            <p:cond delay="0"/>
                                          </p:stCondLst>
                                        </p:cTn>
                                        <p:tgtEl>
                                          <p:spTgt spid="61"/>
                                        </p:tgtEl>
                                        <p:attrNameLst>
                                          <p:attrName>style.visibility</p:attrName>
                                        </p:attrNameLst>
                                      </p:cBhvr>
                                      <p:to>
                                        <p:strVal val="visible"/>
                                      </p:to>
                                    </p:set>
                                    <p:animEffect transition="in" filter="fade">
                                      <p:cBhvr>
                                        <p:cTn id="79" dur="500"/>
                                        <p:tgtEl>
                                          <p:spTgt spid="61"/>
                                        </p:tgtEl>
                                      </p:cBhvr>
                                    </p:animEffect>
                                    <p:anim calcmode="lin" valueType="num">
                                      <p:cBhvr>
                                        <p:cTn id="80" dur="500" fill="hold"/>
                                        <p:tgtEl>
                                          <p:spTgt spid="61"/>
                                        </p:tgtEl>
                                        <p:attrNameLst>
                                          <p:attrName>ppt_w</p:attrName>
                                        </p:attrNameLst>
                                      </p:cBhvr>
                                      <p:tavLst>
                                        <p:tav tm="0" fmla="#ppt_w*sin(2.5*pi*$)">
                                          <p:val>
                                            <p:fltVal val="0"/>
                                          </p:val>
                                        </p:tav>
                                        <p:tav tm="100000">
                                          <p:val>
                                            <p:fltVal val="1"/>
                                          </p:val>
                                        </p:tav>
                                      </p:tavLst>
                                    </p:anim>
                                    <p:anim calcmode="lin" valueType="num">
                                      <p:cBhvr>
                                        <p:cTn id="81" dur="500" fill="hold"/>
                                        <p:tgtEl>
                                          <p:spTgt spid="61"/>
                                        </p:tgtEl>
                                        <p:attrNameLst>
                                          <p:attrName>ppt_h</p:attrName>
                                        </p:attrNameLst>
                                      </p:cBhvr>
                                      <p:tavLst>
                                        <p:tav tm="0">
                                          <p:val>
                                            <p:strVal val="#ppt_h"/>
                                          </p:val>
                                        </p:tav>
                                        <p:tav tm="100000">
                                          <p:val>
                                            <p:strVal val="#ppt_h"/>
                                          </p:val>
                                        </p:tav>
                                      </p:tavLst>
                                    </p:anim>
                                  </p:childTnLst>
                                </p:cTn>
                              </p:par>
                              <p:par>
                                <p:cTn id="82" presetID="53" presetClass="entr" presetSubtype="16" fill="hold" nodeType="withEffect">
                                  <p:stCondLst>
                                    <p:cond delay="0"/>
                                  </p:stCondLst>
                                  <p:childTnLst>
                                    <p:set>
                                      <p:cBhvr>
                                        <p:cTn id="83" dur="1" fill="hold">
                                          <p:stCondLst>
                                            <p:cond delay="0"/>
                                          </p:stCondLst>
                                        </p:cTn>
                                        <p:tgtEl>
                                          <p:spTgt spid="60"/>
                                        </p:tgtEl>
                                        <p:attrNameLst>
                                          <p:attrName>style.visibility</p:attrName>
                                        </p:attrNameLst>
                                      </p:cBhvr>
                                      <p:to>
                                        <p:strVal val="visible"/>
                                      </p:to>
                                    </p:set>
                                    <p:anim calcmode="lin" valueType="num">
                                      <p:cBhvr>
                                        <p:cTn id="84" dur="500" fill="hold"/>
                                        <p:tgtEl>
                                          <p:spTgt spid="60"/>
                                        </p:tgtEl>
                                        <p:attrNameLst>
                                          <p:attrName>ppt_w</p:attrName>
                                        </p:attrNameLst>
                                      </p:cBhvr>
                                      <p:tavLst>
                                        <p:tav tm="0">
                                          <p:val>
                                            <p:fltVal val="0"/>
                                          </p:val>
                                        </p:tav>
                                        <p:tav tm="100000">
                                          <p:val>
                                            <p:strVal val="#ppt_w"/>
                                          </p:val>
                                        </p:tav>
                                      </p:tavLst>
                                    </p:anim>
                                    <p:anim calcmode="lin" valueType="num">
                                      <p:cBhvr>
                                        <p:cTn id="85" dur="500" fill="hold"/>
                                        <p:tgtEl>
                                          <p:spTgt spid="60"/>
                                        </p:tgtEl>
                                        <p:attrNameLst>
                                          <p:attrName>ppt_h</p:attrName>
                                        </p:attrNameLst>
                                      </p:cBhvr>
                                      <p:tavLst>
                                        <p:tav tm="0">
                                          <p:val>
                                            <p:fltVal val="0"/>
                                          </p:val>
                                        </p:tav>
                                        <p:tav tm="100000">
                                          <p:val>
                                            <p:strVal val="#ppt_h"/>
                                          </p:val>
                                        </p:tav>
                                      </p:tavLst>
                                    </p:anim>
                                    <p:animEffect transition="in" filter="fade">
                                      <p:cBhvr>
                                        <p:cTn id="86" dur="500"/>
                                        <p:tgtEl>
                                          <p:spTgt spid="60"/>
                                        </p:tgtEl>
                                      </p:cBhvr>
                                    </p:animEffect>
                                  </p:childTnLst>
                                </p:cTn>
                              </p:par>
                            </p:childTnLst>
                          </p:cTn>
                        </p:par>
                        <p:par>
                          <p:cTn id="87" fill="hold">
                            <p:stCondLst>
                              <p:cond delay="5000"/>
                            </p:stCondLst>
                            <p:childTnLst>
                              <p:par>
                                <p:cTn id="88" presetID="3" presetClass="entr" presetSubtype="10" fill="hold" grpId="0" nodeType="afterEffect">
                                  <p:stCondLst>
                                    <p:cond delay="0"/>
                                  </p:stCondLst>
                                  <p:childTnLst>
                                    <p:set>
                                      <p:cBhvr>
                                        <p:cTn id="89" dur="1" fill="hold">
                                          <p:stCondLst>
                                            <p:cond delay="0"/>
                                          </p:stCondLst>
                                        </p:cTn>
                                        <p:tgtEl>
                                          <p:spTgt spid="62"/>
                                        </p:tgtEl>
                                        <p:attrNameLst>
                                          <p:attrName>style.visibility</p:attrName>
                                        </p:attrNameLst>
                                      </p:cBhvr>
                                      <p:to>
                                        <p:strVal val="visible"/>
                                      </p:to>
                                    </p:set>
                                    <p:animEffect transition="in" filter="blinds(horizontal)">
                                      <p:cBhvr>
                                        <p:cTn id="90" dur="500"/>
                                        <p:tgtEl>
                                          <p:spTgt spid="62"/>
                                        </p:tgtEl>
                                      </p:cBhvr>
                                    </p:animEffect>
                                  </p:childTnLst>
                                </p:cTn>
                              </p:par>
                            </p:childTnLst>
                          </p:cTn>
                        </p:par>
                        <p:par>
                          <p:cTn id="91" fill="hold">
                            <p:stCondLst>
                              <p:cond delay="5500"/>
                            </p:stCondLst>
                            <p:childTnLst>
                              <p:par>
                                <p:cTn id="92" presetID="3" presetClass="entr" presetSubtype="10" fill="hold" grpId="0" nodeType="after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blinds(horizontal)">
                                      <p:cBhvr>
                                        <p:cTn id="94" dur="500"/>
                                        <p:tgtEl>
                                          <p:spTgt spid="72"/>
                                        </p:tgtEl>
                                      </p:cBhvr>
                                    </p:animEffect>
                                  </p:childTnLst>
                                </p:cTn>
                              </p:par>
                            </p:childTnLst>
                          </p:cTn>
                        </p:par>
                        <p:par>
                          <p:cTn id="95" fill="hold">
                            <p:stCondLst>
                              <p:cond delay="6000"/>
                            </p:stCondLst>
                            <p:childTnLst>
                              <p:par>
                                <p:cTn id="96" presetID="45" presetClass="entr" presetSubtype="0" fill="hold" grpId="0" nodeType="afterEffect">
                                  <p:stCondLst>
                                    <p:cond delay="0"/>
                                  </p:stCondLst>
                                  <p:childTnLst>
                                    <p:set>
                                      <p:cBhvr>
                                        <p:cTn id="97" dur="500"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anim calcmode="lin" valueType="num">
                                      <p:cBhvr>
                                        <p:cTn id="99" dur="500" fill="hold"/>
                                        <p:tgtEl>
                                          <p:spTgt spid="41"/>
                                        </p:tgtEl>
                                        <p:attrNameLst>
                                          <p:attrName>ppt_w</p:attrName>
                                        </p:attrNameLst>
                                      </p:cBhvr>
                                      <p:tavLst>
                                        <p:tav tm="0" fmla="#ppt_w*sin(2.5*pi*$)">
                                          <p:val>
                                            <p:fltVal val="0"/>
                                          </p:val>
                                        </p:tav>
                                        <p:tav tm="100000">
                                          <p:val>
                                            <p:fltVal val="1"/>
                                          </p:val>
                                        </p:tav>
                                      </p:tavLst>
                                    </p:anim>
                                    <p:anim calcmode="lin" valueType="num">
                                      <p:cBhvr>
                                        <p:cTn id="100" dur="500" fill="hold"/>
                                        <p:tgtEl>
                                          <p:spTgt spid="41"/>
                                        </p:tgtEl>
                                        <p:attrNameLst>
                                          <p:attrName>ppt_h</p:attrName>
                                        </p:attrNameLst>
                                      </p:cBhvr>
                                      <p:tavLst>
                                        <p:tav tm="0">
                                          <p:val>
                                            <p:strVal val="#ppt_h"/>
                                          </p:val>
                                        </p:tav>
                                        <p:tav tm="100000">
                                          <p:val>
                                            <p:strVal val="#ppt_h"/>
                                          </p:val>
                                        </p:tav>
                                      </p:tavLst>
                                    </p:anim>
                                  </p:childTnLst>
                                </p:cTn>
                              </p:par>
                              <p:par>
                                <p:cTn id="101" presetID="53" presetClass="entr" presetSubtype="16" fill="hold" grpId="0" nodeType="with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p:cTn id="103" dur="500" fill="hold"/>
                                        <p:tgtEl>
                                          <p:spTgt spid="6"/>
                                        </p:tgtEl>
                                        <p:attrNameLst>
                                          <p:attrName>ppt_w</p:attrName>
                                        </p:attrNameLst>
                                      </p:cBhvr>
                                      <p:tavLst>
                                        <p:tav tm="0">
                                          <p:val>
                                            <p:fltVal val="0"/>
                                          </p:val>
                                        </p:tav>
                                        <p:tav tm="100000">
                                          <p:val>
                                            <p:strVal val="#ppt_w"/>
                                          </p:val>
                                        </p:tav>
                                      </p:tavLst>
                                    </p:anim>
                                    <p:anim calcmode="lin" valueType="num">
                                      <p:cBhvr>
                                        <p:cTn id="104" dur="500" fill="hold"/>
                                        <p:tgtEl>
                                          <p:spTgt spid="6"/>
                                        </p:tgtEl>
                                        <p:attrNameLst>
                                          <p:attrName>ppt_h</p:attrName>
                                        </p:attrNameLst>
                                      </p:cBhvr>
                                      <p:tavLst>
                                        <p:tav tm="0">
                                          <p:val>
                                            <p:fltVal val="0"/>
                                          </p:val>
                                        </p:tav>
                                        <p:tav tm="100000">
                                          <p:val>
                                            <p:strVal val="#ppt_h"/>
                                          </p:val>
                                        </p:tav>
                                      </p:tavLst>
                                    </p:anim>
                                    <p:animEffect transition="in" filter="fade">
                                      <p:cBhvr>
                                        <p:cTn id="105" dur="500"/>
                                        <p:tgtEl>
                                          <p:spTgt spid="6"/>
                                        </p:tgtEl>
                                      </p:cBhvr>
                                    </p:animEffect>
                                  </p:childTnLst>
                                </p:cTn>
                              </p:par>
                            </p:childTnLst>
                          </p:cTn>
                        </p:par>
                        <p:par>
                          <p:cTn id="106" fill="hold">
                            <p:stCondLst>
                              <p:cond delay="6500"/>
                            </p:stCondLst>
                            <p:childTnLst>
                              <p:par>
                                <p:cTn id="107" presetID="3" presetClass="entr" presetSubtype="10" fill="hold" grpId="0" nodeType="after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blinds(horizontal)">
                                      <p:cBhvr>
                                        <p:cTn id="109" dur="500"/>
                                        <p:tgtEl>
                                          <p:spTgt spid="50"/>
                                        </p:tgtEl>
                                      </p:cBhvr>
                                    </p:animEffect>
                                  </p:childTnLst>
                                </p:cTn>
                              </p:par>
                            </p:childTnLst>
                          </p:cTn>
                        </p:par>
                        <p:par>
                          <p:cTn id="110" fill="hold">
                            <p:stCondLst>
                              <p:cond delay="7000"/>
                            </p:stCondLst>
                            <p:childTnLst>
                              <p:par>
                                <p:cTn id="111" presetID="3" presetClass="entr" presetSubtype="1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blinds(horizontal)">
                                      <p:cBhvr>
                                        <p:cTn id="11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7" grpId="0"/>
      <p:bldP spid="7" grpId="1"/>
      <p:bldP spid="3" grpId="0" bldLvl="0" animBg="1"/>
      <p:bldP spid="3" grpId="1" animBg="1"/>
      <p:bldP spid="44" grpId="0"/>
      <p:bldP spid="44" grpId="1"/>
      <p:bldP spid="70" grpId="0"/>
      <p:bldP spid="70" grpId="1"/>
      <p:bldP spid="48" grpId="0" bldLvl="0" animBg="1"/>
      <p:bldP spid="48" grpId="1" animBg="1"/>
      <p:bldP spid="49" grpId="0"/>
      <p:bldP spid="49" grpId="1"/>
      <p:bldP spid="71" grpId="0"/>
      <p:bldP spid="71" grpId="1"/>
      <p:bldP spid="61" grpId="0" bldLvl="0" animBg="1"/>
      <p:bldP spid="61" grpId="1" animBg="1"/>
      <p:bldP spid="62" grpId="0"/>
      <p:bldP spid="62" grpId="1"/>
      <p:bldP spid="72" grpId="0"/>
      <p:bldP spid="72" grpId="1"/>
      <p:bldP spid="41" grpId="0" bldLvl="0" animBg="1"/>
      <p:bldP spid="41" grpId="1" animBg="1"/>
      <p:bldP spid="6" grpId="0" bldLvl="0" animBg="1"/>
      <p:bldP spid="50" grpId="0"/>
      <p:bldP spid="50" grpId="1"/>
      <p:bldP spid="51" grpId="0"/>
      <p:bldP spid="5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custDataLst>
              <p:tags r:id="rId1"/>
            </p:custDataLst>
          </p:nvPr>
        </p:nvSpPr>
        <p:spPr>
          <a:xfrm>
            <a:off x="4282440" y="1016000"/>
            <a:ext cx="7266305" cy="1938020"/>
          </a:xfrm>
          <a:prstGeom prst="rect">
            <a:avLst/>
          </a:prstGeom>
          <a:noFill/>
        </p:spPr>
        <p:txBody>
          <a:bodyPr wrap="square" rtlCol="0">
            <a:spAutoFit/>
          </a:bodyPr>
          <a:lstStyle/>
          <a:p>
            <a:pPr>
              <a:lnSpc>
                <a:spcPct val="150000"/>
              </a:lnSpc>
            </a:pPr>
            <a:r>
              <a:rPr sz="1600" dirty="0">
                <a:sym typeface="+mn-ea"/>
              </a:rPr>
              <a:t>万方数据知识服务平台整合 </a:t>
            </a:r>
            <a:r>
              <a:rPr sz="1600" dirty="0">
                <a:solidFill>
                  <a:srgbClr val="FF0000"/>
                </a:solidFill>
                <a:sym typeface="+mn-ea"/>
              </a:rPr>
              <a:t>3亿 条</a:t>
            </a:r>
            <a:r>
              <a:rPr sz="1600" dirty="0">
                <a:sym typeface="+mn-ea"/>
              </a:rPr>
              <a:t>全球优质知识资源。</a:t>
            </a:r>
            <a:endParaRPr sz="1600" dirty="0">
              <a:sym typeface="+mn-ea"/>
            </a:endParaRPr>
          </a:p>
          <a:p>
            <a:pPr>
              <a:lnSpc>
                <a:spcPct val="150000"/>
              </a:lnSpc>
            </a:pPr>
            <a:r>
              <a:rPr sz="1600" dirty="0">
                <a:sym typeface="+mn-ea"/>
              </a:rPr>
              <a:t>集成期刊、学位、会议、科技报告、专利、标准、科技成果、法规、地方志、视频等 </a:t>
            </a:r>
            <a:r>
              <a:rPr sz="1600" dirty="0">
                <a:solidFill>
                  <a:srgbClr val="FF0000"/>
                </a:solidFill>
                <a:sym typeface="+mn-ea"/>
              </a:rPr>
              <a:t>10 余</a:t>
            </a:r>
            <a:r>
              <a:rPr sz="1600" dirty="0">
                <a:sym typeface="+mn-ea"/>
              </a:rPr>
              <a:t>种知识资源类型，</a:t>
            </a:r>
            <a:r>
              <a:rPr sz="1600" dirty="0">
                <a:solidFill>
                  <a:srgbClr val="FF0000"/>
                </a:solidFill>
                <a:sym typeface="+mn-ea"/>
              </a:rPr>
              <a:t>5.4亿余</a:t>
            </a:r>
            <a:r>
              <a:rPr sz="1600" dirty="0">
                <a:sym typeface="+mn-ea"/>
              </a:rPr>
              <a:t>条引文数据。</a:t>
            </a:r>
            <a:endParaRPr sz="1600" dirty="0">
              <a:sym typeface="+mn-ea"/>
            </a:endParaRPr>
          </a:p>
          <a:p>
            <a:pPr>
              <a:lnSpc>
                <a:spcPct val="150000"/>
              </a:lnSpc>
            </a:pPr>
            <a:r>
              <a:rPr sz="1600" dirty="0">
                <a:sym typeface="+mn-ea"/>
              </a:rPr>
              <a:t>为用户提供文献检索、全文获取、文献分析、文献管理等服务，致力于帮助用户精准发现、获取学术资源。</a:t>
            </a:r>
            <a:endParaRPr lang="en-US" altLang="zh-CN" sz="1600" dirty="0">
              <a:solidFill>
                <a:schemeClr val="tx1">
                  <a:lumMod val="65000"/>
                  <a:lumOff val="35000"/>
                </a:schemeClr>
              </a:solidFill>
              <a:ea typeface="+mn-ea"/>
              <a:cs typeface="+mn-lt"/>
              <a:sym typeface="+mn-ea"/>
            </a:endParaRPr>
          </a:p>
        </p:txBody>
      </p:sp>
      <p:grpSp>
        <p:nvGrpSpPr>
          <p:cNvPr id="4" name="组合 3"/>
          <p:cNvGrpSpPr/>
          <p:nvPr/>
        </p:nvGrpSpPr>
        <p:grpSpPr>
          <a:xfrm>
            <a:off x="4775589" y="222794"/>
            <a:ext cx="5060315" cy="632054"/>
            <a:chOff x="3769114" y="563789"/>
            <a:chExt cx="5060315" cy="632054"/>
          </a:xfrm>
        </p:grpSpPr>
        <p:sp>
          <p:nvSpPr>
            <p:cNvPr id="6" name="文本框 20"/>
            <p:cNvSpPr txBox="1"/>
            <p:nvPr/>
          </p:nvSpPr>
          <p:spPr>
            <a:xfrm>
              <a:off x="3769114" y="563789"/>
              <a:ext cx="5060315" cy="49657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3200" dirty="0">
                  <a:ln w="15875">
                    <a:noFill/>
                  </a:ln>
                  <a:solidFill>
                    <a:schemeClr val="accent1"/>
                  </a:solidFill>
                  <a:latin typeface="+mj-ea"/>
                  <a:ea typeface="+mj-ea"/>
                  <a:cs typeface="MiSans Normal" panose="00000500000000000000" pitchFamily="2" charset="-122"/>
                  <a:sym typeface="+mn-ea"/>
                </a:rPr>
                <a:t>全产品链条的资源基础</a:t>
              </a:r>
              <a:endParaRPr lang="zh-CN" altLang="en-US" sz="3200" dirty="0">
                <a:ln w="15875">
                  <a:noFill/>
                </a:ln>
                <a:solidFill>
                  <a:schemeClr val="accent1"/>
                </a:solidFill>
                <a:latin typeface="+mj-ea"/>
                <a:ea typeface="+mj-ea"/>
                <a:cs typeface="MiSans Normal" panose="00000500000000000000" pitchFamily="2" charset="-122"/>
                <a:sym typeface="+mn-ea"/>
              </a:endParaRPr>
            </a:p>
          </p:txBody>
        </p:sp>
        <p:cxnSp>
          <p:nvCxnSpPr>
            <p:cNvPr id="7" name="直接连接符 6"/>
            <p:cNvCxnSpPr/>
            <p:nvPr/>
          </p:nvCxnSpPr>
          <p:spPr>
            <a:xfrm>
              <a:off x="5827486" y="1195843"/>
              <a:ext cx="53702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6" name="Picture 11"/>
          <p:cNvPicPr>
            <a:picLocks noChangeAspect="1"/>
          </p:cNvPicPr>
          <p:nvPr/>
        </p:nvPicPr>
        <p:blipFill rotWithShape="1">
          <a:blip r:embed="rId2">
            <a:extLst>
              <a:ext uri="{28A0092B-C50C-407E-A947-70E740481C1C}">
                <a14:useLocalDpi xmlns:a14="http://schemas.microsoft.com/office/drawing/2010/main" val="0"/>
              </a:ext>
            </a:extLst>
          </a:blip>
          <a:srcRect l="24271" t="5185" r="24271" b="5185"/>
          <a:stretch>
            <a:fillRect/>
          </a:stretch>
        </p:blipFill>
        <p:spPr>
          <a:xfrm>
            <a:off x="0" y="1482725"/>
            <a:ext cx="4038600" cy="3956685"/>
          </a:xfrm>
          <a:prstGeom prst="rect">
            <a:avLst/>
          </a:prstGeom>
        </p:spPr>
      </p:pic>
      <p:sp>
        <p:nvSpPr>
          <p:cNvPr id="35" name="文本框 34"/>
          <p:cNvSpPr txBox="1"/>
          <p:nvPr>
            <p:custDataLst>
              <p:tags r:id="rId3"/>
            </p:custDataLst>
          </p:nvPr>
        </p:nvSpPr>
        <p:spPr>
          <a:xfrm>
            <a:off x="1137285" y="3049905"/>
            <a:ext cx="1764665" cy="822325"/>
          </a:xfrm>
          <a:prstGeom prst="rect">
            <a:avLst/>
          </a:prstGeom>
          <a:noFill/>
        </p:spPr>
        <p:txBody>
          <a:bodyPr wrap="square" rtlCol="0">
            <a:noAutofit/>
          </a:bodyPr>
          <a:lstStyle>
            <a:defPPr>
              <a:defRPr lang="zh-CN"/>
            </a:defPPr>
            <a:lvl1pPr marR="0" lvl="0" indent="0" fontAlgn="auto">
              <a:lnSpc>
                <a:spcPct val="100000"/>
              </a:lnSpc>
              <a:spcBef>
                <a:spcPts val="0"/>
              </a:spcBef>
              <a:spcAft>
                <a:spcPts val="0"/>
              </a:spcAft>
              <a:buClrTx/>
              <a:buSzTx/>
              <a:buFontTx/>
              <a:buNone/>
              <a:defRPr kumimoji="0" sz="3600" b="0" i="0" u="none" strike="noStrike" cap="none" spc="0" normalizeH="0" baseline="0">
                <a:ln>
                  <a:noFill/>
                </a:ln>
                <a:gradFill>
                  <a:gsLst>
                    <a:gs pos="0">
                      <a:srgbClr val="32B3FA"/>
                    </a:gs>
                    <a:gs pos="100000">
                      <a:srgbClr val="323CFA"/>
                    </a:gs>
                  </a:gsLst>
                  <a:lin ang="2700000" scaled="1"/>
                </a:gradFill>
                <a:effectLst>
                  <a:reflection blurRad="6350" stA="30000" endPos="57000" dir="5400000" sy="-100000" algn="bl" rotWithShape="0"/>
                </a:effectLst>
                <a:uLnTx/>
                <a:uFillTx/>
                <a:latin typeface="MiSans Bold" panose="00000800000000000000" pitchFamily="2" charset="-122"/>
                <a:ea typeface="MiSans Bold" panose="00000800000000000000" pitchFamily="2" charset="-122"/>
              </a:defRPr>
            </a:lvl1pPr>
          </a:lstStyle>
          <a:p>
            <a:r>
              <a:rPr lang="zh-CN" altLang="en-US" sz="6000" dirty="0">
                <a:solidFill>
                  <a:schemeClr val="accent1"/>
                </a:solidFill>
                <a:effectLst/>
                <a:latin typeface="+mj-ea"/>
                <a:ea typeface="+mj-ea"/>
              </a:rPr>
              <a:t>智搜</a:t>
            </a:r>
            <a:endParaRPr lang="zh-CN" altLang="en-US" sz="6000" dirty="0">
              <a:solidFill>
                <a:schemeClr val="accent1"/>
              </a:solidFill>
              <a:effectLst/>
              <a:latin typeface="+mj-ea"/>
              <a:ea typeface="+mj-ea"/>
            </a:endParaRPr>
          </a:p>
        </p:txBody>
      </p:sp>
      <p:pic>
        <p:nvPicPr>
          <p:cNvPr id="2" name="图片 1"/>
          <p:cNvPicPr>
            <a:picLocks noChangeAspect="1"/>
          </p:cNvPicPr>
          <p:nvPr/>
        </p:nvPicPr>
        <p:blipFill>
          <a:blip r:embed="rId4"/>
          <a:stretch>
            <a:fillRect/>
          </a:stretch>
        </p:blipFill>
        <p:spPr>
          <a:xfrm>
            <a:off x="4038600" y="2954020"/>
            <a:ext cx="8045450" cy="3659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750"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 calcmode="lin" valueType="num">
                                      <p:cBhvr>
                                        <p:cTn id="9" dur="750" fill="hold"/>
                                        <p:tgtEl>
                                          <p:spTgt spid="26"/>
                                        </p:tgtEl>
                                        <p:attrNameLst>
                                          <p:attrName>style.rotation</p:attrName>
                                        </p:attrNameLst>
                                      </p:cBhvr>
                                      <p:tavLst>
                                        <p:tav tm="0">
                                          <p:val>
                                            <p:fltVal val="360"/>
                                          </p:val>
                                        </p:tav>
                                        <p:tav tm="100000">
                                          <p:val>
                                            <p:fltVal val="0"/>
                                          </p:val>
                                        </p:tav>
                                      </p:tavLst>
                                    </p:anim>
                                    <p:animEffect transition="in" filter="fade">
                                      <p:cBhvr>
                                        <p:cTn id="10" dur="750"/>
                                        <p:tgtEl>
                                          <p:spTgt spid="26"/>
                                        </p:tgtEl>
                                      </p:cBhvr>
                                    </p:animEffect>
                                  </p:childTnLst>
                                </p:cTn>
                              </p:par>
                              <p:par>
                                <p:cTn id="11" presetID="49" presetClass="entr" presetSubtype="0" decel="100000" fill="hold" grpId="0" nodeType="withEffect">
                                  <p:stCondLst>
                                    <p:cond delay="0"/>
                                  </p:stCondLst>
                                  <p:childTnLst>
                                    <p:set>
                                      <p:cBhvr>
                                        <p:cTn id="12" dur="750" fill="hold">
                                          <p:stCondLst>
                                            <p:cond delay="0"/>
                                          </p:stCondLst>
                                        </p:cTn>
                                        <p:tgtEl>
                                          <p:spTgt spid="35"/>
                                        </p:tgtEl>
                                        <p:attrNameLst>
                                          <p:attrName>style.visibility</p:attrName>
                                        </p:attrNameLst>
                                      </p:cBhvr>
                                      <p:to>
                                        <p:strVal val="visible"/>
                                      </p:to>
                                    </p:set>
                                    <p:anim calcmode="lin" valueType="num">
                                      <p:cBhvr>
                                        <p:cTn id="13" dur="750" fill="hold"/>
                                        <p:tgtEl>
                                          <p:spTgt spid="35"/>
                                        </p:tgtEl>
                                        <p:attrNameLst>
                                          <p:attrName>ppt_w</p:attrName>
                                        </p:attrNameLst>
                                      </p:cBhvr>
                                      <p:tavLst>
                                        <p:tav tm="0">
                                          <p:val>
                                            <p:fltVal val="0"/>
                                          </p:val>
                                        </p:tav>
                                        <p:tav tm="100000">
                                          <p:val>
                                            <p:strVal val="#ppt_w"/>
                                          </p:val>
                                        </p:tav>
                                      </p:tavLst>
                                    </p:anim>
                                    <p:anim calcmode="lin" valueType="num">
                                      <p:cBhvr>
                                        <p:cTn id="14" dur="750" fill="hold"/>
                                        <p:tgtEl>
                                          <p:spTgt spid="35"/>
                                        </p:tgtEl>
                                        <p:attrNameLst>
                                          <p:attrName>ppt_h</p:attrName>
                                        </p:attrNameLst>
                                      </p:cBhvr>
                                      <p:tavLst>
                                        <p:tav tm="0">
                                          <p:val>
                                            <p:fltVal val="0"/>
                                          </p:val>
                                        </p:tav>
                                        <p:tav tm="100000">
                                          <p:val>
                                            <p:strVal val="#ppt_h"/>
                                          </p:val>
                                        </p:tav>
                                      </p:tavLst>
                                    </p:anim>
                                    <p:anim calcmode="lin" valueType="num">
                                      <p:cBhvr>
                                        <p:cTn id="15" dur="750" fill="hold"/>
                                        <p:tgtEl>
                                          <p:spTgt spid="35"/>
                                        </p:tgtEl>
                                        <p:attrNameLst>
                                          <p:attrName>style.rotation</p:attrName>
                                        </p:attrNameLst>
                                      </p:cBhvr>
                                      <p:tavLst>
                                        <p:tav tm="0">
                                          <p:val>
                                            <p:fltVal val="360"/>
                                          </p:val>
                                        </p:tav>
                                        <p:tav tm="100000">
                                          <p:val>
                                            <p:fltVal val="0"/>
                                          </p:val>
                                        </p:tav>
                                      </p:tavLst>
                                    </p:anim>
                                    <p:animEffect transition="in" filter="fade">
                                      <p:cBhvr>
                                        <p:cTn id="16" dur="750"/>
                                        <p:tgtEl>
                                          <p:spTgt spid="35"/>
                                        </p:tgtEl>
                                      </p:cBhvr>
                                    </p:animEffec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extLst>
                                      <p:ext uri="{505F2C04-C923-438B-8C0F-E0CD2BADF298}">
                                        <wppc:dynamicDigit xmlns:wppc="http://www.wps.cn/officeDocument/PresentationCustomData" type="0">
                                          <p:anim to="" calcmode="lin" valueType="num">
                                            <p:cBhvr>
                                              <p:cTn id="20" dur="1000" fill="hold"/>
                                              <p:tgtEl>
                                                <p:spTgt spid="31"/>
                                              </p:tgtEl>
                                              <p:attrNameLst>
                                                <p:attrName>num.show</p:attrName>
                                              </p:attrNameLst>
                                            </p:cBhvr>
                                            <p:tavLst>
                                              <p:tav tm="0">
                                                <p:val>
                                                  <p:fltVal val="0"/>
                                                </p:val>
                                              </p:tav>
                                              <p:tav tm="100000">
                                                <p:val>
                                                  <p:strVal val="#ppt_v"/>
                                                </p:val>
                                              </p:tav>
                                            </p:tavLst>
                                          </p:anim>
                                        </wppc:dynamicDigit>
                                      </p:ext>
                                    </p:extLst>
                                  </p:childTnLst>
                                </p:cTn>
                              </p:par>
                              <p:par>
                                <p:cTn id="21" presetID="49" presetClass="entr" presetSubtype="0" decel="100000" fill="hold" nodeType="withEffect">
                                  <p:stCondLst>
                                    <p:cond delay="0"/>
                                  </p:stCondLst>
                                  <p:childTnLst>
                                    <p:set>
                                      <p:cBhvr>
                                        <p:cTn id="22" dur="1000"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360"/>
                                          </p:val>
                                        </p:tav>
                                        <p:tav tm="100000">
                                          <p:val>
                                            <p:fltVal val="0"/>
                                          </p:val>
                                        </p:tav>
                                      </p:tavLst>
                                    </p:anim>
                                    <p:animEffect transition="in" filter="fade">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1" grpId="0"/>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314632" y="746316"/>
          <a:ext cx="11267767" cy="5801970"/>
        </p:xfrm>
        <a:graphic>
          <a:graphicData uri="http://schemas.openxmlformats.org/drawingml/2006/table">
            <a:tbl>
              <a:tblPr firstRow="1" bandRow="1">
                <a:tableStyleId>{5C22544A-7EE6-4342-B048-85BDC9FD1C3A}</a:tableStyleId>
              </a:tblPr>
              <a:tblGrid>
                <a:gridCol w="645867"/>
                <a:gridCol w="1596851"/>
                <a:gridCol w="9025049"/>
              </a:tblGrid>
              <a:tr h="403164">
                <a:tc>
                  <a:txBody>
                    <a:bodyPr/>
                    <a:lstStyle/>
                    <a:p>
                      <a:pPr algn="ctr"/>
                      <a:r>
                        <a:rPr lang="zh-CN" altLang="en-US" sz="1400" b="0" dirty="0">
                          <a:latin typeface="黑体" panose="02010609060101010101" charset="-122"/>
                          <a:ea typeface="黑体" panose="02010609060101010101" charset="-122"/>
                        </a:rPr>
                        <a:t>序号</a:t>
                      </a:r>
                      <a:endParaRPr lang="zh-CN" altLang="en-US"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dirty="0">
                          <a:latin typeface="黑体" panose="02010609060101010101" charset="-122"/>
                          <a:ea typeface="黑体" panose="02010609060101010101" charset="-122"/>
                        </a:rPr>
                        <a:t>资源类型</a:t>
                      </a:r>
                      <a:endParaRPr lang="zh-CN" altLang="en-US"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dirty="0">
                          <a:latin typeface="黑体" panose="02010609060101010101" charset="-122"/>
                          <a:ea typeface="黑体" panose="02010609060101010101" charset="-122"/>
                        </a:rPr>
                        <a:t>概述介绍</a:t>
                      </a:r>
                      <a:endParaRPr lang="zh-CN" altLang="en-US" sz="1400" b="0" dirty="0">
                        <a:latin typeface="黑体" panose="02010609060101010101" charset="-122"/>
                        <a:ea typeface="黑体" panose="02010609060101010101" charset="-122"/>
                      </a:endParaRPr>
                    </a:p>
                  </a:txBody>
                  <a:tcPr marL="51435" marR="51435" marT="25718" marB="25718"/>
                </a:tc>
              </a:tr>
              <a:tr h="531810">
                <a:tc>
                  <a:txBody>
                    <a:bodyPr/>
                    <a:lstStyle/>
                    <a:p>
                      <a:pPr algn="ctr"/>
                      <a:r>
                        <a:rPr lang="en-US" altLang="zh-CN" sz="1400" b="0" dirty="0">
                          <a:latin typeface="黑体" panose="02010609060101010101" charset="-122"/>
                          <a:ea typeface="黑体" panose="02010609060101010101" charset="-122"/>
                        </a:rPr>
                        <a:t>1</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期刊</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1" i="0" kern="1200" dirty="0">
                          <a:solidFill>
                            <a:schemeClr val="dk1"/>
                          </a:solidFill>
                          <a:effectLst/>
                          <a:latin typeface="黑体" panose="02010609060101010101" charset="-122"/>
                          <a:ea typeface="黑体" panose="02010609060101010101" charset="-122"/>
                          <a:cs typeface="+mn-cs"/>
                        </a:rPr>
                        <a:t>共</a:t>
                      </a:r>
                      <a:r>
                        <a:rPr lang="en-US" altLang="zh-CN" sz="1400" b="1" i="0" kern="1200" dirty="0">
                          <a:solidFill>
                            <a:schemeClr val="dk1"/>
                          </a:solidFill>
                          <a:effectLst/>
                          <a:latin typeface="黑体" panose="02010609060101010101" charset="-122"/>
                          <a:ea typeface="黑体" panose="02010609060101010101" charset="-122"/>
                          <a:cs typeface="+mn-cs"/>
                        </a:rPr>
                        <a:t>1.65</a:t>
                      </a:r>
                      <a:r>
                        <a:rPr lang="zh-CN" altLang="en-US" sz="1400" b="1" i="0" kern="1200" dirty="0">
                          <a:solidFill>
                            <a:schemeClr val="dk1"/>
                          </a:solidFill>
                          <a:effectLst/>
                          <a:latin typeface="黑体" panose="02010609060101010101" charset="-122"/>
                          <a:ea typeface="黑体" panose="02010609060101010101" charset="-122"/>
                          <a:cs typeface="+mn-cs"/>
                        </a:rPr>
                        <a:t>亿余条</a:t>
                      </a:r>
                      <a:r>
                        <a:rPr lang="zh-CN" altLang="en-US" sz="1400" b="0" i="0" kern="1200" dirty="0">
                          <a:solidFill>
                            <a:schemeClr val="dk1"/>
                          </a:solidFill>
                          <a:effectLst/>
                          <a:latin typeface="黑体" panose="02010609060101010101" charset="-122"/>
                          <a:ea typeface="黑体" panose="02010609060101010101" charset="-122"/>
                          <a:cs typeface="+mn-cs"/>
                        </a:rPr>
                        <a:t>，其中</a:t>
                      </a:r>
                      <a:r>
                        <a:rPr lang="zh-CN" altLang="en-US" sz="1400" b="1" i="0" kern="1200" dirty="0">
                          <a:solidFill>
                            <a:schemeClr val="dk1"/>
                          </a:solidFill>
                          <a:effectLst/>
                          <a:latin typeface="黑体" panose="02010609060101010101" charset="-122"/>
                          <a:ea typeface="黑体" panose="02010609060101010101" charset="-122"/>
                          <a:cs typeface="+mn-cs"/>
                        </a:rPr>
                        <a:t>中文期刊母体共</a:t>
                      </a:r>
                      <a:r>
                        <a:rPr lang="en-US" altLang="zh-CN" sz="1400" b="1" i="0" kern="1200" dirty="0">
                          <a:solidFill>
                            <a:schemeClr val="dk1"/>
                          </a:solidFill>
                          <a:effectLst/>
                          <a:latin typeface="黑体" panose="02010609060101010101" charset="-122"/>
                          <a:ea typeface="黑体" panose="02010609060101010101" charset="-122"/>
                          <a:cs typeface="+mn-cs"/>
                        </a:rPr>
                        <a:t>1</a:t>
                      </a:r>
                      <a:r>
                        <a:rPr lang="zh-CN" altLang="en-US" sz="1400" b="1" i="0" kern="1200" dirty="0">
                          <a:solidFill>
                            <a:schemeClr val="dk1"/>
                          </a:solidFill>
                          <a:effectLst/>
                          <a:latin typeface="黑体" panose="02010609060101010101" charset="-122"/>
                          <a:ea typeface="黑体" panose="02010609060101010101" charset="-122"/>
                          <a:cs typeface="+mn-cs"/>
                        </a:rPr>
                        <a:t>万余种</a:t>
                      </a:r>
                      <a:r>
                        <a:rPr lang="zh-CN" altLang="en-US" sz="1400" b="0" i="0" kern="1200" dirty="0">
                          <a:solidFill>
                            <a:schemeClr val="dk1"/>
                          </a:solidFill>
                          <a:effectLst/>
                          <a:latin typeface="黑体" panose="02010609060101010101" charset="-122"/>
                          <a:ea typeface="黑体" panose="02010609060101010101" charset="-122"/>
                          <a:cs typeface="+mn-cs"/>
                        </a:rPr>
                        <a:t>，</a:t>
                      </a:r>
                      <a:r>
                        <a:rPr lang="zh-CN" altLang="en-US" sz="1400" b="1" i="0" kern="1200" dirty="0">
                          <a:solidFill>
                            <a:schemeClr val="dk1"/>
                          </a:solidFill>
                          <a:effectLst/>
                          <a:latin typeface="黑体" panose="02010609060101010101" charset="-122"/>
                          <a:ea typeface="黑体" panose="02010609060101010101" charset="-122"/>
                          <a:cs typeface="+mn-cs"/>
                        </a:rPr>
                        <a:t>核心期刊</a:t>
                      </a:r>
                      <a:r>
                        <a:rPr lang="en-US" altLang="zh-CN" sz="1400" b="1" i="0" kern="1200" dirty="0">
                          <a:solidFill>
                            <a:schemeClr val="dk1"/>
                          </a:solidFill>
                          <a:effectLst/>
                          <a:latin typeface="黑体" panose="02010609060101010101" charset="-122"/>
                          <a:ea typeface="黑体" panose="02010609060101010101" charset="-122"/>
                          <a:cs typeface="+mn-cs"/>
                        </a:rPr>
                        <a:t>4000</a:t>
                      </a:r>
                      <a:r>
                        <a:rPr lang="zh-CN" altLang="en-US" sz="1400" b="1" i="0" kern="1200" dirty="0">
                          <a:solidFill>
                            <a:schemeClr val="dk1"/>
                          </a:solidFill>
                          <a:effectLst/>
                          <a:latin typeface="黑体" panose="02010609060101010101" charset="-122"/>
                          <a:ea typeface="黑体" panose="02010609060101010101" charset="-122"/>
                          <a:cs typeface="+mn-cs"/>
                        </a:rPr>
                        <a:t>种左右，外文期刊涵盖</a:t>
                      </a:r>
                      <a:r>
                        <a:rPr lang="en-US" altLang="zh-CN" sz="1400" b="1" i="0" kern="1200" dirty="0">
                          <a:solidFill>
                            <a:schemeClr val="dk1"/>
                          </a:solidFill>
                          <a:effectLst/>
                          <a:latin typeface="黑体" panose="02010609060101010101" charset="-122"/>
                          <a:ea typeface="黑体" panose="02010609060101010101" charset="-122"/>
                          <a:cs typeface="+mn-cs"/>
                        </a:rPr>
                        <a:t>3.2</a:t>
                      </a:r>
                      <a:r>
                        <a:rPr lang="zh-CN" altLang="en-US" sz="1400" b="1" i="0" kern="1200" dirty="0">
                          <a:solidFill>
                            <a:schemeClr val="dk1"/>
                          </a:solidFill>
                          <a:effectLst/>
                          <a:latin typeface="黑体" panose="02010609060101010101" charset="-122"/>
                          <a:ea typeface="黑体" panose="02010609060101010101" charset="-122"/>
                          <a:cs typeface="+mn-cs"/>
                        </a:rPr>
                        <a:t>万余种</a:t>
                      </a:r>
                      <a:endParaRPr lang="zh-CN" altLang="en-US" sz="1400" b="1"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561850">
                <a:tc>
                  <a:txBody>
                    <a:bodyPr/>
                    <a:lstStyle/>
                    <a:p>
                      <a:pPr algn="ctr"/>
                      <a:r>
                        <a:rPr lang="en-US" altLang="zh-CN" sz="1400" b="0" dirty="0">
                          <a:latin typeface="黑体" panose="02010609060101010101" charset="-122"/>
                          <a:ea typeface="黑体" panose="02010609060101010101" charset="-122"/>
                        </a:rPr>
                        <a:t>2</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学位</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1" i="0" kern="1200" dirty="0">
                          <a:solidFill>
                            <a:schemeClr val="dk1"/>
                          </a:solidFill>
                          <a:effectLst/>
                          <a:latin typeface="黑体" panose="02010609060101010101" charset="-122"/>
                          <a:ea typeface="黑体" panose="02010609060101010101" charset="-122"/>
                          <a:cs typeface="+mn-cs"/>
                        </a:rPr>
                        <a:t>共</a:t>
                      </a:r>
                      <a:r>
                        <a:rPr lang="en-US" altLang="zh-CN" sz="1400" b="1" i="0" kern="1200" dirty="0">
                          <a:solidFill>
                            <a:schemeClr val="dk1"/>
                          </a:solidFill>
                          <a:effectLst/>
                          <a:latin typeface="黑体" panose="02010609060101010101" charset="-122"/>
                          <a:ea typeface="黑体" panose="02010609060101010101" charset="-122"/>
                          <a:cs typeface="+mn-cs"/>
                        </a:rPr>
                        <a:t>674</a:t>
                      </a:r>
                      <a:r>
                        <a:rPr lang="zh-CN" altLang="en-US" sz="1400" b="1" i="0" kern="1200" dirty="0">
                          <a:solidFill>
                            <a:schemeClr val="dk1"/>
                          </a:solidFill>
                          <a:effectLst/>
                          <a:latin typeface="黑体" panose="02010609060101010101" charset="-122"/>
                          <a:ea typeface="黑体" panose="02010609060101010101" charset="-122"/>
                          <a:cs typeface="+mn-cs"/>
                        </a:rPr>
                        <a:t>万篇中文学位论文全文</a:t>
                      </a:r>
                      <a:r>
                        <a:rPr lang="zh-CN" altLang="en-US" sz="1400" b="0" i="0" kern="1200" dirty="0">
                          <a:solidFill>
                            <a:schemeClr val="dk1"/>
                          </a:solidFill>
                          <a:effectLst/>
                          <a:latin typeface="黑体" panose="02010609060101010101" charset="-122"/>
                          <a:ea typeface="黑体" panose="02010609060101010101" charset="-122"/>
                          <a:cs typeface="+mn-cs"/>
                        </a:rPr>
                        <a:t>，始收录于</a:t>
                      </a:r>
                      <a:r>
                        <a:rPr lang="en-US" altLang="zh-CN" sz="1400" b="0" i="0" kern="1200" dirty="0">
                          <a:solidFill>
                            <a:schemeClr val="dk1"/>
                          </a:solidFill>
                          <a:effectLst/>
                          <a:latin typeface="黑体" panose="02010609060101010101" charset="-122"/>
                          <a:ea typeface="黑体" panose="02010609060101010101" charset="-122"/>
                          <a:cs typeface="+mn-cs"/>
                        </a:rPr>
                        <a:t>1980</a:t>
                      </a:r>
                      <a:r>
                        <a:rPr lang="zh-CN" altLang="en-US" sz="1400" b="0" i="0" kern="1200" dirty="0">
                          <a:solidFill>
                            <a:schemeClr val="dk1"/>
                          </a:solidFill>
                          <a:effectLst/>
                          <a:latin typeface="黑体" panose="02010609060101010101" charset="-122"/>
                          <a:ea typeface="黑体" panose="02010609060101010101" charset="-122"/>
                          <a:cs typeface="+mn-cs"/>
                        </a:rPr>
                        <a:t>年，年增约</a:t>
                      </a:r>
                      <a:r>
                        <a:rPr lang="en-US" altLang="zh-CN" sz="1400" b="0" i="0" kern="1200" dirty="0">
                          <a:solidFill>
                            <a:schemeClr val="dk1"/>
                          </a:solidFill>
                          <a:effectLst/>
                          <a:latin typeface="黑体" panose="02010609060101010101" charset="-122"/>
                          <a:ea typeface="黑体" panose="02010609060101010101" charset="-122"/>
                          <a:cs typeface="+mn-cs"/>
                        </a:rPr>
                        <a:t>30</a:t>
                      </a:r>
                      <a:r>
                        <a:rPr lang="zh-CN" altLang="en-US" sz="1400" b="0" i="0" kern="1200" dirty="0">
                          <a:solidFill>
                            <a:schemeClr val="dk1"/>
                          </a:solidFill>
                          <a:effectLst/>
                          <a:latin typeface="黑体" panose="02010609060101010101" charset="-122"/>
                          <a:ea typeface="黑体" panose="02010609060101010101" charset="-122"/>
                          <a:cs typeface="+mn-cs"/>
                        </a:rPr>
                        <a:t>万篇</a:t>
                      </a:r>
                      <a:endParaRPr lang="zh-CN" altLang="en-US" sz="1400" b="0"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579835">
                <a:tc>
                  <a:txBody>
                    <a:bodyPr/>
                    <a:lstStyle/>
                    <a:p>
                      <a:pPr algn="ctr"/>
                      <a:r>
                        <a:rPr lang="en-US" altLang="zh-CN" sz="1400" b="0" dirty="0">
                          <a:latin typeface="黑体" panose="02010609060101010101" charset="-122"/>
                          <a:ea typeface="黑体" panose="02010609060101010101" charset="-122"/>
                        </a:rPr>
                        <a:t>3</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会议</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1" i="0" kern="1200" dirty="0">
                          <a:solidFill>
                            <a:schemeClr val="dk1"/>
                          </a:solidFill>
                          <a:effectLst/>
                          <a:latin typeface="黑体" panose="02010609060101010101" charset="-122"/>
                          <a:ea typeface="黑体" panose="02010609060101010101" charset="-122"/>
                          <a:cs typeface="+mn-cs"/>
                        </a:rPr>
                        <a:t>共</a:t>
                      </a:r>
                      <a:r>
                        <a:rPr lang="en-US" altLang="zh-CN" sz="1400" b="1" i="0" kern="1200" dirty="0">
                          <a:solidFill>
                            <a:schemeClr val="dk1"/>
                          </a:solidFill>
                          <a:effectLst/>
                          <a:latin typeface="黑体" panose="02010609060101010101" charset="-122"/>
                          <a:ea typeface="黑体" panose="02010609060101010101" charset="-122"/>
                          <a:cs typeface="+mn-cs"/>
                        </a:rPr>
                        <a:t>1600</a:t>
                      </a:r>
                      <a:r>
                        <a:rPr lang="zh-CN" altLang="en-US" sz="1400" b="1" i="0" kern="1200" dirty="0">
                          <a:solidFill>
                            <a:schemeClr val="dk1"/>
                          </a:solidFill>
                          <a:effectLst/>
                          <a:latin typeface="黑体" panose="02010609060101010101" charset="-122"/>
                          <a:ea typeface="黑体" panose="02010609060101010101" charset="-122"/>
                          <a:cs typeface="+mn-cs"/>
                        </a:rPr>
                        <a:t>余万条</a:t>
                      </a:r>
                      <a:r>
                        <a:rPr lang="zh-CN" altLang="en-US" sz="1400" b="0" i="0" kern="1200" dirty="0">
                          <a:solidFill>
                            <a:schemeClr val="dk1"/>
                          </a:solidFill>
                          <a:effectLst/>
                          <a:latin typeface="黑体" panose="02010609060101010101" charset="-122"/>
                          <a:ea typeface="黑体" panose="02010609060101010101" charset="-122"/>
                          <a:cs typeface="+mn-cs"/>
                        </a:rPr>
                        <a:t>，其中</a:t>
                      </a:r>
                      <a:r>
                        <a:rPr lang="zh-CN" altLang="en-US" sz="1400" b="1" i="0" kern="1200" dirty="0">
                          <a:solidFill>
                            <a:schemeClr val="dk1"/>
                          </a:solidFill>
                          <a:effectLst/>
                          <a:latin typeface="黑体" panose="02010609060101010101" charset="-122"/>
                          <a:ea typeface="黑体" panose="02010609060101010101" charset="-122"/>
                          <a:cs typeface="+mn-cs"/>
                        </a:rPr>
                        <a:t>中文会议论文全文约</a:t>
                      </a:r>
                      <a:r>
                        <a:rPr lang="en-US" altLang="zh-CN" sz="1400" b="1" i="0" kern="1200" dirty="0">
                          <a:solidFill>
                            <a:schemeClr val="dk1"/>
                          </a:solidFill>
                          <a:effectLst/>
                          <a:latin typeface="黑体" panose="02010609060101010101" charset="-122"/>
                          <a:ea typeface="黑体" panose="02010609060101010101" charset="-122"/>
                          <a:cs typeface="+mn-cs"/>
                        </a:rPr>
                        <a:t>289</a:t>
                      </a:r>
                      <a:r>
                        <a:rPr lang="zh-CN" altLang="en-US" sz="1400" b="1" i="0" kern="1200" dirty="0">
                          <a:solidFill>
                            <a:schemeClr val="dk1"/>
                          </a:solidFill>
                          <a:effectLst/>
                          <a:latin typeface="黑体" panose="02010609060101010101" charset="-122"/>
                          <a:ea typeface="黑体" panose="02010609060101010101" charset="-122"/>
                          <a:cs typeface="+mn-cs"/>
                        </a:rPr>
                        <a:t>余万篇</a:t>
                      </a:r>
                      <a:r>
                        <a:rPr lang="zh-CN" altLang="en-US" sz="1400" b="0" i="0" kern="1200" dirty="0">
                          <a:solidFill>
                            <a:schemeClr val="dk1"/>
                          </a:solidFill>
                          <a:effectLst/>
                          <a:latin typeface="黑体" panose="02010609060101010101" charset="-122"/>
                          <a:ea typeface="黑体" panose="02010609060101010101" charset="-122"/>
                          <a:cs typeface="+mn-cs"/>
                        </a:rPr>
                        <a:t>，</a:t>
                      </a:r>
                      <a:r>
                        <a:rPr lang="zh-CN" altLang="en-US" sz="1400" b="1" i="0" kern="1200" dirty="0">
                          <a:solidFill>
                            <a:schemeClr val="dk1"/>
                          </a:solidFill>
                          <a:effectLst/>
                          <a:latin typeface="黑体" panose="02010609060101010101" charset="-122"/>
                          <a:ea typeface="黑体" panose="02010609060101010101" charset="-122"/>
                          <a:cs typeface="+mn-cs"/>
                        </a:rPr>
                        <a:t>外文会议论文约</a:t>
                      </a:r>
                      <a:r>
                        <a:rPr lang="en-US" altLang="zh-CN" sz="1400" b="1" i="0" kern="1200" dirty="0">
                          <a:solidFill>
                            <a:schemeClr val="dk1"/>
                          </a:solidFill>
                          <a:effectLst/>
                          <a:latin typeface="黑体" panose="02010609060101010101" charset="-122"/>
                          <a:ea typeface="黑体" panose="02010609060101010101" charset="-122"/>
                          <a:cs typeface="+mn-cs"/>
                        </a:rPr>
                        <a:t>1100</a:t>
                      </a:r>
                      <a:r>
                        <a:rPr lang="zh-CN" altLang="en-US" sz="1400" b="1" i="0" kern="1200" dirty="0">
                          <a:solidFill>
                            <a:schemeClr val="dk1"/>
                          </a:solidFill>
                          <a:effectLst/>
                          <a:latin typeface="黑体" panose="02010609060101010101" charset="-122"/>
                          <a:ea typeface="黑体" panose="02010609060101010101" charset="-122"/>
                          <a:cs typeface="+mn-cs"/>
                        </a:rPr>
                        <a:t>余万篇</a:t>
                      </a:r>
                      <a:endParaRPr lang="zh-CN" altLang="en-US" sz="1400" b="1"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496728">
                <a:tc>
                  <a:txBody>
                    <a:bodyPr/>
                    <a:lstStyle/>
                    <a:p>
                      <a:pPr algn="ctr"/>
                      <a:r>
                        <a:rPr lang="en-US" altLang="zh-CN" sz="1400" b="0" dirty="0">
                          <a:latin typeface="黑体" panose="02010609060101010101" charset="-122"/>
                          <a:ea typeface="黑体" panose="02010609060101010101" charset="-122"/>
                        </a:rPr>
                        <a:t>4</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专利</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0" i="0" kern="1200" dirty="0">
                          <a:solidFill>
                            <a:schemeClr val="dk1"/>
                          </a:solidFill>
                          <a:effectLst/>
                          <a:latin typeface="黑体" panose="02010609060101010101" charset="-122"/>
                          <a:ea typeface="黑体" panose="02010609060101010101" charset="-122"/>
                          <a:cs typeface="+mn-cs"/>
                        </a:rPr>
                        <a:t>目前共收录约</a:t>
                      </a:r>
                      <a:r>
                        <a:rPr lang="en-US" altLang="zh-CN" sz="1400" b="1" i="0" kern="1200" dirty="0">
                          <a:solidFill>
                            <a:schemeClr val="dk1"/>
                          </a:solidFill>
                          <a:effectLst/>
                          <a:latin typeface="黑体" panose="02010609060101010101" charset="-122"/>
                          <a:ea typeface="黑体" panose="02010609060101010101" charset="-122"/>
                          <a:cs typeface="+mn-cs"/>
                        </a:rPr>
                        <a:t>1.6</a:t>
                      </a:r>
                      <a:r>
                        <a:rPr lang="zh-CN" altLang="en-US" sz="1400" b="1" i="0" kern="1200" dirty="0">
                          <a:solidFill>
                            <a:schemeClr val="dk1"/>
                          </a:solidFill>
                          <a:effectLst/>
                          <a:latin typeface="黑体" panose="02010609060101010101" charset="-122"/>
                          <a:ea typeface="黑体" panose="02010609060101010101" charset="-122"/>
                          <a:cs typeface="+mn-cs"/>
                        </a:rPr>
                        <a:t>亿条</a:t>
                      </a:r>
                      <a:r>
                        <a:rPr lang="zh-CN" altLang="en-US" sz="1400" b="0" i="0" kern="1200" dirty="0">
                          <a:solidFill>
                            <a:schemeClr val="dk1"/>
                          </a:solidFill>
                          <a:effectLst/>
                          <a:latin typeface="黑体" panose="02010609060101010101" charset="-122"/>
                          <a:ea typeface="黑体" panose="02010609060101010101" charset="-122"/>
                          <a:cs typeface="+mn-cs"/>
                        </a:rPr>
                        <a:t>专利数据，其中</a:t>
                      </a:r>
                      <a:r>
                        <a:rPr lang="zh-CN" altLang="en-US" sz="1400" b="1" i="0" kern="1200" dirty="0">
                          <a:solidFill>
                            <a:schemeClr val="dk1"/>
                          </a:solidFill>
                          <a:effectLst/>
                          <a:latin typeface="黑体" panose="02010609060101010101" charset="-122"/>
                          <a:ea typeface="黑体" panose="02010609060101010101" charset="-122"/>
                          <a:cs typeface="+mn-cs"/>
                        </a:rPr>
                        <a:t>中国专利</a:t>
                      </a:r>
                      <a:r>
                        <a:rPr lang="en-US" altLang="zh-CN" sz="1400" b="1" i="0" kern="1200" dirty="0">
                          <a:solidFill>
                            <a:schemeClr val="tx1"/>
                          </a:solidFill>
                          <a:effectLst/>
                          <a:latin typeface="黑体" panose="02010609060101010101" charset="-122"/>
                          <a:ea typeface="黑体" panose="02010609060101010101" charset="-122"/>
                          <a:cs typeface="+mn-cs"/>
                        </a:rPr>
                        <a:t>6000</a:t>
                      </a:r>
                      <a:r>
                        <a:rPr lang="zh-CN" altLang="en-US" sz="1400" b="1" i="0" kern="1200" dirty="0">
                          <a:solidFill>
                            <a:schemeClr val="dk1"/>
                          </a:solidFill>
                          <a:effectLst/>
                          <a:latin typeface="黑体" panose="02010609060101010101" charset="-122"/>
                          <a:ea typeface="黑体" panose="02010609060101010101" charset="-122"/>
                          <a:cs typeface="+mn-cs"/>
                        </a:rPr>
                        <a:t>余万条</a:t>
                      </a:r>
                      <a:r>
                        <a:rPr lang="zh-CN" altLang="en-US" sz="1400" b="0" i="0" kern="1200" dirty="0">
                          <a:solidFill>
                            <a:schemeClr val="dk1"/>
                          </a:solidFill>
                          <a:effectLst/>
                          <a:latin typeface="黑体" panose="02010609060101010101" charset="-122"/>
                          <a:ea typeface="黑体" panose="02010609060101010101" charset="-122"/>
                          <a:cs typeface="+mn-cs"/>
                        </a:rPr>
                        <a:t>；</a:t>
                      </a:r>
                      <a:r>
                        <a:rPr lang="zh-CN" altLang="en-US" sz="1400" b="1" i="0" kern="1200" dirty="0">
                          <a:solidFill>
                            <a:schemeClr val="dk1"/>
                          </a:solidFill>
                          <a:effectLst/>
                          <a:latin typeface="黑体" panose="02010609060101010101" charset="-122"/>
                          <a:ea typeface="黑体" panose="02010609060101010101" charset="-122"/>
                          <a:cs typeface="+mn-cs"/>
                        </a:rPr>
                        <a:t>国外专利</a:t>
                      </a:r>
                      <a:r>
                        <a:rPr lang="en-US" altLang="zh-CN" sz="1400" b="1" i="0" kern="1200" dirty="0">
                          <a:solidFill>
                            <a:schemeClr val="dk1"/>
                          </a:solidFill>
                          <a:effectLst/>
                          <a:latin typeface="黑体" panose="02010609060101010101" charset="-122"/>
                          <a:ea typeface="黑体" panose="02010609060101010101" charset="-122"/>
                          <a:cs typeface="+mn-cs"/>
                        </a:rPr>
                        <a:t>9700</a:t>
                      </a:r>
                      <a:r>
                        <a:rPr lang="zh-CN" altLang="en-US" sz="1400" b="1" i="0" kern="1200" dirty="0">
                          <a:solidFill>
                            <a:schemeClr val="dk1"/>
                          </a:solidFill>
                          <a:effectLst/>
                          <a:latin typeface="黑体" panose="02010609060101010101" charset="-122"/>
                          <a:ea typeface="黑体" panose="02010609060101010101" charset="-122"/>
                          <a:cs typeface="+mn-cs"/>
                        </a:rPr>
                        <a:t>余万条</a:t>
                      </a:r>
                      <a:endParaRPr lang="zh-CN" altLang="en-US" sz="1400" b="1"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579121">
                <a:tc>
                  <a:txBody>
                    <a:bodyPr/>
                    <a:lstStyle/>
                    <a:p>
                      <a:pPr algn="ctr"/>
                      <a:r>
                        <a:rPr lang="en-US" altLang="zh-CN" sz="1400" b="0" dirty="0">
                          <a:latin typeface="黑体" panose="02010609060101010101" charset="-122"/>
                          <a:ea typeface="黑体" panose="02010609060101010101" charset="-122"/>
                        </a:rPr>
                        <a:t>5</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标准</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0" i="0" kern="1200" dirty="0">
                          <a:solidFill>
                            <a:schemeClr val="dk1"/>
                          </a:solidFill>
                          <a:effectLst/>
                          <a:latin typeface="黑体" panose="02010609060101010101" charset="-122"/>
                          <a:ea typeface="黑体" panose="02010609060101010101" charset="-122"/>
                          <a:cs typeface="+mn-cs"/>
                        </a:rPr>
                        <a:t>收录了中国国家标准（</a:t>
                      </a:r>
                      <a:r>
                        <a:rPr lang="en-US" altLang="zh-CN" sz="1400" b="0" i="0" kern="1200" dirty="0">
                          <a:solidFill>
                            <a:schemeClr val="dk1"/>
                          </a:solidFill>
                          <a:effectLst/>
                          <a:latin typeface="黑体" panose="02010609060101010101" charset="-122"/>
                          <a:ea typeface="黑体" panose="02010609060101010101" charset="-122"/>
                          <a:cs typeface="+mn-cs"/>
                        </a:rPr>
                        <a:t>GB</a:t>
                      </a:r>
                      <a:r>
                        <a:rPr lang="zh-CN" altLang="en-US" sz="1400" b="0" i="0" kern="1200" dirty="0">
                          <a:solidFill>
                            <a:schemeClr val="dk1"/>
                          </a:solidFill>
                          <a:effectLst/>
                          <a:latin typeface="黑体" panose="02010609060101010101" charset="-122"/>
                          <a:ea typeface="黑体" panose="02010609060101010101" charset="-122"/>
                          <a:cs typeface="+mn-cs"/>
                        </a:rPr>
                        <a:t>）、中国行业标准（</a:t>
                      </a:r>
                      <a:r>
                        <a:rPr lang="en-US" altLang="zh-CN" sz="1400" b="0" i="0" kern="1200" dirty="0">
                          <a:solidFill>
                            <a:schemeClr val="dk1"/>
                          </a:solidFill>
                          <a:effectLst/>
                          <a:latin typeface="黑体" panose="02010609060101010101" charset="-122"/>
                          <a:ea typeface="黑体" panose="02010609060101010101" charset="-122"/>
                          <a:cs typeface="+mn-cs"/>
                        </a:rPr>
                        <a:t>HB</a:t>
                      </a:r>
                      <a:r>
                        <a:rPr lang="zh-CN" altLang="en-US" sz="1400" b="0" i="0" kern="1200" dirty="0">
                          <a:solidFill>
                            <a:schemeClr val="dk1"/>
                          </a:solidFill>
                          <a:effectLst/>
                          <a:latin typeface="黑体" panose="02010609060101010101" charset="-122"/>
                          <a:ea typeface="黑体" panose="02010609060101010101" charset="-122"/>
                          <a:cs typeface="+mn-cs"/>
                        </a:rPr>
                        <a:t>）、以及中外标准题录摘要数据，</a:t>
                      </a:r>
                      <a:r>
                        <a:rPr lang="zh-CN" altLang="en-US" sz="1400" b="1" i="0" kern="1200" dirty="0">
                          <a:solidFill>
                            <a:schemeClr val="dk1"/>
                          </a:solidFill>
                          <a:effectLst/>
                          <a:latin typeface="黑体" panose="02010609060101010101" charset="-122"/>
                          <a:ea typeface="黑体" panose="02010609060101010101" charset="-122"/>
                          <a:cs typeface="+mn-cs"/>
                        </a:rPr>
                        <a:t>共计</a:t>
                      </a:r>
                      <a:r>
                        <a:rPr lang="en-US" altLang="zh-CN" sz="1400" b="1" i="0" kern="1200" dirty="0">
                          <a:solidFill>
                            <a:schemeClr val="dk1"/>
                          </a:solidFill>
                          <a:effectLst/>
                          <a:latin typeface="黑体" panose="02010609060101010101" charset="-122"/>
                          <a:ea typeface="黑体" panose="02010609060101010101" charset="-122"/>
                          <a:cs typeface="+mn-cs"/>
                        </a:rPr>
                        <a:t>290</a:t>
                      </a:r>
                      <a:r>
                        <a:rPr lang="zh-CN" altLang="en-US" sz="1400" b="1" i="0" kern="1200" dirty="0">
                          <a:solidFill>
                            <a:schemeClr val="dk1"/>
                          </a:solidFill>
                          <a:effectLst/>
                          <a:latin typeface="黑体" panose="02010609060101010101" charset="-122"/>
                          <a:ea typeface="黑体" panose="02010609060101010101" charset="-122"/>
                          <a:cs typeface="+mn-cs"/>
                        </a:rPr>
                        <a:t>余万条记录</a:t>
                      </a:r>
                      <a:endParaRPr lang="zh-CN" altLang="en-US" sz="1400" b="1"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524450">
                <a:tc>
                  <a:txBody>
                    <a:bodyPr/>
                    <a:lstStyle/>
                    <a:p>
                      <a:pPr algn="ctr"/>
                      <a:r>
                        <a:rPr lang="en-US" altLang="zh-CN" sz="1400" b="0" dirty="0">
                          <a:latin typeface="黑体" panose="02010609060101010101" charset="-122"/>
                          <a:ea typeface="黑体" panose="02010609060101010101" charset="-122"/>
                        </a:rPr>
                        <a:t>6</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法律法规</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0" i="0" kern="1200" dirty="0">
                          <a:solidFill>
                            <a:schemeClr val="dk1"/>
                          </a:solidFill>
                          <a:effectLst/>
                          <a:latin typeface="黑体" panose="02010609060101010101" charset="-122"/>
                          <a:ea typeface="黑体" panose="02010609060101010101" charset="-122"/>
                          <a:cs typeface="+mn-cs"/>
                        </a:rPr>
                        <a:t>法规资源主要由国家信息中心提供，全文</a:t>
                      </a:r>
                      <a:r>
                        <a:rPr lang="zh-CN" altLang="en-US" sz="1400" b="1" i="0" kern="1200" dirty="0">
                          <a:solidFill>
                            <a:schemeClr val="dk1"/>
                          </a:solidFill>
                          <a:effectLst/>
                          <a:latin typeface="黑体" panose="02010609060101010101" charset="-122"/>
                          <a:ea typeface="黑体" panose="02010609060101010101" charset="-122"/>
                          <a:cs typeface="+mn-cs"/>
                        </a:rPr>
                        <a:t>共计约</a:t>
                      </a:r>
                      <a:r>
                        <a:rPr lang="en-US" altLang="zh-CN" sz="1400" b="1" i="0" kern="1200" dirty="0">
                          <a:solidFill>
                            <a:schemeClr val="dk1"/>
                          </a:solidFill>
                          <a:effectLst/>
                          <a:latin typeface="黑体" panose="02010609060101010101" charset="-122"/>
                          <a:ea typeface="黑体" panose="02010609060101010101" charset="-122"/>
                          <a:cs typeface="+mn-cs"/>
                        </a:rPr>
                        <a:t>169</a:t>
                      </a:r>
                      <a:r>
                        <a:rPr lang="zh-CN" altLang="en-US" sz="1400" b="1" i="0" kern="1200" dirty="0">
                          <a:solidFill>
                            <a:schemeClr val="dk1"/>
                          </a:solidFill>
                          <a:effectLst/>
                          <a:latin typeface="黑体" panose="02010609060101010101" charset="-122"/>
                          <a:ea typeface="黑体" panose="02010609060101010101" charset="-122"/>
                          <a:cs typeface="+mn-cs"/>
                        </a:rPr>
                        <a:t>万条</a:t>
                      </a:r>
                      <a:endParaRPr lang="zh-CN" altLang="en-US" sz="1400" b="1"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504620">
                <a:tc>
                  <a:txBody>
                    <a:bodyPr/>
                    <a:lstStyle/>
                    <a:p>
                      <a:pPr algn="ctr"/>
                      <a:r>
                        <a:rPr lang="en-US" altLang="zh-CN" sz="1400" b="0" dirty="0">
                          <a:latin typeface="黑体" panose="02010609060101010101" charset="-122"/>
                          <a:ea typeface="黑体" panose="02010609060101010101" charset="-122"/>
                        </a:rPr>
                        <a:t>7</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科技成果</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1" i="0" kern="1200" dirty="0">
                          <a:solidFill>
                            <a:schemeClr val="dk1"/>
                          </a:solidFill>
                          <a:effectLst/>
                          <a:latin typeface="黑体" panose="02010609060101010101" charset="-122"/>
                          <a:ea typeface="黑体" panose="02010609060101010101" charset="-122"/>
                          <a:cs typeface="+mn-cs"/>
                        </a:rPr>
                        <a:t>共计</a:t>
                      </a:r>
                      <a:r>
                        <a:rPr lang="en-US" altLang="zh-CN" sz="1400" b="1" i="0" kern="1200" dirty="0">
                          <a:solidFill>
                            <a:schemeClr val="dk1"/>
                          </a:solidFill>
                          <a:effectLst/>
                          <a:latin typeface="黑体" panose="02010609060101010101" charset="-122"/>
                          <a:ea typeface="黑体" panose="02010609060101010101" charset="-122"/>
                          <a:cs typeface="+mn-cs"/>
                        </a:rPr>
                        <a:t>67.7</a:t>
                      </a:r>
                      <a:r>
                        <a:rPr lang="zh-CN" altLang="en-US" sz="1400" b="1" i="0" kern="1200" dirty="0">
                          <a:solidFill>
                            <a:schemeClr val="dk1"/>
                          </a:solidFill>
                          <a:effectLst/>
                          <a:latin typeface="黑体" panose="02010609060101010101" charset="-122"/>
                          <a:ea typeface="黑体" panose="02010609060101010101" charset="-122"/>
                          <a:cs typeface="+mn-cs"/>
                        </a:rPr>
                        <a:t>万余条</a:t>
                      </a:r>
                      <a:r>
                        <a:rPr lang="zh-CN" altLang="en-US" sz="1400" b="0" i="0" kern="1200" dirty="0">
                          <a:solidFill>
                            <a:schemeClr val="dk1"/>
                          </a:solidFill>
                          <a:effectLst/>
                          <a:latin typeface="黑体" panose="02010609060101010101" charset="-122"/>
                          <a:ea typeface="黑体" panose="02010609060101010101" charset="-122"/>
                          <a:cs typeface="+mn-cs"/>
                        </a:rPr>
                        <a:t>，涵盖了国家、省市、地方的成果公报、登记成果及推广成果等成果</a:t>
                      </a:r>
                      <a:endParaRPr lang="zh-CN" altLang="en-US" sz="1400" b="0"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454957">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400" b="0" dirty="0">
                          <a:latin typeface="黑体" panose="02010609060101010101" charset="-122"/>
                          <a:ea typeface="黑体" panose="02010609060101010101" charset="-122"/>
                        </a:rPr>
                        <a:t>8</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0" i="0" u="none" strike="noStrike" kern="1200" dirty="0">
                          <a:solidFill>
                            <a:schemeClr val="dk1"/>
                          </a:solidFill>
                          <a:effectLst/>
                          <a:latin typeface="黑体" panose="02010609060101010101" charset="-122"/>
                          <a:ea typeface="黑体" panose="02010609060101010101" charset="-122"/>
                          <a:cs typeface="+mn-cs"/>
                        </a:rPr>
                        <a:t>科技报告</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0" i="0" kern="1200" dirty="0">
                          <a:solidFill>
                            <a:schemeClr val="dk1"/>
                          </a:solidFill>
                          <a:effectLst/>
                          <a:latin typeface="黑体" panose="02010609060101010101" charset="-122"/>
                          <a:ea typeface="黑体" panose="02010609060101010101" charset="-122"/>
                          <a:cs typeface="+mn-cs"/>
                        </a:rPr>
                        <a:t>收录</a:t>
                      </a:r>
                      <a:r>
                        <a:rPr lang="zh-CN" altLang="en-US" sz="1400" b="1" i="0" kern="1200" dirty="0">
                          <a:solidFill>
                            <a:schemeClr val="dk1"/>
                          </a:solidFill>
                          <a:effectLst/>
                          <a:latin typeface="黑体" panose="02010609060101010101" charset="-122"/>
                          <a:ea typeface="黑体" panose="02010609060101010101" charset="-122"/>
                          <a:cs typeface="+mn-cs"/>
                        </a:rPr>
                        <a:t>中文科技报告</a:t>
                      </a:r>
                      <a:r>
                        <a:rPr lang="en-US" altLang="zh-CN" sz="1400" b="1" i="0" kern="1200" dirty="0">
                          <a:solidFill>
                            <a:schemeClr val="dk1"/>
                          </a:solidFill>
                          <a:effectLst/>
                          <a:latin typeface="黑体" panose="02010609060101010101" charset="-122"/>
                          <a:ea typeface="黑体" panose="02010609060101010101" charset="-122"/>
                          <a:cs typeface="+mn-cs"/>
                        </a:rPr>
                        <a:t>11</a:t>
                      </a:r>
                      <a:r>
                        <a:rPr lang="zh-CN" altLang="en-US" sz="1400" b="1" i="0" kern="1200" dirty="0">
                          <a:solidFill>
                            <a:schemeClr val="dk1"/>
                          </a:solidFill>
                          <a:effectLst/>
                          <a:latin typeface="黑体" panose="02010609060101010101" charset="-122"/>
                          <a:ea typeface="黑体" panose="02010609060101010101" charset="-122"/>
                          <a:cs typeface="+mn-cs"/>
                        </a:rPr>
                        <a:t>万余份</a:t>
                      </a:r>
                      <a:r>
                        <a:rPr lang="zh-CN" altLang="en-US" sz="1400" b="0" i="0" kern="1200" dirty="0">
                          <a:solidFill>
                            <a:schemeClr val="dk1"/>
                          </a:solidFill>
                          <a:effectLst/>
                          <a:latin typeface="黑体" panose="02010609060101010101" charset="-122"/>
                          <a:ea typeface="黑体" panose="02010609060101010101" charset="-122"/>
                          <a:cs typeface="+mn-cs"/>
                        </a:rPr>
                        <a:t>；</a:t>
                      </a:r>
                      <a:r>
                        <a:rPr lang="zh-CN" altLang="en-US" sz="1400" b="1" i="0" kern="1200" dirty="0">
                          <a:solidFill>
                            <a:schemeClr val="dk1"/>
                          </a:solidFill>
                          <a:effectLst/>
                          <a:latin typeface="黑体" panose="02010609060101010101" charset="-122"/>
                          <a:ea typeface="黑体" panose="02010609060101010101" charset="-122"/>
                          <a:cs typeface="+mn-cs"/>
                        </a:rPr>
                        <a:t>外文科技报告</a:t>
                      </a:r>
                      <a:r>
                        <a:rPr lang="en-US" altLang="zh-CN" sz="1400" b="1" i="0" kern="1200" dirty="0">
                          <a:solidFill>
                            <a:schemeClr val="dk1"/>
                          </a:solidFill>
                          <a:effectLst/>
                          <a:latin typeface="黑体" panose="02010609060101010101" charset="-122"/>
                          <a:ea typeface="黑体" panose="02010609060101010101" charset="-122"/>
                          <a:cs typeface="+mn-cs"/>
                        </a:rPr>
                        <a:t>148</a:t>
                      </a:r>
                      <a:r>
                        <a:rPr lang="zh-CN" altLang="en-US" sz="1400" b="1" i="0" kern="1200" dirty="0">
                          <a:solidFill>
                            <a:schemeClr val="dk1"/>
                          </a:solidFill>
                          <a:effectLst/>
                          <a:latin typeface="黑体" panose="02010609060101010101" charset="-122"/>
                          <a:ea typeface="黑体" panose="02010609060101010101" charset="-122"/>
                          <a:cs typeface="+mn-cs"/>
                        </a:rPr>
                        <a:t>万余份</a:t>
                      </a:r>
                      <a:endParaRPr lang="zh-CN" altLang="en-US" sz="1400" b="1" i="0" kern="1200" dirty="0">
                        <a:solidFill>
                          <a:schemeClr val="dk1"/>
                        </a:solidFill>
                        <a:effectLst/>
                        <a:latin typeface="黑体" panose="02010609060101010101" charset="-122"/>
                        <a:ea typeface="黑体" panose="02010609060101010101" charset="-122"/>
                        <a:cs typeface="+mn-cs"/>
                      </a:endParaRPr>
                    </a:p>
                  </a:txBody>
                  <a:tcPr marL="51435" marR="51435" marT="25718" marB="25718"/>
                </a:tc>
              </a:tr>
              <a:tr h="476030">
                <a:tc>
                  <a:txBody>
                    <a:bodyPr/>
                    <a:lstStyle/>
                    <a:p>
                      <a:pPr algn="ctr"/>
                      <a:r>
                        <a:rPr lang="en-US" altLang="zh-CN" sz="1400" b="0" dirty="0">
                          <a:latin typeface="黑体" panose="02010609060101010101" charset="-122"/>
                          <a:ea typeface="黑体" panose="02010609060101010101" charset="-122"/>
                        </a:rPr>
                        <a:t>9</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地方志</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1" kern="1400" dirty="0">
                          <a:solidFill>
                            <a:schemeClr val="tx1"/>
                          </a:solidFill>
                          <a:latin typeface="黑体" panose="02010609060101010101" charset="-122"/>
                          <a:ea typeface="黑体" panose="02010609060101010101" charset="-122"/>
                          <a:sym typeface="Gill Sans" panose="020B0502020104020203" charset="0"/>
                        </a:rPr>
                        <a:t>新方志</a:t>
                      </a:r>
                      <a:r>
                        <a:rPr lang="en-US" altLang="zh-CN" sz="1400" b="1" kern="1400" dirty="0">
                          <a:solidFill>
                            <a:schemeClr val="tx1"/>
                          </a:solidFill>
                          <a:latin typeface="黑体" panose="02010609060101010101" charset="-122"/>
                          <a:ea typeface="黑体" panose="02010609060101010101" charset="-122"/>
                          <a:sym typeface="Gill Sans" panose="020B0502020104020203" charset="0"/>
                        </a:rPr>
                        <a:t>5.7</a:t>
                      </a:r>
                      <a:r>
                        <a:rPr lang="zh-CN" altLang="en-US" sz="1400" b="1" kern="1400" dirty="0">
                          <a:solidFill>
                            <a:schemeClr val="tx1"/>
                          </a:solidFill>
                          <a:latin typeface="黑体" panose="02010609060101010101" charset="-122"/>
                          <a:ea typeface="黑体" panose="02010609060101010101" charset="-122"/>
                          <a:sym typeface="Gill Sans" panose="020B0502020104020203" charset="0"/>
                        </a:rPr>
                        <a:t>万册；</a:t>
                      </a:r>
                      <a:r>
                        <a:rPr lang="zh-CN" altLang="en-US" sz="1400" b="1" kern="1400" dirty="0">
                          <a:latin typeface="黑体" panose="02010609060101010101" charset="-122"/>
                          <a:ea typeface="黑体" panose="02010609060101010101" charset="-122"/>
                          <a:sym typeface="Gill Sans" panose="020B0502020104020203" charset="0"/>
                        </a:rPr>
                        <a:t>旧方志约</a:t>
                      </a:r>
                      <a:r>
                        <a:rPr lang="en-US" altLang="zh-CN" sz="1400" b="1" kern="1400" dirty="0">
                          <a:latin typeface="黑体" panose="02010609060101010101" charset="-122"/>
                          <a:ea typeface="黑体" panose="02010609060101010101" charset="-122"/>
                          <a:sym typeface="Gill Sans" panose="020B0502020104020203" charset="0"/>
                        </a:rPr>
                        <a:t>8600</a:t>
                      </a:r>
                      <a:r>
                        <a:rPr lang="zh-CN" altLang="en-US" sz="1400" b="1" kern="1400" dirty="0">
                          <a:latin typeface="黑体" panose="02010609060101010101" charset="-122"/>
                          <a:ea typeface="黑体" panose="02010609060101010101" charset="-122"/>
                          <a:sym typeface="Gill Sans" panose="020B0502020104020203" charset="0"/>
                        </a:rPr>
                        <a:t>种，</a:t>
                      </a:r>
                      <a:r>
                        <a:rPr lang="en-US" altLang="zh-CN" sz="1400" b="1" kern="1400" dirty="0">
                          <a:latin typeface="黑体" panose="02010609060101010101" charset="-122"/>
                          <a:ea typeface="黑体" panose="02010609060101010101" charset="-122"/>
                          <a:sym typeface="Gill Sans" panose="020B0502020104020203" charset="0"/>
                        </a:rPr>
                        <a:t>10</a:t>
                      </a:r>
                      <a:r>
                        <a:rPr lang="zh-CN" altLang="en-US" sz="1400" b="1" kern="1400" dirty="0">
                          <a:latin typeface="黑体" panose="02010609060101010101" charset="-122"/>
                          <a:ea typeface="黑体" panose="02010609060101010101" charset="-122"/>
                          <a:sym typeface="Gill Sans" panose="020B0502020104020203" charset="0"/>
                        </a:rPr>
                        <a:t>万余册</a:t>
                      </a:r>
                      <a:endParaRPr lang="zh-CN" altLang="en-US" sz="1400" b="1" kern="1400" dirty="0">
                        <a:latin typeface="黑体" panose="02010609060101010101" charset="-122"/>
                        <a:ea typeface="黑体" panose="02010609060101010101" charset="-122"/>
                        <a:sym typeface="Gill Sans" panose="020B0502020104020203" charset="0"/>
                      </a:endParaRPr>
                    </a:p>
                  </a:txBody>
                  <a:tcPr marL="51435" marR="51435" marT="25718" marB="25718"/>
                </a:tc>
              </a:tr>
              <a:tr h="689405">
                <a:tc>
                  <a:txBody>
                    <a:bodyPr/>
                    <a:lstStyle/>
                    <a:p>
                      <a:pPr algn="ctr"/>
                      <a:r>
                        <a:rPr lang="en-US" altLang="zh-CN" sz="1400" b="0" dirty="0">
                          <a:latin typeface="黑体" panose="02010609060101010101" charset="-122"/>
                          <a:ea typeface="黑体" panose="02010609060101010101" charset="-122"/>
                        </a:rPr>
                        <a:t>10</a:t>
                      </a:r>
                      <a:endParaRPr lang="en-US" altLang="zh-CN" sz="1400" b="0" dirty="0">
                        <a:latin typeface="黑体" panose="02010609060101010101" charset="-122"/>
                        <a:ea typeface="黑体" panose="02010609060101010101" charset="-122"/>
                      </a:endParaRPr>
                    </a:p>
                  </a:txBody>
                  <a:tcPr marL="51435" marR="51435" marT="25718" marB="25718"/>
                </a:tc>
                <a:tc>
                  <a:txBody>
                    <a:bodyPr/>
                    <a:lstStyle/>
                    <a:p>
                      <a:r>
                        <a:rPr lang="zh-CN" altLang="en-US" sz="1400" b="0" i="0" u="none" strike="noStrike" kern="1200" dirty="0">
                          <a:solidFill>
                            <a:schemeClr val="dk1"/>
                          </a:solidFill>
                          <a:effectLst/>
                          <a:latin typeface="黑体" panose="02010609060101010101" charset="-122"/>
                          <a:ea typeface="黑体" panose="02010609060101010101" charset="-122"/>
                          <a:cs typeface="+mn-cs"/>
                        </a:rPr>
                        <a:t>视频</a:t>
                      </a:r>
                      <a:endParaRPr lang="zh-CN" altLang="en-US" sz="1400" b="0" i="0" u="none" strike="noStrike" kern="1200" dirty="0">
                        <a:solidFill>
                          <a:schemeClr val="dk1"/>
                        </a:solidFill>
                        <a:effectLst/>
                        <a:latin typeface="黑体" panose="02010609060101010101" charset="-122"/>
                        <a:ea typeface="黑体" panose="02010609060101010101" charset="-122"/>
                        <a:cs typeface="+mn-cs"/>
                      </a:endParaRPr>
                    </a:p>
                  </a:txBody>
                  <a:tcPr marL="51435" marR="51435" marT="25718" marB="25718"/>
                </a:tc>
                <a:tc>
                  <a:txBody>
                    <a:bodyPr/>
                    <a:lstStyle/>
                    <a:p>
                      <a:r>
                        <a:rPr lang="zh-CN" altLang="en-US" sz="1400" b="0" kern="1400" dirty="0">
                          <a:latin typeface="黑体" panose="02010609060101010101" charset="-122"/>
                          <a:ea typeface="黑体" panose="02010609060101010101" charset="-122"/>
                          <a:sym typeface="Gill Sans" panose="020B0502020104020203" charset="0"/>
                        </a:rPr>
                        <a:t>现有资源</a:t>
                      </a:r>
                      <a:r>
                        <a:rPr lang="zh-CN" altLang="en-US" sz="1400" b="1" kern="1400" dirty="0">
                          <a:latin typeface="黑体" panose="02010609060101010101" charset="-122"/>
                          <a:ea typeface="黑体" panose="02010609060101010101" charset="-122"/>
                          <a:sym typeface="Gill Sans" panose="020B0502020104020203" charset="0"/>
                        </a:rPr>
                        <a:t>近</a:t>
                      </a:r>
                      <a:r>
                        <a:rPr lang="en-US" altLang="zh-CN" sz="1400" b="1" kern="1400" dirty="0">
                          <a:latin typeface="黑体" panose="02010609060101010101" charset="-122"/>
                          <a:ea typeface="黑体" panose="02010609060101010101" charset="-122"/>
                          <a:sym typeface="Gill Sans" panose="020B0502020104020203" charset="0"/>
                        </a:rPr>
                        <a:t>100</a:t>
                      </a:r>
                      <a:r>
                        <a:rPr lang="zh-CN" altLang="en-US" sz="1400" b="1" kern="1400" dirty="0">
                          <a:latin typeface="黑体" panose="02010609060101010101" charset="-122"/>
                          <a:ea typeface="黑体" panose="02010609060101010101" charset="-122"/>
                          <a:sym typeface="Gill Sans" panose="020B0502020104020203" charset="0"/>
                        </a:rPr>
                        <a:t>万分钟</a:t>
                      </a:r>
                      <a:r>
                        <a:rPr lang="zh-CN" altLang="en-US" sz="1400" b="0" kern="1400" dirty="0">
                          <a:latin typeface="黑体" panose="02010609060101010101" charset="-122"/>
                          <a:ea typeface="黑体" panose="02010609060101010101" charset="-122"/>
                          <a:sym typeface="Gill Sans" panose="020B0502020104020203" charset="0"/>
                        </a:rPr>
                        <a:t>，</a:t>
                      </a:r>
                      <a:r>
                        <a:rPr lang="zh-CN" altLang="en-US" sz="1400" b="0" dirty="0">
                          <a:latin typeface="黑体" panose="02010609060101010101" charset="-122"/>
                          <a:ea typeface="黑体" panose="02010609060101010101" charset="-122"/>
                          <a:sym typeface="Gill Sans" panose="020B0502020104020203" charset="0"/>
                        </a:rPr>
                        <a:t>已推出高校课程、学术讲座、学术会议报告、医学实践、管理讲座、科普视频、国外优秀视频、环球高清精选等适合各层次人群使用的精品视频。</a:t>
                      </a:r>
                      <a:endParaRPr lang="zh-CN" altLang="en-US" sz="1400" b="0" dirty="0">
                        <a:latin typeface="黑体" panose="02010609060101010101" charset="-122"/>
                        <a:ea typeface="黑体" panose="02010609060101010101" charset="-122"/>
                        <a:sym typeface="Gill Sans" panose="020B0502020104020203" charset="0"/>
                      </a:endParaRPr>
                    </a:p>
                  </a:txBody>
                  <a:tcPr marL="51435" marR="51435" marT="25718" marB="25718"/>
                </a:tc>
              </a:tr>
            </a:tbl>
          </a:graphicData>
        </a:graphic>
      </p:graphicFrame>
      <p:sp>
        <p:nvSpPr>
          <p:cNvPr id="3" name="文本框 2"/>
          <p:cNvSpPr txBox="1"/>
          <p:nvPr/>
        </p:nvSpPr>
        <p:spPr>
          <a:xfrm>
            <a:off x="157316" y="88490"/>
            <a:ext cx="5938684" cy="584775"/>
          </a:xfrm>
          <a:prstGeom prst="rect">
            <a:avLst/>
          </a:prstGeom>
          <a:noFill/>
        </p:spPr>
        <p:txBody>
          <a:bodyPr wrap="square" rtlCol="0">
            <a:spAutoFit/>
          </a:bodyPr>
          <a:lstStyle/>
          <a:p>
            <a:r>
              <a:rPr lang="zh-CN" altLang="en-US" sz="3200" b="1" dirty="0"/>
              <a:t>海量文献</a:t>
            </a:r>
            <a:endParaRPr lang="zh-CN" altLang="en-US" sz="3200" b="1" dirty="0"/>
          </a:p>
        </p:txBody>
      </p:sp>
    </p:spTree>
  </p:cSld>
  <p:clrMapOvr>
    <a:masterClrMapping/>
  </p:clrMapOvr>
</p:sld>
</file>

<file path=ppt/tags/tag1.xml><?xml version="1.0" encoding="utf-8"?>
<p:tagLst xmlns:p="http://schemas.openxmlformats.org/presentationml/2006/main">
  <p:tag name="KSO_WM_DIAGRAM_VIRTUALLY_FRAME" val="{&quot;height&quot;:459.05,&quot;left&quot;:24.22204724409449,&quot;top&quot;:170.13212598425199,&quot;width&quot;:514.65}"/>
</p:tagLst>
</file>

<file path=ppt/tags/tag10.xml><?xml version="1.0" encoding="utf-8"?>
<p:tagLst xmlns:p="http://schemas.openxmlformats.org/presentationml/2006/main">
  <p:tag name="KSO_WM_DIAGRAM_VIRTUALLY_FRAME" val="{&quot;height&quot;:459.05,&quot;left&quot;:24.22204724409449,&quot;top&quot;:170.13212598425199,&quot;width&quot;:514.65}"/>
</p:tagLst>
</file>

<file path=ppt/tags/tag100.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custom20200239_4*l_h_a*1_1_1"/>
  <p:tag name="KSO_WM_TEMPLATE_CATEGORY" val="custom"/>
  <p:tag name="KSO_WM_TEMPLATE_INDEX" val="20200239"/>
  <p:tag name="KSO_WM_UNIT_LAYERLEVEL" val="1_1_1"/>
  <p:tag name="KSO_WM_TAG_VERSION" val="1.0"/>
  <p:tag name="KSO_WM_UNIT_PRESET_TEXT" val="点击此处添加小标题"/>
  <p:tag name="KSO_WM_UNIT_TEXT_FILL_FORE_SCHEMECOLOR_INDEX" val="14"/>
  <p:tag name="KSO_WM_UNIT_TEXT_FILL_TYPE" val="1"/>
  <p:tag name="KSO_WM_UNIT_USESOURCEFORMAT_APPLY" val="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459.05,&quot;left&quot;:24.22204724409449,&quot;top&quot;:170.13212598425199,&quot;width&quot;:514.65}"/>
</p:tagLst>
</file>

<file path=ppt/tags/tag110.xml><?xml version="1.0" encoding="utf-8"?>
<p:tagLst xmlns:p="http://schemas.openxmlformats.org/presentationml/2006/main">
  <p:tag name="KSO_WM_UNIT_TABLE_BEAUTIFY" val="smartTable{06ac019b-1a6a-43ec-9dfe-072d60278986}"/>
  <p:tag name="KSO_WM_UNIT_VALUE" val="1284*2694"/>
  <p:tag name="KSO_WM_UNIT_HIGHLIGHT" val="0"/>
  <p:tag name="KSO_WM_UNIT_COMPATIBLE" val="0"/>
  <p:tag name="KSO_WM_UNIT_DIAGRAM_ISNUMVISUAL" val="0"/>
  <p:tag name="KSO_WM_UNIT_DIAGRAM_ISREFERUNIT" val="0"/>
  <p:tag name="KSO_WM_UNIT_ID" val="mixed20203806_1*β*1"/>
  <p:tag name="KSO_WM_TEMPLATE_CATEGORY" val="mixed"/>
  <p:tag name="KSO_WM_TEMPLATE_INDEX" val="20203806"/>
  <p:tag name="KSO_WM_UNIT_LAYERLEVEL" val="1"/>
  <p:tag name="KSO_WM_TAG_VERSION" val="1.0"/>
  <p:tag name="TABLE_ENDDRAG_ORIGIN_RECT" val="304*218"/>
  <p:tag name="TABLE_ENDDRAG_RECT" val="72*312*304*218"/>
</p:tagLst>
</file>

<file path=ppt/tags/tag111.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ID" val="custom20200239_4*l_h_a*1_1_1"/>
  <p:tag name="KSO_WM_TEMPLATE_CATEGORY" val="custom"/>
  <p:tag name="KSO_WM_TEMPLATE_INDEX" val="20200239"/>
  <p:tag name="KSO_WM_UNIT_LAYERLEVEL" val="1_1_1"/>
  <p:tag name="KSO_WM_TAG_VERSION" val="1.0"/>
  <p:tag name="KSO_WM_UNIT_PRESET_TEXT" val="点击此处添加小标题"/>
  <p:tag name="KSO_WM_UNIT_TEXT_FILL_FORE_SCHEMECOLOR_INDEX" val="14"/>
  <p:tag name="KSO_WM_UNIT_TEXT_FILL_TYPE" val="1"/>
  <p:tag name="KSO_WM_UNIT_USESOURCEFORMAT_APPLY" val="1"/>
</p:tagLst>
</file>

<file path=ppt/tags/tag112.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ID" val="custom20200239_4*l_h_a*1_1_1"/>
  <p:tag name="KSO_WM_TEMPLATE_CATEGORY" val="custom"/>
  <p:tag name="KSO_WM_TEMPLATE_INDEX" val="20200239"/>
  <p:tag name="KSO_WM_UNIT_LAYERLEVEL" val="1_1_1"/>
  <p:tag name="KSO_WM_TAG_VERSION" val="1.0"/>
  <p:tag name="KSO_WM_UNIT_PRESET_TEXT" val="点击此处添加小标题"/>
  <p:tag name="KSO_WM_UNIT_TEXT_FILL_FORE_SCHEMECOLOR_INDEX" val="14"/>
  <p:tag name="KSO_WM_UNIT_TEXT_FILL_TYPE" val="1"/>
  <p:tag name="KSO_WM_UNIT_USESOURCEFORMAT_APPLY" val="1"/>
</p:tagLst>
</file>

<file path=ppt/tags/tag113.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ID" val="custom20200239_4*l_h_a*1_1_1"/>
  <p:tag name="KSO_WM_TEMPLATE_CATEGORY" val="custom"/>
  <p:tag name="KSO_WM_TEMPLATE_INDEX" val="20200239"/>
  <p:tag name="KSO_WM_UNIT_LAYERLEVEL" val="1_1_1"/>
  <p:tag name="KSO_WM_TAG_VERSION" val="1.0"/>
  <p:tag name="KSO_WM_UNIT_PRESET_TEXT" val="点击此处添加小标题"/>
  <p:tag name="KSO_WM_UNIT_TEXT_FILL_FORE_SCHEMECOLOR_INDEX" val="14"/>
  <p:tag name="KSO_WM_UNIT_TEXT_FILL_TYPE" val="1"/>
  <p:tag name="KSO_WM_UNIT_USESOURCEFORMAT_APPLY" val="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DIAGRAM_VIRTUALLY_FRAME" val="{&quot;height&quot;:438.6427559055119,&quot;left&quot;:0,&quot;top&quot;:112.65692913385831,&quot;width&quot;:864.5000000000002}"/>
</p:tagLst>
</file>

<file path=ppt/tags/tag116.xml><?xml version="1.0" encoding="utf-8"?>
<p:tagLst xmlns:p="http://schemas.openxmlformats.org/presentationml/2006/main">
  <p:tag name="KSO_WM_DIAGRAM_VIRTUALLY_FRAME" val="{&quot;height&quot;:438.6427559055119,&quot;left&quot;:0,&quot;top&quot;:112.65692913385831,&quot;width&quot;:864.5000000000002}"/>
</p:tagLst>
</file>

<file path=ppt/tags/tag117.xml><?xml version="1.0" encoding="utf-8"?>
<p:tagLst xmlns:p="http://schemas.openxmlformats.org/presentationml/2006/main">
  <p:tag name="KSO_WM_DIAGRAM_VIRTUALLY_FRAME" val="{&quot;height&quot;:438.6427559055119,&quot;left&quot;:0,&quot;top&quot;:112.65692913385831,&quot;width&quot;:864.5000000000002}"/>
</p:tagLst>
</file>

<file path=ppt/tags/tag118.xml><?xml version="1.0" encoding="utf-8"?>
<p:tagLst xmlns:p="http://schemas.openxmlformats.org/presentationml/2006/main">
  <p:tag name="KSO_WM_DIAGRAM_VIRTUALLY_FRAME" val="{&quot;height&quot;:438.6427559055119,&quot;left&quot;:0,&quot;top&quot;:112.65692913385831,&quot;width&quot;:864.5000000000002}"/>
</p:tagLst>
</file>

<file path=ppt/tags/tag119.xml><?xml version="1.0" encoding="utf-8"?>
<p:tagLst xmlns:p="http://schemas.openxmlformats.org/presentationml/2006/main">
  <p:tag name="KSO_WM_DIAGRAM_VIRTUALLY_FRAME" val="{&quot;height&quot;:438.6427559055119,&quot;left&quot;:0,&quot;top&quot;:112.65692913385831,&quot;width&quot;:864.5000000000002}"/>
</p:tagLst>
</file>

<file path=ppt/tags/tag12.xml><?xml version="1.0" encoding="utf-8"?>
<p:tagLst xmlns:p="http://schemas.openxmlformats.org/presentationml/2006/main">
  <p:tag name="KSO_WM_DIAGRAM_VIRTUALLY_FRAME" val="{&quot;height&quot;:459.05,&quot;left&quot;:24.22204724409449,&quot;top&quot;:170.13212598425199,&quot;width&quot;:514.65}"/>
</p:tagLst>
</file>

<file path=ppt/tags/tag120.xml><?xml version="1.0" encoding="utf-8"?>
<p:tagLst xmlns:p="http://schemas.openxmlformats.org/presentationml/2006/main">
  <p:tag name="KSO_WM_DIAGRAM_VIRTUALLY_FRAME" val="{&quot;height&quot;:438.6427559055119,&quot;left&quot;:0,&quot;top&quot;:112.65692913385831,&quot;width&quot;:864.5000000000002}"/>
</p:tagLst>
</file>

<file path=ppt/tags/tag121.xml><?xml version="1.0" encoding="utf-8"?>
<p:tagLst xmlns:p="http://schemas.openxmlformats.org/presentationml/2006/main">
  <p:tag name="KSO_WM_DIAGRAM_VIRTUALLY_FRAME" val="{&quot;height&quot;:438.6427559055119,&quot;left&quot;:0,&quot;top&quot;:112.65692913385831,&quot;width&quot;:864.5000000000002}"/>
</p:tagLst>
</file>

<file path=ppt/tags/tag122.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23.xml><?xml version="1.0" encoding="utf-8"?>
<p:tagLst xmlns:p="http://schemas.openxmlformats.org/presentationml/2006/main">
  <p:tag name="KSO_WM_DIAGRAM_VIRTUALLY_FRAME" val="{&quot;height&quot;:555.75,&quot;left&quot;:-161.45,&quot;top&quot;:4.15,&quot;width&quot;:1134.55}"/>
</p:tagLst>
</file>

<file path=ppt/tags/tag124.xml><?xml version="1.0" encoding="utf-8"?>
<p:tagLst xmlns:p="http://schemas.openxmlformats.org/presentationml/2006/main">
  <p:tag name="KSO_WM_DIAGRAM_VIRTUALLY_FRAME" val="{&quot;height&quot;:555.75,&quot;left&quot;:-161.45,&quot;top&quot;:4.15,&quot;width&quot;:1134.55}"/>
</p:tagLst>
</file>

<file path=ppt/tags/tag125.xml><?xml version="1.0" encoding="utf-8"?>
<p:tagLst xmlns:p="http://schemas.openxmlformats.org/presentationml/2006/main">
  <p:tag name="KSO_WM_DIAGRAM_VIRTUALLY_FRAME" val="{&quot;height&quot;:555.75,&quot;left&quot;:-161.45,&quot;top&quot;:4.15,&quot;width&quot;:1134.55}"/>
</p:tagLst>
</file>

<file path=ppt/tags/tag126.xml><?xml version="1.0" encoding="utf-8"?>
<p:tagLst xmlns:p="http://schemas.openxmlformats.org/presentationml/2006/main">
  <p:tag name="KSO_WM_DIAGRAM_VIRTUALLY_FRAME" val="{&quot;height&quot;:555.75,&quot;left&quot;:-161.45,&quot;top&quot;:4.15,&quot;width&quot;:1134.55}"/>
</p:tagLst>
</file>

<file path=ppt/tags/tag127.xml><?xml version="1.0" encoding="utf-8"?>
<p:tagLst xmlns:p="http://schemas.openxmlformats.org/presentationml/2006/main">
  <p:tag name="KSO_WM_DIAGRAM_VIRTUALLY_FRAME" val="{&quot;height&quot;:555.75,&quot;left&quot;:-161.45,&quot;top&quot;:4.15,&quot;width&quot;:1134.55}"/>
</p:tagLst>
</file>

<file path=ppt/tags/tag128.xml><?xml version="1.0" encoding="utf-8"?>
<p:tagLst xmlns:p="http://schemas.openxmlformats.org/presentationml/2006/main">
  <p:tag name="KSO_WM_DIAGRAM_VIRTUALLY_FRAME" val="{&quot;height&quot;:555.75,&quot;left&quot;:-161.45,&quot;top&quot;:4.15,&quot;width&quot;:1134.55}"/>
</p:tagLst>
</file>

<file path=ppt/tags/tag129.xml><?xml version="1.0" encoding="utf-8"?>
<p:tagLst xmlns:p="http://schemas.openxmlformats.org/presentationml/2006/main">
  <p:tag name="KSO_WM_DIAGRAM_VIRTUALLY_FRAME" val="{&quot;height&quot;:555.75,&quot;left&quot;:-161.45,&quot;top&quot;:4.15,&quot;width&quot;:1134.55}"/>
</p:tagLst>
</file>

<file path=ppt/tags/tag13.xml><?xml version="1.0" encoding="utf-8"?>
<p:tagLst xmlns:p="http://schemas.openxmlformats.org/presentationml/2006/main">
  <p:tag name="KSO_WM_DIAGRAM_VIRTUALLY_FRAME" val="{&quot;height&quot;:459.05,&quot;left&quot;:24.22204724409449,&quot;top&quot;:170.13212598425199,&quot;width&quot;:514.65}"/>
</p:tagLst>
</file>

<file path=ppt/tags/tag130.xml><?xml version="1.0" encoding="utf-8"?>
<p:tagLst xmlns:p="http://schemas.openxmlformats.org/presentationml/2006/main">
  <p:tag name="KSO_WM_DIAGRAM_VIRTUALLY_FRAME" val="{&quot;height&quot;:555.75,&quot;left&quot;:-161.45,&quot;top&quot;:4.15,&quot;width&quot;:1134.55}"/>
</p:tagLst>
</file>

<file path=ppt/tags/tag131.xml><?xml version="1.0" encoding="utf-8"?>
<p:tagLst xmlns:p="http://schemas.openxmlformats.org/presentationml/2006/main">
  <p:tag name="KSO_WM_DIAGRAM_VIRTUALLY_FRAME" val="{&quot;height&quot;:555.75,&quot;left&quot;:-161.45,&quot;top&quot;:4.15,&quot;width&quot;:1134.55}"/>
</p:tagLst>
</file>

<file path=ppt/tags/tag132.xml><?xml version="1.0" encoding="utf-8"?>
<p:tagLst xmlns:p="http://schemas.openxmlformats.org/presentationml/2006/main">
  <p:tag name="KSO_WM_DIAGRAM_VIRTUALLY_FRAME" val="{&quot;height&quot;:555.75,&quot;left&quot;:-161.45,&quot;top&quot;:4.15,&quot;width&quot;:1134.55}"/>
</p:tagLst>
</file>

<file path=ppt/tags/tag133.xml><?xml version="1.0" encoding="utf-8"?>
<p:tagLst xmlns:p="http://schemas.openxmlformats.org/presentationml/2006/main">
  <p:tag name="KSO_WM_DIAGRAM_VIRTUALLY_FRAME" val="{&quot;height&quot;:555.75,&quot;left&quot;:-161.45,&quot;top&quot;:4.15,&quot;width&quot;:1134.55}"/>
</p:tagLst>
</file>

<file path=ppt/tags/tag134.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35.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36.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37.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38.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DIAGRAM_VIRTUALLY_FRAME" val="{&quot;height&quot;:459.05,&quot;left&quot;:24.22204724409449,&quot;top&quot;:170.13212598425199,&quot;width&quot;:514.65}"/>
</p:tagLst>
</file>

<file path=ppt/tags/tag140.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41.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42.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43.xml><?xml version="1.0" encoding="utf-8"?>
<p:tagLst xmlns:p="http://schemas.openxmlformats.org/presentationml/2006/main">
  <p:tag name="KSO_WM_TAG_VERSION" val="1.0"/>
  <p:tag name="KSO_WM_TEMPLATE_CATEGORY" val="diagram"/>
  <p:tag name="KSO_WM_TEMPLATE_INDEX" val="160038"/>
  <p:tag name="KSO_WM_UNIT_TYPE" val="m_h_a"/>
  <p:tag name="KSO_WM_UNIT_INDEX" val="1_2_1"/>
  <p:tag name="KSO_WM_UNIT_ID" val="diagram160038_4*m_h_a*1_2_1"/>
  <p:tag name="KSO_WM_UNIT_CLEAR" val="1"/>
  <p:tag name="KSO_WM_UNIT_LAYERLEVEL" val="1_1_1"/>
  <p:tag name="KSO_WM_UNIT_VALUE" val="60"/>
  <p:tag name="KSO_WM_UNIT_HIGHLIGHT" val="0"/>
  <p:tag name="KSO_WM_UNIT_COMPATIBLE" val="0"/>
  <p:tag name="KSO_WM_UNIT_PRESET_TEXT_INDEX" val="4"/>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 name="KSO_WM_DIAGRAM_VIRTUALLY_FRAME" val="{&quot;height&quot;:34.085039370078746,&quot;left&quot;:0,&quot;top&quot;:72.39425196850394,&quot;width&quot;:189.29031496062993}"/>
</p:tagLst>
</file>

<file path=ppt/tags/tag144.xml><?xml version="1.0" encoding="utf-8"?>
<p:tagLst xmlns:p="http://schemas.openxmlformats.org/presentationml/2006/main">
  <p:tag name="KSO_WM_TAG_VERSION" val="1.0"/>
  <p:tag name="KSO_WM_TEMPLATE_CATEGORY" val="diagram"/>
  <p:tag name="KSO_WM_TEMPLATE_INDEX" val="759"/>
  <p:tag name="KSO_WM_UNIT_ID" val="diagram759_3*m_i*1_1"/>
  <p:tag name="KSO_WM_UNIT_CLEAR" val="1"/>
  <p:tag name="KSO_WM_UNIT_LAYERLEVEL" val="1_1"/>
  <p:tag name="KSO_WM_DIAGRAM_GROUP_CODE" val="m1-1"/>
  <p:tag name="KSO_WM_UNIT_LINE_FORE_SCHEMECOLOR_INDEX" val="10"/>
  <p:tag name="KSO_WM_UNIT_LINE_FILL_TYPE" val="2"/>
</p:tagLst>
</file>

<file path=ppt/tags/tag145.xml><?xml version="1.0" encoding="utf-8"?>
<p:tagLst xmlns:p="http://schemas.openxmlformats.org/presentationml/2006/main">
  <p:tag name="KSO_WM_TAG_VERSION" val="1.0"/>
  <p:tag name="KSO_WM_TEMPLATE_CATEGORY" val="diagram"/>
  <p:tag name="KSO_WM_TEMPLATE_INDEX" val="759"/>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46.xml><?xml version="1.0" encoding="utf-8"?>
<p:tagLst xmlns:p="http://schemas.openxmlformats.org/presentationml/2006/main">
  <p:tag name="KSO_WM_TAG_VERSION" val="1.0"/>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TAG_VERSION" val="1.0"/>
  <p:tag name="KSO_WM_TEMPLATE_CATEGORY" val="diagram"/>
  <p:tag name="KSO_WM_TEMPLATE_INDEX" val="759"/>
  <p:tag name="KSO_WM_UNIT_TYPE" val="m_i"/>
  <p:tag name="KSO_WM_UNIT_INDEX" val="1_9"/>
  <p:tag name="KSO_WM_UNIT_ID" val="diagram759_3*m_i*1_9"/>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DIAGRAM_VIRTUALLY_FRAME" val="{&quot;height&quot;:459.05,&quot;left&quot;:24.22204724409449,&quot;top&quot;:170.13212598425199,&quot;width&quot;:514.65}"/>
</p:tagLst>
</file>

<file path=ppt/tags/tag150.xml><?xml version="1.0" encoding="utf-8"?>
<p:tagLst xmlns:p="http://schemas.openxmlformats.org/presentationml/2006/main">
  <p:tag name="KSO_WM_TAG_VERSION" val="1.0"/>
  <p:tag name="KSO_WM_TEMPLATE_CATEGORY" val="diagram"/>
  <p:tag name="KSO_WM_TEMPLATE_INDEX" val="759"/>
  <p:tag name="KSO_WM_UNIT_TYPE" val="m_i"/>
  <p:tag name="KSO_WM_UNIT_INDEX" val="1_7"/>
  <p:tag name="KSO_WM_UNIT_ID" val="diagram759_3*m_i*1_7"/>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TAG_VERSION" val="1.0"/>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LINE_FORE_SCHEMECOLOR_INDEX_BRIGHTNESS" val="0"/>
  <p:tag name="KSO_WM_UNIT_LINE_FORE_SCHEMECOLOR_INDEX" val="10"/>
  <p:tag name="KSO_WM_UNIT_LINE_FILL_TYPE" val="2"/>
</p:tagLst>
</file>

<file path=ppt/tags/tag153.xml><?xml version="1.0" encoding="utf-8"?>
<p:tagLst xmlns:p="http://schemas.openxmlformats.org/presentationml/2006/main">
  <p:tag name="KSO_WM_BEAUTIFY_FLAG" val=""/>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154.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155.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156.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157.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158.xml><?xml version="1.0" encoding="utf-8"?>
<p:tagLst xmlns:p="http://schemas.openxmlformats.org/presentationml/2006/main">
  <p:tag name="KSO_WM_TAG_VERSION" val="1.0"/>
  <p:tag name="KSO_WM_TEMPLATE_CATEGORY" val="diagram"/>
  <p:tag name="KSO_WM_TEMPLATE_INDEX" val="759"/>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159.xml><?xml version="1.0" encoding="utf-8"?>
<p:tagLst xmlns:p="http://schemas.openxmlformats.org/presentationml/2006/main">
  <p:tag name="KSO_WM_TAG_VERSION" val="1.0"/>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16.xml><?xml version="1.0" encoding="utf-8"?>
<p:tagLst xmlns:p="http://schemas.openxmlformats.org/presentationml/2006/main">
  <p:tag name="KSO_WM_DIAGRAM_VIRTUALLY_FRAME" val="{&quot;height&quot;:459.05,&quot;left&quot;:24.22204724409449,&quot;top&quot;:170.13212598425199,&quot;width&quot;:514.65}"/>
</p:tagLst>
</file>

<file path=ppt/tags/tag160.xml><?xml version="1.0" encoding="utf-8"?>
<p:tagLst xmlns:p="http://schemas.openxmlformats.org/presentationml/2006/main">
  <p:tag name="KSO_WM_TAG_VERSION" val="1.0"/>
  <p:tag name="KSO_WM_TEMPLATE_CATEGORY" val="diagram"/>
  <p:tag name="KSO_WM_TEMPLATE_INDEX" val="759"/>
  <p:tag name="KSO_WM_UNIT_TYPE" val="m_h_a"/>
  <p:tag name="KSO_WM_UNIT_INDEX" val="1_2_1"/>
  <p:tag name="KSO_WM_UNIT_ID" val="diagram759_3*m_h_a*1_2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8"/>
  <p:tag name="KSO_WM_UNIT_TEXT_FILL_TYPE" val="1"/>
</p:tagLst>
</file>

<file path=ppt/tags/tag161.xml><?xml version="1.0" encoding="utf-8"?>
<p:tagLst xmlns:p="http://schemas.openxmlformats.org/presentationml/2006/main">
  <p:tag name="KSO_WM_TAG_VERSION" val="1.0"/>
  <p:tag name="KSO_WM_TEMPLATE_CATEGORY" val="diagram"/>
  <p:tag name="KSO_WM_TEMPLATE_INDEX" val="759"/>
  <p:tag name="KSO_WM_UNIT_TYPE" val="m_h_a"/>
  <p:tag name="KSO_WM_UNIT_INDEX" val="1_3_1"/>
  <p:tag name="KSO_WM_UNIT_ID" val="diagram759_3*m_h_a*1_3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162.xml><?xml version="1.0" encoding="utf-8"?>
<p:tagLst xmlns:p="http://schemas.openxmlformats.org/presentationml/2006/main">
  <p:tag name="KSO_WM_TAG_VERSION" val="1.0"/>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16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164.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65.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66.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67.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PP_MARK_KEY" val="4bacd35c-4c4f-4b89-afb9-085cc3f38791"/>
  <p:tag name="COMMONDATA" val="eyJoZGlkIjoiOWNiNWViMjcxOWY2NDRkZGNiYTYyNmJmMmE4Y2Y0ZTMifQ=="/>
  <p:tag name="resource_record_key" val="{&quot;10&quot;:[4589141,4589143,50032083],&quot;13&quot;:[4563109,4680684]}"/>
</p:tagLst>
</file>

<file path=ppt/tags/tag17.xml><?xml version="1.0" encoding="utf-8"?>
<p:tagLst xmlns:p="http://schemas.openxmlformats.org/presentationml/2006/main">
  <p:tag name="KSO_WM_DIAGRAM_VIRTUALLY_FRAME" val="{&quot;height&quot;:459.05,&quot;left&quot;:24.22204724409449,&quot;top&quot;:170.13212598425199,&quot;width&quot;:514.65}"/>
</p:tagLst>
</file>

<file path=ppt/tags/tag18.xml><?xml version="1.0" encoding="utf-8"?>
<p:tagLst xmlns:p="http://schemas.openxmlformats.org/presentationml/2006/main">
  <p:tag name="KSO_WM_DIAGRAM_VIRTUALLY_FRAME" val="{&quot;height&quot;:459.05,&quot;left&quot;:24.22204724409449,&quot;top&quot;:170.13212598425199,&quot;width&quot;:514.65}"/>
</p:tagLst>
</file>

<file path=ppt/tags/tag19.xml><?xml version="1.0" encoding="utf-8"?>
<p:tagLst xmlns:p="http://schemas.openxmlformats.org/presentationml/2006/main">
  <p:tag name="KSO_WM_DIAGRAM_VIRTUALLY_FRAME" val="{&quot;height&quot;:352.4291338582678,&quot;left&quot;:50.81582677165351,&quot;top&quot;:107.57165354330712,&quot;width&quot;:858.3684251968505}"/>
</p:tagLst>
</file>

<file path=ppt/tags/tag2.xml><?xml version="1.0" encoding="utf-8"?>
<p:tagLst xmlns:p="http://schemas.openxmlformats.org/presentationml/2006/main">
  <p:tag name="KSO_WM_DIAGRAM_VIRTUALLY_FRAME" val="{&quot;height&quot;:459.05,&quot;left&quot;:24.22204724409449,&quot;top&quot;:170.13212598425199,&quot;width&quot;:514.65}"/>
</p:tagLst>
</file>

<file path=ppt/tags/tag20.xml><?xml version="1.0" encoding="utf-8"?>
<p:tagLst xmlns:p="http://schemas.openxmlformats.org/presentationml/2006/main">
  <p:tag name="DATA_TYPE" val="OfficePlusSmartComponent"/>
  <p:tag name="OP_SCP_TAG_VERSION" val="1.0"/>
  <p:tag name="OP_SCP_CHANGE_COLOR" val="N"/>
  <p:tag name="OP_SCP_COMPONENT_TYPE" val="Relation"/>
  <p:tag name="OP_SCP_CONTENT_ID" val="MatlComponentContent-1365"/>
  <p:tag name="OP_SCP_COMPONENT_INFO" val="{&quot;title&quot;:&quot;渐变6项总分PPT组件&quot;,&quot;description&quot;:&quot;渐变6项总分PPT组件：六项总分展示，渐变设计，信息展示详细清晰。&quot;,&quot;keywords&quot;:[&quot;渐变&quot;,&quot;6项&quot;,&quot;总分&quot;,&quot;PPT组件&quot;],&quot;labels&quot;:[]}"/>
  <p:tag name="OP_SCP_GROUP_ID" val="46a15942-d69f-21f3-e99c-9efbcd05eaa1"/>
  <p:tag name="OP_SCP_ITEM_COUNT" val="6"/>
</p:tagLst>
</file>

<file path=ppt/tags/tag21.xml><?xml version="1.0" encoding="utf-8"?>
<p:tagLst xmlns:p="http://schemas.openxmlformats.org/presentationml/2006/main">
  <p:tag name="OP_SCP_ITEM_INDEX" val="0"/>
</p:tagLst>
</file>

<file path=ppt/tags/tag22.xml><?xml version="1.0" encoding="utf-8"?>
<p:tagLst xmlns:p="http://schemas.openxmlformats.org/presentationml/2006/main">
  <p:tag name="OP_SCP_SHAPE_TYPE" val="Title"/>
  <p:tag name="OP_SCP_ITEM_INDEX" val="0"/>
  <p:tag name="OP_SCP_DEFAULT_TEXT" val="输入标题"/>
</p:tagLst>
</file>

<file path=ppt/tags/tag23.xml><?xml version="1.0" encoding="utf-8"?>
<p:tagLst xmlns:p="http://schemas.openxmlformats.org/presentationml/2006/main">
  <p:tag name="OP_SCP_ITEM_INDEX" val="1"/>
</p:tagLst>
</file>

<file path=ppt/tags/tag24.xml><?xml version="1.0" encoding="utf-8"?>
<p:tagLst xmlns:p="http://schemas.openxmlformats.org/presentationml/2006/main">
  <p:tag name="OP_SCP_SHAPE_TYPE" val="Title"/>
  <p:tag name="OP_SCP_ITEM_INDEX" val="1"/>
  <p:tag name="OP_SCP_DEFAULT_TEXT" val="01 输入标题"/>
</p:tagLst>
</file>

<file path=ppt/tags/tag25.xml><?xml version="1.0" encoding="utf-8"?>
<p:tagLst xmlns:p="http://schemas.openxmlformats.org/presentationml/2006/main">
  <p:tag name="OP_SCP_SHAPE_TYPE" val="Body"/>
  <p:tag name="OP_SCP_DEFAULT_TEXT" val="单击此处添加文本，单击此处添加文本。"/>
  <p:tag name="OP_SCP_ITEM_INDEX" val="1"/>
</p:tagLst>
</file>

<file path=ppt/tags/tag26.xml><?xml version="1.0" encoding="utf-8"?>
<p:tagLst xmlns:p="http://schemas.openxmlformats.org/presentationml/2006/main">
  <p:tag name="OP_SCP_ITEM_INDEX" val="2"/>
</p:tagLst>
</file>

<file path=ppt/tags/tag27.xml><?xml version="1.0" encoding="utf-8"?>
<p:tagLst xmlns:p="http://schemas.openxmlformats.org/presentationml/2006/main">
  <p:tag name="OP_SCP_SHAPE_TYPE" val="Title"/>
  <p:tag name="OP_SCP_ITEM_INDEX" val="2"/>
  <p:tag name="OP_SCP_DEFAULT_TEXT" val="02 输入标题"/>
</p:tagLst>
</file>

<file path=ppt/tags/tag28.xml><?xml version="1.0" encoding="utf-8"?>
<p:tagLst xmlns:p="http://schemas.openxmlformats.org/presentationml/2006/main">
  <p:tag name="OP_SCP_SHAPE_TYPE" val="Body"/>
  <p:tag name="OP_SCP_ITEM_INDEX" val="2"/>
  <p:tag name="OP_SCP_DEFAULT_TEXT" val="单击此处添加文本，单击此处添加文本。"/>
</p:tagLst>
</file>

<file path=ppt/tags/tag29.xml><?xml version="1.0" encoding="utf-8"?>
<p:tagLst xmlns:p="http://schemas.openxmlformats.org/presentationml/2006/main">
  <p:tag name="OP_SCP_ITEM_INDEX" val="3"/>
</p:tagLst>
</file>

<file path=ppt/tags/tag3.xml><?xml version="1.0" encoding="utf-8"?>
<p:tagLst xmlns:p="http://schemas.openxmlformats.org/presentationml/2006/main">
  <p:tag name="KSO_WM_DIAGRAM_VIRTUALLY_FRAME" val="{&quot;height&quot;:459.05,&quot;left&quot;:24.22204724409449,&quot;top&quot;:170.13212598425199,&quot;width&quot;:514.65}"/>
</p:tagLst>
</file>

<file path=ppt/tags/tag30.xml><?xml version="1.0" encoding="utf-8"?>
<p:tagLst xmlns:p="http://schemas.openxmlformats.org/presentationml/2006/main">
  <p:tag name="OP_SCP_SHAPE_TYPE" val="Title"/>
  <p:tag name="OP_SCP_ITEM_INDEX" val="3"/>
  <p:tag name="OP_SCP_DEFAULT_TEXT" val="03 输入标题"/>
</p:tagLst>
</file>

<file path=ppt/tags/tag31.xml><?xml version="1.0" encoding="utf-8"?>
<p:tagLst xmlns:p="http://schemas.openxmlformats.org/presentationml/2006/main">
  <p:tag name="OP_SCP_SHAPE_TYPE" val="Body"/>
  <p:tag name="OP_SCP_DEFAULT_TEXT" val="单击此处添加文本，单击此处添加文本。"/>
  <p:tag name="OP_SCP_ITEM_INDEX" val="3"/>
</p:tagLst>
</file>

<file path=ppt/tags/tag32.xml><?xml version="1.0" encoding="utf-8"?>
<p:tagLst xmlns:p="http://schemas.openxmlformats.org/presentationml/2006/main">
  <p:tag name="OP_SCP_ITEM_INDEX" val="4"/>
</p:tagLst>
</file>

<file path=ppt/tags/tag33.xml><?xml version="1.0" encoding="utf-8"?>
<p:tagLst xmlns:p="http://schemas.openxmlformats.org/presentationml/2006/main">
  <p:tag name="OP_SCP_SHAPE_TYPE" val="Title"/>
  <p:tag name="OP_SCP_ITEM_INDEX" val="4"/>
  <p:tag name="OP_SCP_DEFAULT_TEXT" val="04 输入标题"/>
</p:tagLst>
</file>

<file path=ppt/tags/tag34.xml><?xml version="1.0" encoding="utf-8"?>
<p:tagLst xmlns:p="http://schemas.openxmlformats.org/presentationml/2006/main">
  <p:tag name="OP_SCP_SHAPE_TYPE" val="Body"/>
  <p:tag name="OP_SCP_DEFAULT_TEXT" val="单击此处添加文本，单击此处添加文本。"/>
  <p:tag name="OP_SCP_ITEM_INDEX" val="4"/>
</p:tagLst>
</file>

<file path=ppt/tags/tag35.xml><?xml version="1.0" encoding="utf-8"?>
<p:tagLst xmlns:p="http://schemas.openxmlformats.org/presentationml/2006/main">
  <p:tag name="OP_SCP_ITEM_INDEX" val="5"/>
</p:tagLst>
</file>

<file path=ppt/tags/tag36.xml><?xml version="1.0" encoding="utf-8"?>
<p:tagLst xmlns:p="http://schemas.openxmlformats.org/presentationml/2006/main">
  <p:tag name="OP_SCP_SHAPE_TYPE" val="Title"/>
  <p:tag name="OP_SCP_ITEM_INDEX" val="5"/>
  <p:tag name="OP_SCP_DEFAULT_TEXT" val="05 输入标题"/>
</p:tagLst>
</file>

<file path=ppt/tags/tag37.xml><?xml version="1.0" encoding="utf-8"?>
<p:tagLst xmlns:p="http://schemas.openxmlformats.org/presentationml/2006/main">
  <p:tag name="OP_SCP_SHAPE_TYPE" val="Body"/>
  <p:tag name="OP_SCP_DEFAULT_TEXT" val="单击此处添加文本，单击此处添加文本。"/>
  <p:tag name="OP_SCP_ITEM_INDEX" val="5"/>
</p:tagLst>
</file>

<file path=ppt/tags/tag38.xml><?xml version="1.0" encoding="utf-8"?>
<p:tagLst xmlns:p="http://schemas.openxmlformats.org/presentationml/2006/main">
  <p:tag name="OP_SCP_ITEM_INDEX" val="6"/>
</p:tagLst>
</file>

<file path=ppt/tags/tag39.xml><?xml version="1.0" encoding="utf-8"?>
<p:tagLst xmlns:p="http://schemas.openxmlformats.org/presentationml/2006/main">
  <p:tag name="OP_SCP_SHAPE_TYPE" val="Title"/>
  <p:tag name="OP_SCP_ITEM_INDEX" val="6"/>
  <p:tag name="OP_SCP_DEFAULT_TEXT" val="06 输入标题"/>
</p:tagLst>
</file>

<file path=ppt/tags/tag4.xml><?xml version="1.0" encoding="utf-8"?>
<p:tagLst xmlns:p="http://schemas.openxmlformats.org/presentationml/2006/main">
  <p:tag name="KSO_WM_DIAGRAM_VIRTUALLY_FRAME" val="{&quot;height&quot;:459.05,&quot;left&quot;:24.22204724409449,&quot;top&quot;:170.13212598425199,&quot;width&quot;:514.65}"/>
</p:tagLst>
</file>

<file path=ppt/tags/tag40.xml><?xml version="1.0" encoding="utf-8"?>
<p:tagLst xmlns:p="http://schemas.openxmlformats.org/presentationml/2006/main">
  <p:tag name="OP_SCP_SHAPE_TYPE" val="Body"/>
  <p:tag name="OP_SCP_DEFAULT_TEXT" val="单击此处添加文本，单击此处添加文本。"/>
  <p:tag name="OP_SCP_ITEM_INDEX" val="6"/>
</p:tagLst>
</file>

<file path=ppt/tags/tag41.xml><?xml version="1.0" encoding="utf-8"?>
<p:tagLst xmlns:p="http://schemas.openxmlformats.org/presentationml/2006/main">
  <p:tag name="KSO_WM_TAG_VERSION" val="1.0"/>
  <p:tag name="KSO_WM_TEMPLATE_CATEGORY" val="diagram"/>
  <p:tag name="KSO_WM_TEMPLATE_INDEX" val="759"/>
  <p:tag name="KSO_WM_UNIT_ID" val="diagram759_3*m_i*1_1"/>
  <p:tag name="KSO_WM_UNIT_CLEAR" val="1"/>
  <p:tag name="KSO_WM_UNIT_LAYERLEVEL" val="1_1"/>
  <p:tag name="KSO_WM_DIAGRAM_GROUP_CODE" val="m1-1"/>
  <p:tag name="KSO_WM_UNIT_LINE_FORE_SCHEMECOLOR_INDEX" val="10"/>
  <p:tag name="KSO_WM_UNIT_LINE_FILL_TYPE" val="2"/>
</p:tagLst>
</file>

<file path=ppt/tags/tag42.xml><?xml version="1.0" encoding="utf-8"?>
<p:tagLst xmlns:p="http://schemas.openxmlformats.org/presentationml/2006/main">
  <p:tag name="KSO_WM_TAG_VERSION" val="1.0"/>
  <p:tag name="KSO_WM_TEMPLATE_CATEGORY" val="diagram"/>
  <p:tag name="KSO_WM_TEMPLATE_INDEX" val="759"/>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TAG_VERSION" val="1.0"/>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TAG_VERSION" val="1.0"/>
  <p:tag name="KSO_WM_TEMPLATE_CATEGORY" val="diagram"/>
  <p:tag name="KSO_WM_TEMPLATE_INDEX" val="759"/>
  <p:tag name="KSO_WM_UNIT_TYPE" val="m_i"/>
  <p:tag name="KSO_WM_UNIT_INDEX" val="1_9"/>
  <p:tag name="KSO_WM_UNIT_ID" val="diagram759_3*m_i*1_9"/>
  <p:tag name="KSO_WM_UNIT_CLEAR" val="1"/>
  <p:tag name="KSO_WM_UNIT_LAYERLEVEL" val="1_1"/>
  <p:tag name="KSO_WM_DIAGRAM_GROUP_CODE" val="m1-1"/>
  <p:tag name="KSO_WM_UNIT_FILL_FORE_SCHEMECOLOR_INDEX" val="8"/>
  <p:tag name="KSO_WM_UNIT_FILL_TYPE" val="1"/>
  <p:tag name="KSO_WM_UNIT_TEXT_FILL_FORE_SCHEMECOLOR_INDEX" val="2"/>
  <p:tag name="KSO_WM_UNIT_TEXT_FILL_TYPE" val="1"/>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TAG_VERSION" val="1.0"/>
  <p:tag name="KSO_WM_TEMPLATE_CATEGORY" val="diagram"/>
  <p:tag name="KSO_WM_TEMPLATE_INDEX" val="759"/>
  <p:tag name="KSO_WM_UNIT_TYPE" val="m_i"/>
  <p:tag name="KSO_WM_UNIT_INDEX" val="1_7"/>
  <p:tag name="KSO_WM_UNIT_ID" val="diagram759_3*m_i*1_7"/>
  <p:tag name="KSO_WM_UNIT_CLEAR" val="1"/>
  <p:tag name="KSO_WM_UNIT_LAYERLEVEL" val="1_1"/>
  <p:tag name="KSO_WM_DIAGRAM_GROUP_CODE" val="m1-1"/>
  <p:tag name="KSO_WM_UNIT_FILL_FORE_SCHEMECOLOR_INDEX" val="6"/>
  <p:tag name="KSO_WM_UNIT_FILL_TYPE" val="1"/>
  <p:tag name="KSO_WM_UNIT_TEXT_FILL_FORE_SCHEMECOLOR_INDEX" val="2"/>
  <p:tag name="KSO_WM_UNIT_TEXT_FILL_TYPE" val="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TAG_VERSION" val="1.0"/>
  <p:tag name="KSO_WM_TEMPLATE_CATEGORY" val="diagram"/>
  <p:tag name="KSO_WM_TEMPLATE_INDEX" val="759"/>
  <p:tag name="KSO_WM_UNIT_TYPE" val="m_i"/>
  <p:tag name="KSO_WM_UNIT_INDEX" val="1_11"/>
  <p:tag name="KSO_WM_UNIT_ID" val="diagram759_3*m_i*1_11"/>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LINE_FORE_SCHEMECOLOR_INDEX_BRIGHTNESS" val="0"/>
  <p:tag name="KSO_WM_UNIT_LINE_FORE_SCHEMECOLOR_INDEX" val="10"/>
  <p:tag name="KSO_WM_UNIT_LINE_FILL_TYPE" val="2"/>
</p:tagLst>
</file>

<file path=ppt/tags/tag5.xml><?xml version="1.0" encoding="utf-8"?>
<p:tagLst xmlns:p="http://schemas.openxmlformats.org/presentationml/2006/main">
  <p:tag name="KSO_WM_DIAGRAM_VIRTUALLY_FRAME" val="{&quot;height&quot;:459.05,&quot;left&quot;:24.22204724409449,&quot;top&quot;:170.13212598425199,&quot;width&quot;:514.65}"/>
</p:tagLst>
</file>

<file path=ppt/tags/tag50.xml><?xml version="1.0" encoding="utf-8"?>
<p:tagLst xmlns:p="http://schemas.openxmlformats.org/presentationml/2006/main">
  <p:tag name="KSO_WM_BEAUTIFY_FLAG" val=""/>
  <p:tag name="KSO_WM_UNIT_LINE_FORE_SCHEMECOLOR_INDEX_BRIGHTNESS" val="0"/>
  <p:tag name="KSO_WM_UNIT_LINE_FORE_SCHEMECOLOR_INDEX" val="14"/>
  <p:tag name="KSO_WM_UNIT_LINE_FILL_TYPE" val="2"/>
  <p:tag name="KSO_WM_UNIT_TEXT_FILL_FORE_SCHEMECOLOR_INDEX_BRIGHTNESS" val="0"/>
  <p:tag name="KSO_WM_UNIT_TEXT_FILL_FORE_SCHEMECOLOR_INDEX" val="2"/>
  <p:tag name="KSO_WM_UNIT_TEXT_FILL_TYPE" val="1"/>
</p:tagLst>
</file>

<file path=ppt/tags/tag51.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52.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53.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54.xml><?xml version="1.0" encoding="utf-8"?>
<p:tagLst xmlns:p="http://schemas.openxmlformats.org/presentationml/2006/main">
  <p:tag name="KSO_WM_TAG_VERSION" val="1.0"/>
  <p:tag name="KSO_WM_TEMPLATE_CATEGORY" val="diagram"/>
  <p:tag name="KSO_WM_TEMPLATE_INDEX" val="759"/>
  <p:tag name="KSO_WM_UNIT_ID" val="diagram759_3*m_i*1_2"/>
  <p:tag name="KSO_WM_UNIT_CLEAR" val="1"/>
  <p:tag name="KSO_WM_UNIT_LAYERLEVEL" val="1_1"/>
  <p:tag name="KSO_WM_DIAGRAM_GROUP_CODE" val="m1-1"/>
  <p:tag name="KSO_WM_UNIT_LINE_FORE_SCHEMECOLOR_INDEX" val="10"/>
  <p:tag name="KSO_WM_UNIT_LINE_FILL_TYPE" val="2"/>
</p:tagLst>
</file>

<file path=ppt/tags/tag55.xml><?xml version="1.0" encoding="utf-8"?>
<p:tagLst xmlns:p="http://schemas.openxmlformats.org/presentationml/2006/main">
  <p:tag name="KSO_WM_TAG_VERSION" val="1.0"/>
  <p:tag name="KSO_WM_TEMPLATE_CATEGORY" val="diagram"/>
  <p:tag name="KSO_WM_TEMPLATE_INDEX" val="759"/>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56.xml><?xml version="1.0" encoding="utf-8"?>
<p:tagLst xmlns:p="http://schemas.openxmlformats.org/presentationml/2006/main">
  <p:tag name="KSO_WM_TAG_VERSION" val="1.0"/>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57.xml><?xml version="1.0" encoding="utf-8"?>
<p:tagLst xmlns:p="http://schemas.openxmlformats.org/presentationml/2006/main">
  <p:tag name="KSO_WM_TAG_VERSION" val="1.0"/>
  <p:tag name="KSO_WM_TEMPLATE_CATEGORY" val="diagram"/>
  <p:tag name="KSO_WM_TEMPLATE_INDEX" val="759"/>
  <p:tag name="KSO_WM_UNIT_TYPE" val="m_h_a"/>
  <p:tag name="KSO_WM_UNIT_INDEX" val="1_2_1"/>
  <p:tag name="KSO_WM_UNIT_ID" val="diagram759_3*m_h_a*1_2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8"/>
  <p:tag name="KSO_WM_UNIT_TEXT_FILL_TYPE" val="1"/>
</p:tagLst>
</file>

<file path=ppt/tags/tag58.xml><?xml version="1.0" encoding="utf-8"?>
<p:tagLst xmlns:p="http://schemas.openxmlformats.org/presentationml/2006/main">
  <p:tag name="KSO_WM_TAG_VERSION" val="1.0"/>
  <p:tag name="KSO_WM_TEMPLATE_CATEGORY" val="diagram"/>
  <p:tag name="KSO_WM_TEMPLATE_INDEX" val="759"/>
  <p:tag name="KSO_WM_UNIT_TYPE" val="m_h_a"/>
  <p:tag name="KSO_WM_UNIT_INDEX" val="1_3_1"/>
  <p:tag name="KSO_WM_UNIT_ID" val="diagram759_3*m_h_a*1_3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6"/>
  <p:tag name="KSO_WM_UNIT_TEXT_FILL_TYPE" val="1"/>
</p:tagLst>
</file>

<file path=ppt/tags/tag59.xml><?xml version="1.0" encoding="utf-8"?>
<p:tagLst xmlns:p="http://schemas.openxmlformats.org/presentationml/2006/main">
  <p:tag name="KSO_WM_TAG_VERSION" val="1.0"/>
  <p:tag name="KSO_WM_TEMPLATE_CATEGORY" val="diagram"/>
  <p:tag name="KSO_WM_TEMPLATE_INDEX" val="759"/>
  <p:tag name="KSO_WM_UNIT_TYPE" val="m_h_a"/>
  <p:tag name="KSO_WM_UNIT_INDEX" val="1_1_1"/>
  <p:tag name="KSO_WM_UNIT_ID" val="diagram759_3*m_h_a*1_1_1"/>
  <p:tag name="KSO_WM_UNIT_CLEAR" val="1"/>
  <p:tag name="KSO_WM_UNIT_LAYERLEVEL" val="1_1_1"/>
  <p:tag name="KSO_WM_UNIT_VALUE" val="5"/>
  <p:tag name="KSO_WM_UNIT_HIGHLIGHT" val="0"/>
  <p:tag name="KSO_WM_UNIT_COMPATIBLE" val="0"/>
  <p:tag name="KSO_WM_DIAGRAM_GROUP_CODE" val="m1-1"/>
  <p:tag name="KSO_WM_UNIT_PRESET_TEXT" val="LOREM"/>
  <p:tag name="KSO_WM_UNIT_TEXT_FILL_FORE_SCHEMECOLOR_INDEX" val="5"/>
  <p:tag name="KSO_WM_UNIT_TEXT_FILL_TYPE" val="1"/>
</p:tagLst>
</file>

<file path=ppt/tags/tag6.xml><?xml version="1.0" encoding="utf-8"?>
<p:tagLst xmlns:p="http://schemas.openxmlformats.org/presentationml/2006/main">
  <p:tag name="KSO_WM_DIAGRAM_VIRTUALLY_FRAME" val="{&quot;height&quot;:459.05,&quot;left&quot;:24.22204724409449,&quot;top&quot;:170.13212598425199,&quot;width&quot;:514.65}"/>
</p:tagLst>
</file>

<file path=ppt/tags/tag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61.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62.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63.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64.xml><?xml version="1.0" encoding="utf-8"?>
<p:tagLst xmlns:p="http://schemas.openxmlformats.org/presentationml/2006/main">
  <p:tag name="KSO_WM_BEAUTIFY_FLAG" val=""/>
  <p:tag name="KSO_WM_UNIT_TEXT_FILL_FORE_SCHEMECOLOR_INDEX_BRIGHTNESS" val="0"/>
  <p:tag name="KSO_WM_UNIT_TEXT_FILL_FORE_SCHEMECOLOR_INDEX" val="13"/>
  <p:tag name="KSO_WM_UNIT_TEXT_FILL_TYPE" val="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DIAGRAM_VIRTUALLY_FRAME" val="{&quot;height&quot;:581.7431496062993,&quot;left&quot;:48.33881889763779,&quot;top&quot;:80,&quot;width&quot;:878.522440944882}"/>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740645797899_1_1"/>
</p:tagLst>
</file>

<file path=ppt/tags/tag67.xml><?xml version="1.0" encoding="utf-8"?>
<p:tagLst xmlns:p="http://schemas.openxmlformats.org/presentationml/2006/main">
  <p:tag name="KSO_WM_DIAGRAM_VIRTUALLY_FRAME" val="{&quot;height&quot;:302.55157480314966,&quot;left&quot;:48.33881889763779,&quot;top&quot;:359.1915748031496,&quot;width&quot;:878.522440944882}"/>
</p:tagLst>
</file>

<file path=ppt/tags/tag68.xml><?xml version="1.0" encoding="utf-8"?>
<p:tagLst xmlns:p="http://schemas.openxmlformats.org/presentationml/2006/main">
  <p:tag name="KSO_WM_UNIT_TABLE_BEAUTIFY" val="smartTable{aed6d6d4-f1d8-4293-9d8c-0a1ab28c25fc}"/>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DIAGRAM_VIRTUALLY_FRAME" val="{&quot;height&quot;:459.05,&quot;left&quot;:24.22204724409449,&quot;top&quot;:170.13212598425199,&quot;width&quot;:514.65}"/>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459.05,&quot;left&quot;:24.22204724409449,&quot;top&quot;:170.13212598425199,&quot;width&quot;:514.65}"/>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459.05,&quot;left&quot;:24.22204724409449,&quot;top&quot;:170.13212598425199,&quot;width&quot;:514.65}"/>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ags/tag92.xml><?xml version="1.0" encoding="utf-8"?>
<p:tagLst xmlns:p="http://schemas.openxmlformats.org/presentationml/2006/main">
  <p:tag name="KSO_WM_UNIT_ISCONTENTS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l1-1"/>
  <p:tag name="KSO_WM_UNIT_ID" val="custom20200239_4*l_h_a*1_1_1"/>
  <p:tag name="KSO_WM_TEMPLATE_CATEGORY" val="custom"/>
  <p:tag name="KSO_WM_TEMPLATE_INDEX" val="20200239"/>
  <p:tag name="KSO_WM_UNIT_LAYERLEVEL" val="1_1_1"/>
  <p:tag name="KSO_WM_TAG_VERSION" val="1.0"/>
  <p:tag name="KSO_WM_UNIT_PRESET_TEXT" val="点击此处添加小标题"/>
  <p:tag name="KSO_WM_UNIT_TEXT_FILL_FORE_SCHEMECOLOR_INDEX" val="14"/>
  <p:tag name="KSO_WM_UNIT_TEXT_FILL_TYPE" val="1"/>
  <p:tag name="KSO_WM_UNIT_USESOURCEFORMAT_APPLY" val="1"/>
</p:tagLst>
</file>

<file path=ppt/tags/tag93.xml><?xml version="1.0" encoding="utf-8"?>
<p:tagLst xmlns:p="http://schemas.openxmlformats.org/presentationml/2006/main">
  <p:tag name="KSO_WM_BEAUTIFY_FLAG" val=""/>
  <p:tag name="KSO_WM_DIAGRAM_VIRTUALLY_FRAME" val="{&quot;height&quot;:234.21724409448817,&quot;left&quot;:-94.46905511811023,&quot;top&quot;:265.3462992125984,&quot;width&quot;:689.9451968503938}"/>
</p:tagLst>
</file>

<file path=ppt/tags/tag94.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ags/tag95.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ags/tag96.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ags/tag97.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ags/tag98.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ags/tag99.xml><?xml version="1.0" encoding="utf-8"?>
<p:tagLst xmlns:p="http://schemas.openxmlformats.org/presentationml/2006/main">
  <p:tag name="KSO_WM_DIAGRAM_VIRTUALLY_FRAME" val="{&quot;height&quot;:234.21724409448817,&quot;left&quot;:-94.46905511811023,&quot;top&quot;:265.3462992125984,&quot;width&quot;:689.9451968503938}"/>
</p:tagLst>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84193"/>
      </a:dk2>
      <a:lt2>
        <a:srgbClr val="E7E6E6"/>
      </a:lt2>
      <a:accent1>
        <a:srgbClr val="506CC6"/>
      </a:accent1>
      <a:accent2>
        <a:srgbClr val="E09E3F"/>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MiSans Bold"/>
        <a:ea typeface="MiSans Bold"/>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4705</Words>
  <Application>WPS 演示</Application>
  <PresentationFormat>宽屏</PresentationFormat>
  <Paragraphs>702</Paragraphs>
  <Slides>42</Slides>
  <Notes>0</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42</vt:i4>
      </vt:variant>
    </vt:vector>
  </HeadingPairs>
  <TitlesOfParts>
    <vt:vector size="74" baseType="lpstr">
      <vt:lpstr>Arial</vt:lpstr>
      <vt:lpstr>宋体</vt:lpstr>
      <vt:lpstr>Wingdings</vt:lpstr>
      <vt:lpstr>MiSans Normal</vt:lpstr>
      <vt:lpstr>MiSans Bold</vt:lpstr>
      <vt:lpstr>Source Han Sans CN Bold</vt:lpstr>
      <vt:lpstr>OPPOSans H</vt:lpstr>
      <vt:lpstr>微软雅黑</vt:lpstr>
      <vt:lpstr>仿宋</vt:lpstr>
      <vt:lpstr>黑体</vt:lpstr>
      <vt:lpstr>Arial Unicode MS</vt:lpstr>
      <vt:lpstr>Calibri</vt:lpstr>
      <vt:lpstr>Gill Sans</vt:lpstr>
      <vt:lpstr>Gill Sans MT</vt:lpstr>
      <vt:lpstr>Roboto</vt:lpstr>
      <vt:lpstr>楷体</vt:lpstr>
      <vt:lpstr>思源黑体 CN Light</vt:lpstr>
      <vt:lpstr>字体视界-一风尚黑体</vt:lpstr>
      <vt:lpstr>Arial</vt:lpstr>
      <vt:lpstr>Times New Roman</vt:lpstr>
      <vt:lpstr>等线</vt:lpstr>
      <vt:lpstr>Wingdings</vt:lpstr>
      <vt:lpstr>Kartika</vt:lpstr>
      <vt:lpstr>OPPOSans H</vt:lpstr>
      <vt:lpstr>Source Han Sans CN Bold</vt:lpstr>
      <vt:lpstr>字体视界-一风尚黑体</vt:lpstr>
      <vt:lpstr>Wonder Sans Bold</vt:lpstr>
      <vt:lpstr>H2O</vt:lpstr>
      <vt:lpstr>Saturday Sans Regular</vt:lpstr>
      <vt:lpstr>义启-风尚黑体</vt:lpstr>
      <vt:lpstr>Ravie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TingFengYu HongLou</dc:creator>
  <cp:lastModifiedBy>李宏骋</cp:lastModifiedBy>
  <cp:revision>58</cp:revision>
  <dcterms:created xsi:type="dcterms:W3CDTF">2023-05-14T05:30:00Z</dcterms:created>
  <dcterms:modified xsi:type="dcterms:W3CDTF">2026-01-05T02:36:43Z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2F62E38F8B0C45FFA421DB68D7867DD9_13</vt:lpwstr>
  </property>
  <property fmtid="{D5CDD505-2E9C-101B-9397-08002B2CF9AE}" pid="3" name="KSOProductBuildVer">
    <vt:lpwstr>2052-12.1.0.24034</vt:lpwstr>
  </property>
  <property fmtid="{D5CDD505-2E9C-101B-9397-08002B2CF9AE}" pid="4" name="KSOTemplateUUID">
    <vt:lpwstr>v1.0_mb_GHSy3LbBXq1wOApjSp8AAw==</vt:lpwstr>
  </property>
</Properties>
</file>